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3" r:id="rId2"/>
  </p:sldMasterIdLst>
  <p:notesMasterIdLst>
    <p:notesMasterId r:id="rId222"/>
  </p:notesMasterIdLst>
  <p:handoutMasterIdLst>
    <p:handoutMasterId r:id="rId223"/>
  </p:handoutMasterIdLst>
  <p:sldIdLst>
    <p:sldId id="256" r:id="rId3"/>
    <p:sldId id="292" r:id="rId4"/>
    <p:sldId id="518" r:id="rId5"/>
    <p:sldId id="517" r:id="rId6"/>
    <p:sldId id="516" r:id="rId7"/>
    <p:sldId id="519" r:id="rId8"/>
    <p:sldId id="297" r:id="rId9"/>
    <p:sldId id="278" r:id="rId10"/>
    <p:sldId id="468" r:id="rId11"/>
    <p:sldId id="467" r:id="rId12"/>
    <p:sldId id="466" r:id="rId13"/>
    <p:sldId id="279" r:id="rId14"/>
    <p:sldId id="470" r:id="rId15"/>
    <p:sldId id="280" r:id="rId16"/>
    <p:sldId id="542" r:id="rId17"/>
    <p:sldId id="543" r:id="rId18"/>
    <p:sldId id="541" r:id="rId19"/>
    <p:sldId id="544" r:id="rId20"/>
    <p:sldId id="546" r:id="rId21"/>
    <p:sldId id="281" r:id="rId22"/>
    <p:sldId id="540" r:id="rId23"/>
    <p:sldId id="539" r:id="rId24"/>
    <p:sldId id="538" r:id="rId25"/>
    <p:sldId id="537" r:id="rId26"/>
    <p:sldId id="536" r:id="rId27"/>
    <p:sldId id="283" r:id="rId28"/>
    <p:sldId id="284" r:id="rId29"/>
    <p:sldId id="388" r:id="rId30"/>
    <p:sldId id="382" r:id="rId31"/>
    <p:sldId id="383" r:id="rId32"/>
    <p:sldId id="384" r:id="rId33"/>
    <p:sldId id="385" r:id="rId34"/>
    <p:sldId id="286" r:id="rId35"/>
    <p:sldId id="386" r:id="rId36"/>
    <p:sldId id="387" r:id="rId37"/>
    <p:sldId id="389" r:id="rId38"/>
    <p:sldId id="395" r:id="rId39"/>
    <p:sldId id="424" r:id="rId40"/>
    <p:sldId id="425" r:id="rId41"/>
    <p:sldId id="426" r:id="rId42"/>
    <p:sldId id="427" r:id="rId43"/>
    <p:sldId id="429" r:id="rId44"/>
    <p:sldId id="428" r:id="rId45"/>
    <p:sldId id="288" r:id="rId46"/>
    <p:sldId id="475" r:id="rId47"/>
    <p:sldId id="473" r:id="rId48"/>
    <p:sldId id="477" r:id="rId49"/>
    <p:sldId id="472" r:id="rId50"/>
    <p:sldId id="533" r:id="rId51"/>
    <p:sldId id="534" r:id="rId52"/>
    <p:sldId id="532" r:id="rId53"/>
    <p:sldId id="531" r:id="rId54"/>
    <p:sldId id="290" r:id="rId55"/>
    <p:sldId id="476" r:id="rId56"/>
    <p:sldId id="400" r:id="rId57"/>
    <p:sldId id="403" r:id="rId58"/>
    <p:sldId id="402" r:id="rId59"/>
    <p:sldId id="401" r:id="rId60"/>
    <p:sldId id="478" r:id="rId61"/>
    <p:sldId id="291" r:id="rId62"/>
    <p:sldId id="462" r:id="rId63"/>
    <p:sldId id="399" r:id="rId64"/>
    <p:sldId id="398" r:id="rId65"/>
    <p:sldId id="397" r:id="rId66"/>
    <p:sldId id="479" r:id="rId67"/>
    <p:sldId id="522" r:id="rId68"/>
    <p:sldId id="521" r:id="rId69"/>
    <p:sldId id="520" r:id="rId70"/>
    <p:sldId id="396" r:id="rId71"/>
    <p:sldId id="523" r:id="rId72"/>
    <p:sldId id="524" r:id="rId73"/>
    <p:sldId id="525" r:id="rId74"/>
    <p:sldId id="526" r:id="rId75"/>
    <p:sldId id="404" r:id="rId76"/>
    <p:sldId id="294" r:id="rId77"/>
    <p:sldId id="406" r:id="rId78"/>
    <p:sldId id="405" r:id="rId79"/>
    <p:sldId id="407" r:id="rId80"/>
    <p:sldId id="293" r:id="rId81"/>
    <p:sldId id="481" r:id="rId82"/>
    <p:sldId id="527" r:id="rId83"/>
    <p:sldId id="482" r:id="rId84"/>
    <p:sldId id="298" r:id="rId85"/>
    <p:sldId id="296" r:id="rId86"/>
    <p:sldId id="483" r:id="rId87"/>
    <p:sldId id="459" r:id="rId88"/>
    <p:sldId id="458" r:id="rId89"/>
    <p:sldId id="457" r:id="rId90"/>
    <p:sldId id="456" r:id="rId91"/>
    <p:sldId id="455" r:id="rId92"/>
    <p:sldId id="530" r:id="rId93"/>
    <p:sldId id="302" r:id="rId94"/>
    <p:sldId id="460" r:id="rId95"/>
    <p:sldId id="461" r:id="rId96"/>
    <p:sldId id="301" r:id="rId97"/>
    <p:sldId id="300" r:id="rId98"/>
    <p:sldId id="303" r:id="rId99"/>
    <p:sldId id="451" r:id="rId100"/>
    <p:sldId id="304" r:id="rId101"/>
    <p:sldId id="305" r:id="rId102"/>
    <p:sldId id="450" r:id="rId103"/>
    <p:sldId id="306" r:id="rId104"/>
    <p:sldId id="449" r:id="rId105"/>
    <p:sldId id="313" r:id="rId106"/>
    <p:sldId id="445" r:id="rId107"/>
    <p:sldId id="485" r:id="rId108"/>
    <p:sldId id="447" r:id="rId109"/>
    <p:sldId id="446" r:id="rId110"/>
    <p:sldId id="307" r:id="rId111"/>
    <p:sldId id="308" r:id="rId112"/>
    <p:sldId id="448" r:id="rId113"/>
    <p:sldId id="314" r:id="rId114"/>
    <p:sldId id="310" r:id="rId115"/>
    <p:sldId id="444" r:id="rId116"/>
    <p:sldId id="443" r:id="rId117"/>
    <p:sldId id="434" r:id="rId118"/>
    <p:sldId id="311" r:id="rId119"/>
    <p:sldId id="442" r:id="rId120"/>
    <p:sldId id="441" r:id="rId121"/>
    <p:sldId id="440" r:id="rId122"/>
    <p:sldId id="439" r:id="rId123"/>
    <p:sldId id="438" r:id="rId124"/>
    <p:sldId id="437" r:id="rId125"/>
    <p:sldId id="436" r:id="rId126"/>
    <p:sldId id="435" r:id="rId127"/>
    <p:sldId id="316" r:id="rId128"/>
    <p:sldId id="433" r:id="rId129"/>
    <p:sldId id="317" r:id="rId130"/>
    <p:sldId id="487" r:id="rId131"/>
    <p:sldId id="488" r:id="rId132"/>
    <p:sldId id="492" r:id="rId133"/>
    <p:sldId id="493" r:id="rId134"/>
    <p:sldId id="496" r:id="rId135"/>
    <p:sldId id="501" r:id="rId136"/>
    <p:sldId id="497" r:id="rId137"/>
    <p:sldId id="502" r:id="rId138"/>
    <p:sldId id="498" r:id="rId139"/>
    <p:sldId id="499" r:id="rId140"/>
    <p:sldId id="500" r:id="rId141"/>
    <p:sldId id="503" r:id="rId142"/>
    <p:sldId id="506" r:id="rId143"/>
    <p:sldId id="505" r:id="rId144"/>
    <p:sldId id="504" r:id="rId145"/>
    <p:sldId id="529" r:id="rId146"/>
    <p:sldId id="489" r:id="rId147"/>
    <p:sldId id="528" r:id="rId148"/>
    <p:sldId id="490" r:id="rId149"/>
    <p:sldId id="491" r:id="rId150"/>
    <p:sldId id="331" r:id="rId151"/>
    <p:sldId id="332" r:id="rId152"/>
    <p:sldId id="333" r:id="rId153"/>
    <p:sldId id="334" r:id="rId154"/>
    <p:sldId id="335" r:id="rId155"/>
    <p:sldId id="336" r:id="rId156"/>
    <p:sldId id="337" r:id="rId157"/>
    <p:sldId id="340" r:id="rId158"/>
    <p:sldId id="341" r:id="rId159"/>
    <p:sldId id="509" r:id="rId160"/>
    <p:sldId id="508" r:id="rId161"/>
    <p:sldId id="342" r:id="rId162"/>
    <p:sldId id="343" r:id="rId163"/>
    <p:sldId id="344" r:id="rId164"/>
    <p:sldId id="345" r:id="rId165"/>
    <p:sldId id="346" r:id="rId166"/>
    <p:sldId id="347" r:id="rId167"/>
    <p:sldId id="348" r:id="rId168"/>
    <p:sldId id="349" r:id="rId169"/>
    <p:sldId id="350" r:id="rId170"/>
    <p:sldId id="351" r:id="rId171"/>
    <p:sldId id="320" r:id="rId172"/>
    <p:sldId id="423" r:id="rId173"/>
    <p:sldId id="321" r:id="rId174"/>
    <p:sldId id="359" r:id="rId175"/>
    <p:sldId id="358" r:id="rId176"/>
    <p:sldId id="322" r:id="rId177"/>
    <p:sldId id="411" r:id="rId178"/>
    <p:sldId id="410" r:id="rId179"/>
    <p:sldId id="409" r:id="rId180"/>
    <p:sldId id="408" r:id="rId181"/>
    <p:sldId id="323" r:id="rId182"/>
    <p:sldId id="414" r:id="rId183"/>
    <p:sldId id="413" r:id="rId184"/>
    <p:sldId id="412" r:id="rId185"/>
    <p:sldId id="415" r:id="rId186"/>
    <p:sldId id="324" r:id="rId187"/>
    <p:sldId id="420" r:id="rId188"/>
    <p:sldId id="325" r:id="rId189"/>
    <p:sldId id="419" r:id="rId190"/>
    <p:sldId id="418" r:id="rId191"/>
    <p:sldId id="417" r:id="rId192"/>
    <p:sldId id="422" r:id="rId193"/>
    <p:sldId id="421" r:id="rId194"/>
    <p:sldId id="430" r:id="rId195"/>
    <p:sldId id="327" r:id="rId196"/>
    <p:sldId id="356" r:id="rId197"/>
    <p:sldId id="355" r:id="rId198"/>
    <p:sldId id="353" r:id="rId199"/>
    <p:sldId id="361" r:id="rId200"/>
    <p:sldId id="362" r:id="rId201"/>
    <p:sldId id="363" r:id="rId202"/>
    <p:sldId id="364" r:id="rId203"/>
    <p:sldId id="365" r:id="rId204"/>
    <p:sldId id="366" r:id="rId205"/>
    <p:sldId id="367" r:id="rId206"/>
    <p:sldId id="368" r:id="rId207"/>
    <p:sldId id="370" r:id="rId208"/>
    <p:sldId id="371" r:id="rId209"/>
    <p:sldId id="372" r:id="rId210"/>
    <p:sldId id="373" r:id="rId211"/>
    <p:sldId id="374" r:id="rId212"/>
    <p:sldId id="376" r:id="rId213"/>
    <p:sldId id="377" r:id="rId214"/>
    <p:sldId id="378" r:id="rId215"/>
    <p:sldId id="432" r:id="rId216"/>
    <p:sldId id="431" r:id="rId217"/>
    <p:sldId id="511" r:id="rId218"/>
    <p:sldId id="512" r:id="rId219"/>
    <p:sldId id="381" r:id="rId220"/>
    <p:sldId id="515" r:id="rId221"/>
  </p:sldIdLst>
  <p:sldSz cx="12192000" cy="6858000"/>
  <p:notesSz cx="6858000" cy="9144000"/>
  <p:defaultTextStyle>
    <a:defPPr>
      <a:defRPr lang="nl-NL"/>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nert" initials="L" lastIdx="1" clrIdx="0">
    <p:extLst>
      <p:ext uri="{19B8F6BF-5375-455C-9EA6-DF929625EA0E}">
        <p15:presenceInfo xmlns:p15="http://schemas.microsoft.com/office/powerpoint/2012/main" userId="Lenner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61A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16" autoAdjust="0"/>
    <p:restoredTop sz="80261" autoAdjust="0"/>
  </p:normalViewPr>
  <p:slideViewPr>
    <p:cSldViewPr>
      <p:cViewPr varScale="1">
        <p:scale>
          <a:sx n="66" d="100"/>
          <a:sy n="66" d="100"/>
        </p:scale>
        <p:origin x="1200" y="53"/>
      </p:cViewPr>
      <p:guideLst>
        <p:guide orient="horz" pos="2160"/>
        <p:guide pos="3840"/>
      </p:guideLst>
    </p:cSldViewPr>
  </p:slideViewPr>
  <p:outlineViewPr>
    <p:cViewPr>
      <p:scale>
        <a:sx n="33" d="100"/>
        <a:sy n="33" d="100"/>
      </p:scale>
      <p:origin x="0" y="0"/>
    </p:cViewPr>
  </p:outlin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viewProps" Target="viewProp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theme" Target="theme/theme1.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 Type="http://schemas.openxmlformats.org/officeDocument/2006/relationships/slide" Target="slides/slide21.xml"/><Relationship Id="rId119" Type="http://schemas.openxmlformats.org/officeDocument/2006/relationships/slide" Target="slides/slide117.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tableStyles" Target="tableStyles.xml"/><Relationship Id="rId13" Type="http://schemas.openxmlformats.org/officeDocument/2006/relationships/slide" Target="slides/slide11.xml"/><Relationship Id="rId109" Type="http://schemas.openxmlformats.org/officeDocument/2006/relationships/slide" Target="slides/slide107.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presProps" Target="presProp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notesMaster" Target="notesMasters/notesMaster1.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handoutMaster" Target="handoutMasters/handoutMaster1.xml"/><Relationship Id="rId18" Type="http://schemas.openxmlformats.org/officeDocument/2006/relationships/slide" Target="slides/slide16.xml"/><Relationship Id="rId39" Type="http://schemas.openxmlformats.org/officeDocument/2006/relationships/slide" Target="slides/slide37.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 Type="http://schemas.openxmlformats.org/officeDocument/2006/relationships/slideMaster" Target="slideMasters/slideMaster2.xml"/><Relationship Id="rId29" Type="http://schemas.openxmlformats.org/officeDocument/2006/relationships/slide" Target="slides/slide27.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commentAuthors" Target="commentAuthors.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2F5D55-B4E6-4317-89E1-46AB19B66A2A}" type="datetimeFigureOut">
              <a:rPr lang="nl-NL" smtClean="0"/>
              <a:t>13-5-2023</a:t>
            </a:fld>
            <a:endParaRPr lang="nl-NL"/>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03847D-59F7-44FF-A5F2-6244BE978C99}" type="slidenum">
              <a:rPr lang="nl-NL" smtClean="0"/>
              <a:t>‹#›</a:t>
            </a:fld>
            <a:endParaRPr lang="nl-NL"/>
          </a:p>
        </p:txBody>
      </p:sp>
    </p:spTree>
    <p:extLst>
      <p:ext uri="{BB962C8B-B14F-4D97-AF65-F5344CB8AC3E}">
        <p14:creationId xmlns:p14="http://schemas.microsoft.com/office/powerpoint/2010/main" val="4431567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nl-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E7F33C91-83C2-4075-8F4E-93B065167C4B}" type="datetimeFigureOut">
              <a:rPr lang="nl-NL"/>
              <a:pPr>
                <a:defRPr/>
              </a:pPr>
              <a:t>13-5-2023</a:t>
            </a:fld>
            <a:endParaRPr lang="nl-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nl-NL"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nl-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AD41D5F4-F679-45B6-88FB-F2F1E83A141A}" type="slidenum">
              <a:rPr lang="nl-NL" altLang="nl-NL"/>
              <a:pPr/>
              <a:t>‹#›</a:t>
            </a:fld>
            <a:endParaRPr lang="nl-NL" altLang="nl-NL"/>
          </a:p>
        </p:txBody>
      </p:sp>
    </p:spTree>
    <p:extLst>
      <p:ext uri="{BB962C8B-B14F-4D97-AF65-F5344CB8AC3E}">
        <p14:creationId xmlns:p14="http://schemas.microsoft.com/office/powerpoint/2010/main" val="30870322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p>
          <a:p>
            <a:r>
              <a:rPr lang="en-US" dirty="0"/>
              <a:t>Douwe Plukkel, over 15 years of experience with </a:t>
            </a:r>
            <a:r>
              <a:rPr lang="en-US" dirty="0" err="1"/>
              <a:t>probdam</a:t>
            </a:r>
            <a:endParaRPr lang="en-US" dirty="0"/>
          </a:p>
          <a:p>
            <a:r>
              <a:rPr lang="en-US" dirty="0"/>
              <a:t>And I was asked to give this presentation</a:t>
            </a:r>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a:t>
            </a:fld>
            <a:endParaRPr lang="nl-NL" altLang="nl-NL"/>
          </a:p>
        </p:txBody>
      </p:sp>
    </p:spTree>
    <p:extLst>
      <p:ext uri="{BB962C8B-B14F-4D97-AF65-F5344CB8AC3E}">
        <p14:creationId xmlns:p14="http://schemas.microsoft.com/office/powerpoint/2010/main" val="11691553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10</a:t>
            </a:fld>
            <a:endParaRPr lang="nl-NL" altLang="nl-NL"/>
          </a:p>
        </p:txBody>
      </p:sp>
    </p:spTree>
    <p:extLst>
      <p:ext uri="{BB962C8B-B14F-4D97-AF65-F5344CB8AC3E}">
        <p14:creationId xmlns:p14="http://schemas.microsoft.com/office/powerpoint/2010/main" val="246229886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100</a:t>
            </a:fld>
            <a:endParaRPr lang="nl-NL" altLang="nl-NL"/>
          </a:p>
        </p:txBody>
      </p:sp>
    </p:spTree>
    <p:extLst>
      <p:ext uri="{BB962C8B-B14F-4D97-AF65-F5344CB8AC3E}">
        <p14:creationId xmlns:p14="http://schemas.microsoft.com/office/powerpoint/2010/main" val="26935904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101</a:t>
            </a:fld>
            <a:endParaRPr lang="nl-NL" altLang="nl-NL"/>
          </a:p>
        </p:txBody>
      </p:sp>
    </p:spTree>
    <p:extLst>
      <p:ext uri="{BB962C8B-B14F-4D97-AF65-F5344CB8AC3E}">
        <p14:creationId xmlns:p14="http://schemas.microsoft.com/office/powerpoint/2010/main" val="351415017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102</a:t>
            </a:fld>
            <a:endParaRPr lang="nl-NL" altLang="nl-NL"/>
          </a:p>
        </p:txBody>
      </p:sp>
    </p:spTree>
    <p:extLst>
      <p:ext uri="{BB962C8B-B14F-4D97-AF65-F5344CB8AC3E}">
        <p14:creationId xmlns:p14="http://schemas.microsoft.com/office/powerpoint/2010/main" val="286639569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103</a:t>
            </a:fld>
            <a:endParaRPr lang="nl-NL" altLang="nl-NL"/>
          </a:p>
        </p:txBody>
      </p:sp>
    </p:spTree>
    <p:extLst>
      <p:ext uri="{BB962C8B-B14F-4D97-AF65-F5344CB8AC3E}">
        <p14:creationId xmlns:p14="http://schemas.microsoft.com/office/powerpoint/2010/main" val="94468048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104</a:t>
            </a:fld>
            <a:endParaRPr lang="nl-NL" altLang="nl-NL"/>
          </a:p>
        </p:txBody>
      </p:sp>
    </p:spTree>
    <p:extLst>
      <p:ext uri="{BB962C8B-B14F-4D97-AF65-F5344CB8AC3E}">
        <p14:creationId xmlns:p14="http://schemas.microsoft.com/office/powerpoint/2010/main" val="254841531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105</a:t>
            </a:fld>
            <a:endParaRPr lang="nl-NL" altLang="nl-NL"/>
          </a:p>
        </p:txBody>
      </p:sp>
    </p:spTree>
    <p:extLst>
      <p:ext uri="{BB962C8B-B14F-4D97-AF65-F5344CB8AC3E}">
        <p14:creationId xmlns:p14="http://schemas.microsoft.com/office/powerpoint/2010/main" val="20307061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106</a:t>
            </a:fld>
            <a:endParaRPr lang="nl-NL" altLang="nl-NL"/>
          </a:p>
        </p:txBody>
      </p:sp>
    </p:spTree>
    <p:extLst>
      <p:ext uri="{BB962C8B-B14F-4D97-AF65-F5344CB8AC3E}">
        <p14:creationId xmlns:p14="http://schemas.microsoft.com/office/powerpoint/2010/main" val="294226978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107</a:t>
            </a:fld>
            <a:endParaRPr lang="nl-NL" altLang="nl-NL"/>
          </a:p>
        </p:txBody>
      </p:sp>
    </p:spTree>
    <p:extLst>
      <p:ext uri="{BB962C8B-B14F-4D97-AF65-F5344CB8AC3E}">
        <p14:creationId xmlns:p14="http://schemas.microsoft.com/office/powerpoint/2010/main" val="353318102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108</a:t>
            </a:fld>
            <a:endParaRPr lang="nl-NL" altLang="nl-NL"/>
          </a:p>
        </p:txBody>
      </p:sp>
    </p:spTree>
    <p:extLst>
      <p:ext uri="{BB962C8B-B14F-4D97-AF65-F5344CB8AC3E}">
        <p14:creationId xmlns:p14="http://schemas.microsoft.com/office/powerpoint/2010/main" val="108735636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109</a:t>
            </a:fld>
            <a:endParaRPr lang="nl-NL" altLang="nl-NL"/>
          </a:p>
        </p:txBody>
      </p:sp>
    </p:spTree>
    <p:extLst>
      <p:ext uri="{BB962C8B-B14F-4D97-AF65-F5344CB8AC3E}">
        <p14:creationId xmlns:p14="http://schemas.microsoft.com/office/powerpoint/2010/main" val="1984562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11</a:t>
            </a:fld>
            <a:endParaRPr lang="nl-NL" altLang="nl-NL"/>
          </a:p>
        </p:txBody>
      </p:sp>
    </p:spTree>
    <p:extLst>
      <p:ext uri="{BB962C8B-B14F-4D97-AF65-F5344CB8AC3E}">
        <p14:creationId xmlns:p14="http://schemas.microsoft.com/office/powerpoint/2010/main" val="219162907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110</a:t>
            </a:fld>
            <a:endParaRPr lang="nl-NL" altLang="nl-NL"/>
          </a:p>
        </p:txBody>
      </p:sp>
    </p:spTree>
    <p:extLst>
      <p:ext uri="{BB962C8B-B14F-4D97-AF65-F5344CB8AC3E}">
        <p14:creationId xmlns:p14="http://schemas.microsoft.com/office/powerpoint/2010/main" val="98221913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111</a:t>
            </a:fld>
            <a:endParaRPr lang="nl-NL" altLang="nl-NL"/>
          </a:p>
        </p:txBody>
      </p:sp>
    </p:spTree>
    <p:extLst>
      <p:ext uri="{BB962C8B-B14F-4D97-AF65-F5344CB8AC3E}">
        <p14:creationId xmlns:p14="http://schemas.microsoft.com/office/powerpoint/2010/main" val="382054193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112</a:t>
            </a:fld>
            <a:endParaRPr lang="nl-NL" altLang="nl-NL"/>
          </a:p>
        </p:txBody>
      </p:sp>
    </p:spTree>
    <p:extLst>
      <p:ext uri="{BB962C8B-B14F-4D97-AF65-F5344CB8AC3E}">
        <p14:creationId xmlns:p14="http://schemas.microsoft.com/office/powerpoint/2010/main" val="244755419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113</a:t>
            </a:fld>
            <a:endParaRPr lang="nl-NL" altLang="nl-NL"/>
          </a:p>
        </p:txBody>
      </p:sp>
    </p:spTree>
    <p:extLst>
      <p:ext uri="{BB962C8B-B14F-4D97-AF65-F5344CB8AC3E}">
        <p14:creationId xmlns:p14="http://schemas.microsoft.com/office/powerpoint/2010/main" val="123924962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114</a:t>
            </a:fld>
            <a:endParaRPr lang="nl-NL" altLang="nl-NL"/>
          </a:p>
        </p:txBody>
      </p:sp>
    </p:spTree>
    <p:extLst>
      <p:ext uri="{BB962C8B-B14F-4D97-AF65-F5344CB8AC3E}">
        <p14:creationId xmlns:p14="http://schemas.microsoft.com/office/powerpoint/2010/main" val="30067960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115</a:t>
            </a:fld>
            <a:endParaRPr lang="nl-NL" altLang="nl-NL"/>
          </a:p>
        </p:txBody>
      </p:sp>
    </p:spTree>
    <p:extLst>
      <p:ext uri="{BB962C8B-B14F-4D97-AF65-F5344CB8AC3E}">
        <p14:creationId xmlns:p14="http://schemas.microsoft.com/office/powerpoint/2010/main" val="55156725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116</a:t>
            </a:fld>
            <a:endParaRPr lang="nl-NL" altLang="nl-NL"/>
          </a:p>
        </p:txBody>
      </p:sp>
    </p:spTree>
    <p:extLst>
      <p:ext uri="{BB962C8B-B14F-4D97-AF65-F5344CB8AC3E}">
        <p14:creationId xmlns:p14="http://schemas.microsoft.com/office/powerpoint/2010/main" val="125596230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117</a:t>
            </a:fld>
            <a:endParaRPr lang="nl-NL" altLang="nl-NL"/>
          </a:p>
        </p:txBody>
      </p:sp>
    </p:spTree>
    <p:extLst>
      <p:ext uri="{BB962C8B-B14F-4D97-AF65-F5344CB8AC3E}">
        <p14:creationId xmlns:p14="http://schemas.microsoft.com/office/powerpoint/2010/main" val="38575682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118</a:t>
            </a:fld>
            <a:endParaRPr lang="nl-NL" altLang="nl-NL"/>
          </a:p>
        </p:txBody>
      </p:sp>
    </p:spTree>
    <p:extLst>
      <p:ext uri="{BB962C8B-B14F-4D97-AF65-F5344CB8AC3E}">
        <p14:creationId xmlns:p14="http://schemas.microsoft.com/office/powerpoint/2010/main" val="32684362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119</a:t>
            </a:fld>
            <a:endParaRPr lang="nl-NL" altLang="nl-NL"/>
          </a:p>
        </p:txBody>
      </p:sp>
    </p:spTree>
    <p:extLst>
      <p:ext uri="{BB962C8B-B14F-4D97-AF65-F5344CB8AC3E}">
        <p14:creationId xmlns:p14="http://schemas.microsoft.com/office/powerpoint/2010/main" val="2206604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12</a:t>
            </a:fld>
            <a:endParaRPr lang="nl-NL" altLang="nl-NL"/>
          </a:p>
        </p:txBody>
      </p:sp>
    </p:spTree>
    <p:extLst>
      <p:ext uri="{BB962C8B-B14F-4D97-AF65-F5344CB8AC3E}">
        <p14:creationId xmlns:p14="http://schemas.microsoft.com/office/powerpoint/2010/main" val="10600956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120</a:t>
            </a:fld>
            <a:endParaRPr lang="nl-NL" altLang="nl-NL"/>
          </a:p>
        </p:txBody>
      </p:sp>
    </p:spTree>
    <p:extLst>
      <p:ext uri="{BB962C8B-B14F-4D97-AF65-F5344CB8AC3E}">
        <p14:creationId xmlns:p14="http://schemas.microsoft.com/office/powerpoint/2010/main" val="404576756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121</a:t>
            </a:fld>
            <a:endParaRPr lang="nl-NL" altLang="nl-NL"/>
          </a:p>
        </p:txBody>
      </p:sp>
    </p:spTree>
    <p:extLst>
      <p:ext uri="{BB962C8B-B14F-4D97-AF65-F5344CB8AC3E}">
        <p14:creationId xmlns:p14="http://schemas.microsoft.com/office/powerpoint/2010/main" val="41569019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122</a:t>
            </a:fld>
            <a:endParaRPr lang="nl-NL" altLang="nl-NL"/>
          </a:p>
        </p:txBody>
      </p:sp>
    </p:spTree>
    <p:extLst>
      <p:ext uri="{BB962C8B-B14F-4D97-AF65-F5344CB8AC3E}">
        <p14:creationId xmlns:p14="http://schemas.microsoft.com/office/powerpoint/2010/main" val="275662277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123</a:t>
            </a:fld>
            <a:endParaRPr lang="nl-NL" altLang="nl-NL"/>
          </a:p>
        </p:txBody>
      </p:sp>
    </p:spTree>
    <p:extLst>
      <p:ext uri="{BB962C8B-B14F-4D97-AF65-F5344CB8AC3E}">
        <p14:creationId xmlns:p14="http://schemas.microsoft.com/office/powerpoint/2010/main" val="3429668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124</a:t>
            </a:fld>
            <a:endParaRPr lang="nl-NL" altLang="nl-NL"/>
          </a:p>
        </p:txBody>
      </p:sp>
    </p:spTree>
    <p:extLst>
      <p:ext uri="{BB962C8B-B14F-4D97-AF65-F5344CB8AC3E}">
        <p14:creationId xmlns:p14="http://schemas.microsoft.com/office/powerpoint/2010/main" val="261456199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125</a:t>
            </a:fld>
            <a:endParaRPr lang="nl-NL" altLang="nl-NL"/>
          </a:p>
        </p:txBody>
      </p:sp>
    </p:spTree>
    <p:extLst>
      <p:ext uri="{BB962C8B-B14F-4D97-AF65-F5344CB8AC3E}">
        <p14:creationId xmlns:p14="http://schemas.microsoft.com/office/powerpoint/2010/main" val="169581051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126</a:t>
            </a:fld>
            <a:endParaRPr lang="nl-NL" altLang="nl-NL"/>
          </a:p>
        </p:txBody>
      </p:sp>
    </p:spTree>
    <p:extLst>
      <p:ext uri="{BB962C8B-B14F-4D97-AF65-F5344CB8AC3E}">
        <p14:creationId xmlns:p14="http://schemas.microsoft.com/office/powerpoint/2010/main" val="143490768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127</a:t>
            </a:fld>
            <a:endParaRPr lang="nl-NL" altLang="nl-NL"/>
          </a:p>
        </p:txBody>
      </p:sp>
    </p:spTree>
    <p:extLst>
      <p:ext uri="{BB962C8B-B14F-4D97-AF65-F5344CB8AC3E}">
        <p14:creationId xmlns:p14="http://schemas.microsoft.com/office/powerpoint/2010/main" val="352860408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128</a:t>
            </a:fld>
            <a:endParaRPr lang="nl-NL" altLang="nl-NL"/>
          </a:p>
        </p:txBody>
      </p:sp>
    </p:spTree>
    <p:extLst>
      <p:ext uri="{BB962C8B-B14F-4D97-AF65-F5344CB8AC3E}">
        <p14:creationId xmlns:p14="http://schemas.microsoft.com/office/powerpoint/2010/main" val="203362699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129</a:t>
            </a:fld>
            <a:endParaRPr lang="nl-NL" altLang="nl-NL"/>
          </a:p>
        </p:txBody>
      </p:sp>
    </p:spTree>
    <p:extLst>
      <p:ext uri="{BB962C8B-B14F-4D97-AF65-F5344CB8AC3E}">
        <p14:creationId xmlns:p14="http://schemas.microsoft.com/office/powerpoint/2010/main" val="1899153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13</a:t>
            </a:fld>
            <a:endParaRPr lang="nl-NL" altLang="nl-NL"/>
          </a:p>
        </p:txBody>
      </p:sp>
    </p:spTree>
    <p:extLst>
      <p:ext uri="{BB962C8B-B14F-4D97-AF65-F5344CB8AC3E}">
        <p14:creationId xmlns:p14="http://schemas.microsoft.com/office/powerpoint/2010/main" val="412242465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130</a:t>
            </a:fld>
            <a:endParaRPr lang="nl-NL" altLang="nl-NL"/>
          </a:p>
        </p:txBody>
      </p:sp>
    </p:spTree>
    <p:extLst>
      <p:ext uri="{BB962C8B-B14F-4D97-AF65-F5344CB8AC3E}">
        <p14:creationId xmlns:p14="http://schemas.microsoft.com/office/powerpoint/2010/main" val="325222777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131</a:t>
            </a:fld>
            <a:endParaRPr lang="nl-NL" altLang="nl-NL"/>
          </a:p>
        </p:txBody>
      </p:sp>
    </p:spTree>
    <p:extLst>
      <p:ext uri="{BB962C8B-B14F-4D97-AF65-F5344CB8AC3E}">
        <p14:creationId xmlns:p14="http://schemas.microsoft.com/office/powerpoint/2010/main" val="129216843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132</a:t>
            </a:fld>
            <a:endParaRPr lang="nl-NL" altLang="nl-NL"/>
          </a:p>
        </p:txBody>
      </p:sp>
    </p:spTree>
    <p:extLst>
      <p:ext uri="{BB962C8B-B14F-4D97-AF65-F5344CB8AC3E}">
        <p14:creationId xmlns:p14="http://schemas.microsoft.com/office/powerpoint/2010/main" val="231177233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133</a:t>
            </a:fld>
            <a:endParaRPr lang="nl-NL" altLang="nl-NL"/>
          </a:p>
        </p:txBody>
      </p:sp>
    </p:spTree>
    <p:extLst>
      <p:ext uri="{BB962C8B-B14F-4D97-AF65-F5344CB8AC3E}">
        <p14:creationId xmlns:p14="http://schemas.microsoft.com/office/powerpoint/2010/main" val="193731459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134</a:t>
            </a:fld>
            <a:endParaRPr lang="nl-NL" altLang="nl-NL"/>
          </a:p>
        </p:txBody>
      </p:sp>
    </p:spTree>
    <p:extLst>
      <p:ext uri="{BB962C8B-B14F-4D97-AF65-F5344CB8AC3E}">
        <p14:creationId xmlns:p14="http://schemas.microsoft.com/office/powerpoint/2010/main" val="196260484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135</a:t>
            </a:fld>
            <a:endParaRPr lang="nl-NL" altLang="nl-NL"/>
          </a:p>
        </p:txBody>
      </p:sp>
    </p:spTree>
    <p:extLst>
      <p:ext uri="{BB962C8B-B14F-4D97-AF65-F5344CB8AC3E}">
        <p14:creationId xmlns:p14="http://schemas.microsoft.com/office/powerpoint/2010/main" val="276405337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136</a:t>
            </a:fld>
            <a:endParaRPr lang="nl-NL" altLang="nl-NL"/>
          </a:p>
        </p:txBody>
      </p:sp>
    </p:spTree>
    <p:extLst>
      <p:ext uri="{BB962C8B-B14F-4D97-AF65-F5344CB8AC3E}">
        <p14:creationId xmlns:p14="http://schemas.microsoft.com/office/powerpoint/2010/main" val="355174551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137</a:t>
            </a:fld>
            <a:endParaRPr lang="nl-NL" altLang="nl-NL"/>
          </a:p>
        </p:txBody>
      </p:sp>
    </p:spTree>
    <p:extLst>
      <p:ext uri="{BB962C8B-B14F-4D97-AF65-F5344CB8AC3E}">
        <p14:creationId xmlns:p14="http://schemas.microsoft.com/office/powerpoint/2010/main" val="114560995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138</a:t>
            </a:fld>
            <a:endParaRPr lang="nl-NL" altLang="nl-NL"/>
          </a:p>
        </p:txBody>
      </p:sp>
    </p:spTree>
    <p:extLst>
      <p:ext uri="{BB962C8B-B14F-4D97-AF65-F5344CB8AC3E}">
        <p14:creationId xmlns:p14="http://schemas.microsoft.com/office/powerpoint/2010/main" val="41182689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139</a:t>
            </a:fld>
            <a:endParaRPr lang="nl-NL" altLang="nl-NL"/>
          </a:p>
        </p:txBody>
      </p:sp>
    </p:spTree>
    <p:extLst>
      <p:ext uri="{BB962C8B-B14F-4D97-AF65-F5344CB8AC3E}">
        <p14:creationId xmlns:p14="http://schemas.microsoft.com/office/powerpoint/2010/main" val="4189443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14</a:t>
            </a:fld>
            <a:endParaRPr lang="nl-NL" altLang="nl-NL"/>
          </a:p>
        </p:txBody>
      </p:sp>
    </p:spTree>
    <p:extLst>
      <p:ext uri="{BB962C8B-B14F-4D97-AF65-F5344CB8AC3E}">
        <p14:creationId xmlns:p14="http://schemas.microsoft.com/office/powerpoint/2010/main" val="213622561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140</a:t>
            </a:fld>
            <a:endParaRPr lang="nl-NL" altLang="nl-NL"/>
          </a:p>
        </p:txBody>
      </p:sp>
    </p:spTree>
    <p:extLst>
      <p:ext uri="{BB962C8B-B14F-4D97-AF65-F5344CB8AC3E}">
        <p14:creationId xmlns:p14="http://schemas.microsoft.com/office/powerpoint/2010/main" val="260896531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141</a:t>
            </a:fld>
            <a:endParaRPr lang="nl-NL" altLang="nl-NL"/>
          </a:p>
        </p:txBody>
      </p:sp>
    </p:spTree>
    <p:extLst>
      <p:ext uri="{BB962C8B-B14F-4D97-AF65-F5344CB8AC3E}">
        <p14:creationId xmlns:p14="http://schemas.microsoft.com/office/powerpoint/2010/main" val="355270383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142</a:t>
            </a:fld>
            <a:endParaRPr lang="nl-NL" altLang="nl-NL"/>
          </a:p>
        </p:txBody>
      </p:sp>
    </p:spTree>
    <p:extLst>
      <p:ext uri="{BB962C8B-B14F-4D97-AF65-F5344CB8AC3E}">
        <p14:creationId xmlns:p14="http://schemas.microsoft.com/office/powerpoint/2010/main" val="332557904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143</a:t>
            </a:fld>
            <a:endParaRPr lang="nl-NL" altLang="nl-NL"/>
          </a:p>
        </p:txBody>
      </p:sp>
    </p:spTree>
    <p:extLst>
      <p:ext uri="{BB962C8B-B14F-4D97-AF65-F5344CB8AC3E}">
        <p14:creationId xmlns:p14="http://schemas.microsoft.com/office/powerpoint/2010/main" val="90836810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144</a:t>
            </a:fld>
            <a:endParaRPr lang="nl-NL" altLang="nl-NL"/>
          </a:p>
        </p:txBody>
      </p:sp>
    </p:spTree>
    <p:extLst>
      <p:ext uri="{BB962C8B-B14F-4D97-AF65-F5344CB8AC3E}">
        <p14:creationId xmlns:p14="http://schemas.microsoft.com/office/powerpoint/2010/main" val="80601697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145</a:t>
            </a:fld>
            <a:endParaRPr lang="nl-NL" altLang="nl-NL"/>
          </a:p>
        </p:txBody>
      </p:sp>
    </p:spTree>
    <p:extLst>
      <p:ext uri="{BB962C8B-B14F-4D97-AF65-F5344CB8AC3E}">
        <p14:creationId xmlns:p14="http://schemas.microsoft.com/office/powerpoint/2010/main" val="391213359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146</a:t>
            </a:fld>
            <a:endParaRPr lang="nl-NL" altLang="nl-NL"/>
          </a:p>
        </p:txBody>
      </p:sp>
    </p:spTree>
    <p:extLst>
      <p:ext uri="{BB962C8B-B14F-4D97-AF65-F5344CB8AC3E}">
        <p14:creationId xmlns:p14="http://schemas.microsoft.com/office/powerpoint/2010/main" val="161877946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147</a:t>
            </a:fld>
            <a:endParaRPr lang="nl-NL" altLang="nl-NL"/>
          </a:p>
        </p:txBody>
      </p:sp>
    </p:spTree>
    <p:extLst>
      <p:ext uri="{BB962C8B-B14F-4D97-AF65-F5344CB8AC3E}">
        <p14:creationId xmlns:p14="http://schemas.microsoft.com/office/powerpoint/2010/main" val="171440711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148</a:t>
            </a:fld>
            <a:endParaRPr lang="nl-NL" altLang="nl-NL"/>
          </a:p>
        </p:txBody>
      </p:sp>
    </p:spTree>
    <p:extLst>
      <p:ext uri="{BB962C8B-B14F-4D97-AF65-F5344CB8AC3E}">
        <p14:creationId xmlns:p14="http://schemas.microsoft.com/office/powerpoint/2010/main" val="365044447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170</a:t>
            </a:fld>
            <a:endParaRPr lang="nl-NL" altLang="nl-NL"/>
          </a:p>
        </p:txBody>
      </p:sp>
    </p:spTree>
    <p:extLst>
      <p:ext uri="{BB962C8B-B14F-4D97-AF65-F5344CB8AC3E}">
        <p14:creationId xmlns:p14="http://schemas.microsoft.com/office/powerpoint/2010/main" val="1654850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15</a:t>
            </a:fld>
            <a:endParaRPr lang="nl-NL" altLang="nl-NL"/>
          </a:p>
        </p:txBody>
      </p:sp>
    </p:spTree>
    <p:extLst>
      <p:ext uri="{BB962C8B-B14F-4D97-AF65-F5344CB8AC3E}">
        <p14:creationId xmlns:p14="http://schemas.microsoft.com/office/powerpoint/2010/main" val="121637799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171</a:t>
            </a:fld>
            <a:endParaRPr lang="nl-NL" altLang="nl-NL"/>
          </a:p>
        </p:txBody>
      </p:sp>
    </p:spTree>
    <p:extLst>
      <p:ext uri="{BB962C8B-B14F-4D97-AF65-F5344CB8AC3E}">
        <p14:creationId xmlns:p14="http://schemas.microsoft.com/office/powerpoint/2010/main" val="216339161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172</a:t>
            </a:fld>
            <a:endParaRPr lang="nl-NL" altLang="nl-NL"/>
          </a:p>
        </p:txBody>
      </p:sp>
    </p:spTree>
    <p:extLst>
      <p:ext uri="{BB962C8B-B14F-4D97-AF65-F5344CB8AC3E}">
        <p14:creationId xmlns:p14="http://schemas.microsoft.com/office/powerpoint/2010/main" val="262141567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173</a:t>
            </a:fld>
            <a:endParaRPr lang="nl-NL" altLang="nl-NL"/>
          </a:p>
        </p:txBody>
      </p:sp>
    </p:spTree>
    <p:extLst>
      <p:ext uri="{BB962C8B-B14F-4D97-AF65-F5344CB8AC3E}">
        <p14:creationId xmlns:p14="http://schemas.microsoft.com/office/powerpoint/2010/main" val="298493898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174</a:t>
            </a:fld>
            <a:endParaRPr lang="nl-NL" altLang="nl-NL"/>
          </a:p>
        </p:txBody>
      </p:sp>
    </p:spTree>
    <p:extLst>
      <p:ext uri="{BB962C8B-B14F-4D97-AF65-F5344CB8AC3E}">
        <p14:creationId xmlns:p14="http://schemas.microsoft.com/office/powerpoint/2010/main" val="251520550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175</a:t>
            </a:fld>
            <a:endParaRPr lang="nl-NL" altLang="nl-NL"/>
          </a:p>
        </p:txBody>
      </p:sp>
    </p:spTree>
    <p:extLst>
      <p:ext uri="{BB962C8B-B14F-4D97-AF65-F5344CB8AC3E}">
        <p14:creationId xmlns:p14="http://schemas.microsoft.com/office/powerpoint/2010/main" val="366095241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176</a:t>
            </a:fld>
            <a:endParaRPr lang="nl-NL" altLang="nl-NL"/>
          </a:p>
        </p:txBody>
      </p:sp>
    </p:spTree>
    <p:extLst>
      <p:ext uri="{BB962C8B-B14F-4D97-AF65-F5344CB8AC3E}">
        <p14:creationId xmlns:p14="http://schemas.microsoft.com/office/powerpoint/2010/main" val="124270455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177</a:t>
            </a:fld>
            <a:endParaRPr lang="nl-NL" altLang="nl-NL"/>
          </a:p>
        </p:txBody>
      </p:sp>
    </p:spTree>
    <p:extLst>
      <p:ext uri="{BB962C8B-B14F-4D97-AF65-F5344CB8AC3E}">
        <p14:creationId xmlns:p14="http://schemas.microsoft.com/office/powerpoint/2010/main" val="213272445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178</a:t>
            </a:fld>
            <a:endParaRPr lang="nl-NL" altLang="nl-NL"/>
          </a:p>
        </p:txBody>
      </p:sp>
    </p:spTree>
    <p:extLst>
      <p:ext uri="{BB962C8B-B14F-4D97-AF65-F5344CB8AC3E}">
        <p14:creationId xmlns:p14="http://schemas.microsoft.com/office/powerpoint/2010/main" val="135165593"/>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179</a:t>
            </a:fld>
            <a:endParaRPr lang="nl-NL" altLang="nl-NL"/>
          </a:p>
        </p:txBody>
      </p:sp>
    </p:spTree>
    <p:extLst>
      <p:ext uri="{BB962C8B-B14F-4D97-AF65-F5344CB8AC3E}">
        <p14:creationId xmlns:p14="http://schemas.microsoft.com/office/powerpoint/2010/main" val="201679790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180</a:t>
            </a:fld>
            <a:endParaRPr lang="nl-NL" altLang="nl-NL"/>
          </a:p>
        </p:txBody>
      </p:sp>
    </p:spTree>
    <p:extLst>
      <p:ext uri="{BB962C8B-B14F-4D97-AF65-F5344CB8AC3E}">
        <p14:creationId xmlns:p14="http://schemas.microsoft.com/office/powerpoint/2010/main" val="21103380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16</a:t>
            </a:fld>
            <a:endParaRPr lang="nl-NL" altLang="nl-NL"/>
          </a:p>
        </p:txBody>
      </p:sp>
    </p:spTree>
    <p:extLst>
      <p:ext uri="{BB962C8B-B14F-4D97-AF65-F5344CB8AC3E}">
        <p14:creationId xmlns:p14="http://schemas.microsoft.com/office/powerpoint/2010/main" val="46212706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181</a:t>
            </a:fld>
            <a:endParaRPr lang="nl-NL" altLang="nl-NL"/>
          </a:p>
        </p:txBody>
      </p:sp>
    </p:spTree>
    <p:extLst>
      <p:ext uri="{BB962C8B-B14F-4D97-AF65-F5344CB8AC3E}">
        <p14:creationId xmlns:p14="http://schemas.microsoft.com/office/powerpoint/2010/main" val="1297930002"/>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182</a:t>
            </a:fld>
            <a:endParaRPr lang="nl-NL" altLang="nl-NL"/>
          </a:p>
        </p:txBody>
      </p:sp>
    </p:spTree>
    <p:extLst>
      <p:ext uri="{BB962C8B-B14F-4D97-AF65-F5344CB8AC3E}">
        <p14:creationId xmlns:p14="http://schemas.microsoft.com/office/powerpoint/2010/main" val="268312647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183</a:t>
            </a:fld>
            <a:endParaRPr lang="nl-NL" altLang="nl-NL"/>
          </a:p>
        </p:txBody>
      </p:sp>
    </p:spTree>
    <p:extLst>
      <p:ext uri="{BB962C8B-B14F-4D97-AF65-F5344CB8AC3E}">
        <p14:creationId xmlns:p14="http://schemas.microsoft.com/office/powerpoint/2010/main" val="16200056"/>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184</a:t>
            </a:fld>
            <a:endParaRPr lang="nl-NL" altLang="nl-NL"/>
          </a:p>
        </p:txBody>
      </p:sp>
    </p:spTree>
    <p:extLst>
      <p:ext uri="{BB962C8B-B14F-4D97-AF65-F5344CB8AC3E}">
        <p14:creationId xmlns:p14="http://schemas.microsoft.com/office/powerpoint/2010/main" val="25982296"/>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185</a:t>
            </a:fld>
            <a:endParaRPr lang="nl-NL" altLang="nl-NL"/>
          </a:p>
        </p:txBody>
      </p:sp>
    </p:spTree>
    <p:extLst>
      <p:ext uri="{BB962C8B-B14F-4D97-AF65-F5344CB8AC3E}">
        <p14:creationId xmlns:p14="http://schemas.microsoft.com/office/powerpoint/2010/main" val="107187640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186</a:t>
            </a:fld>
            <a:endParaRPr lang="nl-NL" altLang="nl-NL"/>
          </a:p>
        </p:txBody>
      </p:sp>
    </p:spTree>
    <p:extLst>
      <p:ext uri="{BB962C8B-B14F-4D97-AF65-F5344CB8AC3E}">
        <p14:creationId xmlns:p14="http://schemas.microsoft.com/office/powerpoint/2010/main" val="3306656944"/>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187</a:t>
            </a:fld>
            <a:endParaRPr lang="nl-NL" altLang="nl-NL"/>
          </a:p>
        </p:txBody>
      </p:sp>
    </p:spTree>
    <p:extLst>
      <p:ext uri="{BB962C8B-B14F-4D97-AF65-F5344CB8AC3E}">
        <p14:creationId xmlns:p14="http://schemas.microsoft.com/office/powerpoint/2010/main" val="183891498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188</a:t>
            </a:fld>
            <a:endParaRPr lang="nl-NL" altLang="nl-NL"/>
          </a:p>
        </p:txBody>
      </p:sp>
    </p:spTree>
    <p:extLst>
      <p:ext uri="{BB962C8B-B14F-4D97-AF65-F5344CB8AC3E}">
        <p14:creationId xmlns:p14="http://schemas.microsoft.com/office/powerpoint/2010/main" val="2458123491"/>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189</a:t>
            </a:fld>
            <a:endParaRPr lang="nl-NL" altLang="nl-NL"/>
          </a:p>
        </p:txBody>
      </p:sp>
    </p:spTree>
    <p:extLst>
      <p:ext uri="{BB962C8B-B14F-4D97-AF65-F5344CB8AC3E}">
        <p14:creationId xmlns:p14="http://schemas.microsoft.com/office/powerpoint/2010/main" val="1168623957"/>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190</a:t>
            </a:fld>
            <a:endParaRPr lang="nl-NL" altLang="nl-NL"/>
          </a:p>
        </p:txBody>
      </p:sp>
    </p:spTree>
    <p:extLst>
      <p:ext uri="{BB962C8B-B14F-4D97-AF65-F5344CB8AC3E}">
        <p14:creationId xmlns:p14="http://schemas.microsoft.com/office/powerpoint/2010/main" val="4140119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17</a:t>
            </a:fld>
            <a:endParaRPr lang="nl-NL" altLang="nl-NL"/>
          </a:p>
        </p:txBody>
      </p:sp>
    </p:spTree>
    <p:extLst>
      <p:ext uri="{BB962C8B-B14F-4D97-AF65-F5344CB8AC3E}">
        <p14:creationId xmlns:p14="http://schemas.microsoft.com/office/powerpoint/2010/main" val="353398108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191</a:t>
            </a:fld>
            <a:endParaRPr lang="nl-NL" altLang="nl-NL"/>
          </a:p>
        </p:txBody>
      </p:sp>
    </p:spTree>
    <p:extLst>
      <p:ext uri="{BB962C8B-B14F-4D97-AF65-F5344CB8AC3E}">
        <p14:creationId xmlns:p14="http://schemas.microsoft.com/office/powerpoint/2010/main" val="3187430125"/>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192</a:t>
            </a:fld>
            <a:endParaRPr lang="nl-NL" altLang="nl-NL"/>
          </a:p>
        </p:txBody>
      </p:sp>
    </p:spTree>
    <p:extLst>
      <p:ext uri="{BB962C8B-B14F-4D97-AF65-F5344CB8AC3E}">
        <p14:creationId xmlns:p14="http://schemas.microsoft.com/office/powerpoint/2010/main" val="17554748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193</a:t>
            </a:fld>
            <a:endParaRPr lang="nl-NL" altLang="nl-NL"/>
          </a:p>
        </p:txBody>
      </p:sp>
    </p:spTree>
    <p:extLst>
      <p:ext uri="{BB962C8B-B14F-4D97-AF65-F5344CB8AC3E}">
        <p14:creationId xmlns:p14="http://schemas.microsoft.com/office/powerpoint/2010/main" val="2192716970"/>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194</a:t>
            </a:fld>
            <a:endParaRPr lang="nl-NL" altLang="nl-NL"/>
          </a:p>
        </p:txBody>
      </p:sp>
    </p:spTree>
    <p:extLst>
      <p:ext uri="{BB962C8B-B14F-4D97-AF65-F5344CB8AC3E}">
        <p14:creationId xmlns:p14="http://schemas.microsoft.com/office/powerpoint/2010/main" val="1962906568"/>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195</a:t>
            </a:fld>
            <a:endParaRPr lang="nl-NL" altLang="nl-NL"/>
          </a:p>
        </p:txBody>
      </p:sp>
    </p:spTree>
    <p:extLst>
      <p:ext uri="{BB962C8B-B14F-4D97-AF65-F5344CB8AC3E}">
        <p14:creationId xmlns:p14="http://schemas.microsoft.com/office/powerpoint/2010/main" val="3236531295"/>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196</a:t>
            </a:fld>
            <a:endParaRPr lang="nl-NL" altLang="nl-NL"/>
          </a:p>
        </p:txBody>
      </p:sp>
    </p:spTree>
    <p:extLst>
      <p:ext uri="{BB962C8B-B14F-4D97-AF65-F5344CB8AC3E}">
        <p14:creationId xmlns:p14="http://schemas.microsoft.com/office/powerpoint/2010/main" val="192762456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197</a:t>
            </a:fld>
            <a:endParaRPr lang="nl-NL" altLang="nl-NL"/>
          </a:p>
        </p:txBody>
      </p:sp>
    </p:spTree>
    <p:extLst>
      <p:ext uri="{BB962C8B-B14F-4D97-AF65-F5344CB8AC3E}">
        <p14:creationId xmlns:p14="http://schemas.microsoft.com/office/powerpoint/2010/main" val="2759744692"/>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198</a:t>
            </a:fld>
            <a:endParaRPr lang="nl-NL" altLang="nl-NL"/>
          </a:p>
        </p:txBody>
      </p:sp>
    </p:spTree>
    <p:extLst>
      <p:ext uri="{BB962C8B-B14F-4D97-AF65-F5344CB8AC3E}">
        <p14:creationId xmlns:p14="http://schemas.microsoft.com/office/powerpoint/2010/main" val="3263824299"/>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199</a:t>
            </a:fld>
            <a:endParaRPr lang="nl-NL" altLang="nl-NL"/>
          </a:p>
        </p:txBody>
      </p:sp>
    </p:spTree>
    <p:extLst>
      <p:ext uri="{BB962C8B-B14F-4D97-AF65-F5344CB8AC3E}">
        <p14:creationId xmlns:p14="http://schemas.microsoft.com/office/powerpoint/2010/main" val="3519445218"/>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200</a:t>
            </a:fld>
            <a:endParaRPr lang="nl-NL" altLang="nl-NL"/>
          </a:p>
        </p:txBody>
      </p:sp>
    </p:spTree>
    <p:extLst>
      <p:ext uri="{BB962C8B-B14F-4D97-AF65-F5344CB8AC3E}">
        <p14:creationId xmlns:p14="http://schemas.microsoft.com/office/powerpoint/2010/main" val="24524325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18</a:t>
            </a:fld>
            <a:endParaRPr lang="nl-NL" altLang="nl-NL"/>
          </a:p>
        </p:txBody>
      </p:sp>
    </p:spTree>
    <p:extLst>
      <p:ext uri="{BB962C8B-B14F-4D97-AF65-F5344CB8AC3E}">
        <p14:creationId xmlns:p14="http://schemas.microsoft.com/office/powerpoint/2010/main" val="478917414"/>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201</a:t>
            </a:fld>
            <a:endParaRPr lang="nl-NL" altLang="nl-NL"/>
          </a:p>
        </p:txBody>
      </p:sp>
    </p:spTree>
    <p:extLst>
      <p:ext uri="{BB962C8B-B14F-4D97-AF65-F5344CB8AC3E}">
        <p14:creationId xmlns:p14="http://schemas.microsoft.com/office/powerpoint/2010/main" val="1249470124"/>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202</a:t>
            </a:fld>
            <a:endParaRPr lang="nl-NL" altLang="nl-NL"/>
          </a:p>
        </p:txBody>
      </p:sp>
    </p:spTree>
    <p:extLst>
      <p:ext uri="{BB962C8B-B14F-4D97-AF65-F5344CB8AC3E}">
        <p14:creationId xmlns:p14="http://schemas.microsoft.com/office/powerpoint/2010/main" val="448551602"/>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203</a:t>
            </a:fld>
            <a:endParaRPr lang="nl-NL" altLang="nl-NL"/>
          </a:p>
        </p:txBody>
      </p:sp>
    </p:spTree>
    <p:extLst>
      <p:ext uri="{BB962C8B-B14F-4D97-AF65-F5344CB8AC3E}">
        <p14:creationId xmlns:p14="http://schemas.microsoft.com/office/powerpoint/2010/main" val="711857418"/>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204</a:t>
            </a:fld>
            <a:endParaRPr lang="nl-NL" altLang="nl-NL"/>
          </a:p>
        </p:txBody>
      </p:sp>
    </p:spTree>
    <p:extLst>
      <p:ext uri="{BB962C8B-B14F-4D97-AF65-F5344CB8AC3E}">
        <p14:creationId xmlns:p14="http://schemas.microsoft.com/office/powerpoint/2010/main" val="1906603967"/>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205</a:t>
            </a:fld>
            <a:endParaRPr lang="nl-NL" altLang="nl-NL"/>
          </a:p>
        </p:txBody>
      </p:sp>
    </p:spTree>
    <p:extLst>
      <p:ext uri="{BB962C8B-B14F-4D97-AF65-F5344CB8AC3E}">
        <p14:creationId xmlns:p14="http://schemas.microsoft.com/office/powerpoint/2010/main" val="693320426"/>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r>
              <a:rPr lang="nl-NL" dirty="0"/>
              <a:t>Open / Pipe</a:t>
            </a:r>
          </a:p>
          <a:p>
            <a:r>
              <a:rPr lang="nl-NL" dirty="0" err="1"/>
              <a:t>One</a:t>
            </a:r>
            <a:r>
              <a:rPr lang="nl-NL" dirty="0"/>
              <a:t> way or </a:t>
            </a:r>
            <a:r>
              <a:rPr lang="nl-NL" dirty="0" err="1"/>
              <a:t>two</a:t>
            </a:r>
            <a:r>
              <a:rPr lang="nl-NL" dirty="0"/>
              <a:t> way </a:t>
            </a:r>
            <a:r>
              <a:rPr lang="nl-NL" dirty="0" err="1"/>
              <a:t>connection</a:t>
            </a:r>
            <a:r>
              <a:rPr lang="nl-NL" dirty="0"/>
              <a:t> (copy)</a:t>
            </a:r>
          </a:p>
          <a:p>
            <a:r>
              <a:rPr lang="nl-NL" dirty="0"/>
              <a:t>Critical point</a:t>
            </a:r>
          </a:p>
          <a:p>
            <a:r>
              <a:rPr lang="nl-NL" dirty="0" err="1"/>
              <a:t>Stab</a:t>
            </a:r>
            <a:r>
              <a:rPr lang="nl-NL" dirty="0"/>
              <a:t> </a:t>
            </a:r>
            <a:r>
              <a:rPr lang="nl-NL" dirty="0" err="1"/>
              <a:t>crit</a:t>
            </a:r>
            <a:r>
              <a:rPr lang="nl-NL" dirty="0"/>
              <a:t> </a:t>
            </a:r>
            <a:r>
              <a:rPr lang="nl-NL" dirty="0" err="1"/>
              <a:t>final</a:t>
            </a:r>
            <a:r>
              <a:rPr lang="nl-NL" dirty="0"/>
              <a:t> </a:t>
            </a:r>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206</a:t>
            </a:fld>
            <a:endParaRPr lang="nl-NL" altLang="nl-NL"/>
          </a:p>
        </p:txBody>
      </p:sp>
    </p:spTree>
    <p:extLst>
      <p:ext uri="{BB962C8B-B14F-4D97-AF65-F5344CB8AC3E}">
        <p14:creationId xmlns:p14="http://schemas.microsoft.com/office/powerpoint/2010/main" val="3594554042"/>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207</a:t>
            </a:fld>
            <a:endParaRPr lang="nl-NL" altLang="nl-NL"/>
          </a:p>
        </p:txBody>
      </p:sp>
    </p:spTree>
    <p:extLst>
      <p:ext uri="{BB962C8B-B14F-4D97-AF65-F5344CB8AC3E}">
        <p14:creationId xmlns:p14="http://schemas.microsoft.com/office/powerpoint/2010/main" val="1952859123"/>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208</a:t>
            </a:fld>
            <a:endParaRPr lang="nl-NL" altLang="nl-NL"/>
          </a:p>
        </p:txBody>
      </p:sp>
    </p:spTree>
    <p:extLst>
      <p:ext uri="{BB962C8B-B14F-4D97-AF65-F5344CB8AC3E}">
        <p14:creationId xmlns:p14="http://schemas.microsoft.com/office/powerpoint/2010/main" val="434950564"/>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209</a:t>
            </a:fld>
            <a:endParaRPr lang="nl-NL" altLang="nl-NL"/>
          </a:p>
        </p:txBody>
      </p:sp>
    </p:spTree>
    <p:extLst>
      <p:ext uri="{BB962C8B-B14F-4D97-AF65-F5344CB8AC3E}">
        <p14:creationId xmlns:p14="http://schemas.microsoft.com/office/powerpoint/2010/main" val="2674993448"/>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210</a:t>
            </a:fld>
            <a:endParaRPr lang="nl-NL" altLang="nl-NL"/>
          </a:p>
        </p:txBody>
      </p:sp>
    </p:spTree>
    <p:extLst>
      <p:ext uri="{BB962C8B-B14F-4D97-AF65-F5344CB8AC3E}">
        <p14:creationId xmlns:p14="http://schemas.microsoft.com/office/powerpoint/2010/main" val="1352884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19</a:t>
            </a:fld>
            <a:endParaRPr lang="nl-NL" altLang="nl-NL"/>
          </a:p>
        </p:txBody>
      </p:sp>
    </p:spTree>
    <p:extLst>
      <p:ext uri="{BB962C8B-B14F-4D97-AF65-F5344CB8AC3E}">
        <p14:creationId xmlns:p14="http://schemas.microsoft.com/office/powerpoint/2010/main" val="104994248"/>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211</a:t>
            </a:fld>
            <a:endParaRPr lang="nl-NL" altLang="nl-NL"/>
          </a:p>
        </p:txBody>
      </p:sp>
    </p:spTree>
    <p:extLst>
      <p:ext uri="{BB962C8B-B14F-4D97-AF65-F5344CB8AC3E}">
        <p14:creationId xmlns:p14="http://schemas.microsoft.com/office/powerpoint/2010/main" val="3566170607"/>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212</a:t>
            </a:fld>
            <a:endParaRPr lang="nl-NL" altLang="nl-NL"/>
          </a:p>
        </p:txBody>
      </p:sp>
    </p:spTree>
    <p:extLst>
      <p:ext uri="{BB962C8B-B14F-4D97-AF65-F5344CB8AC3E}">
        <p14:creationId xmlns:p14="http://schemas.microsoft.com/office/powerpoint/2010/main" val="236083152"/>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213</a:t>
            </a:fld>
            <a:endParaRPr lang="nl-NL" altLang="nl-NL"/>
          </a:p>
        </p:txBody>
      </p:sp>
    </p:spTree>
    <p:extLst>
      <p:ext uri="{BB962C8B-B14F-4D97-AF65-F5344CB8AC3E}">
        <p14:creationId xmlns:p14="http://schemas.microsoft.com/office/powerpoint/2010/main" val="1620766664"/>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214</a:t>
            </a:fld>
            <a:endParaRPr lang="nl-NL" altLang="nl-NL"/>
          </a:p>
        </p:txBody>
      </p:sp>
    </p:spTree>
    <p:extLst>
      <p:ext uri="{BB962C8B-B14F-4D97-AF65-F5344CB8AC3E}">
        <p14:creationId xmlns:p14="http://schemas.microsoft.com/office/powerpoint/2010/main" val="413595763"/>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215</a:t>
            </a:fld>
            <a:endParaRPr lang="nl-NL" altLang="nl-NL"/>
          </a:p>
        </p:txBody>
      </p:sp>
    </p:spTree>
    <p:extLst>
      <p:ext uri="{BB962C8B-B14F-4D97-AF65-F5344CB8AC3E}">
        <p14:creationId xmlns:p14="http://schemas.microsoft.com/office/powerpoint/2010/main" val="3455110713"/>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41D5F4-F679-45B6-88FB-F2F1E83A141A}" type="slidenum">
              <a:rPr kumimoji="0" lang="nl-NL" altLang="nl-NL"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216</a:t>
            </a:fld>
            <a:endParaRPr kumimoji="0" lang="nl-NL" altLang="nl-NL"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4160636"/>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41D5F4-F679-45B6-88FB-F2F1E83A141A}" type="slidenum">
              <a:rPr kumimoji="0" lang="nl-NL" altLang="nl-NL"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217</a:t>
            </a:fld>
            <a:endParaRPr kumimoji="0" lang="nl-NL" altLang="nl-NL"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49201322"/>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41D5F4-F679-45B6-88FB-F2F1E83A141A}" type="slidenum">
              <a:rPr kumimoji="0" lang="nl-NL" altLang="nl-NL"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218</a:t>
            </a:fld>
            <a:endParaRPr kumimoji="0" lang="nl-NL" altLang="nl-NL"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28417678"/>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41D5F4-F679-45B6-88FB-F2F1E83A141A}" type="slidenum">
              <a:rPr kumimoji="0" lang="nl-NL" altLang="nl-NL"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219</a:t>
            </a:fld>
            <a:endParaRPr kumimoji="0" lang="nl-NL" altLang="nl-NL"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72451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nl-NL" baseline="0" dirty="0" err="1"/>
              <a:t>Increased</a:t>
            </a:r>
            <a:r>
              <a:rPr lang="nl-NL" baseline="0" dirty="0"/>
              <a:t> </a:t>
            </a:r>
            <a:r>
              <a:rPr lang="nl-NL" baseline="0" dirty="0" err="1"/>
              <a:t>cmplexity</a:t>
            </a:r>
            <a:r>
              <a:rPr lang="nl-NL" baseline="0" dirty="0"/>
              <a:t> </a:t>
            </a:r>
            <a:r>
              <a:rPr lang="nl-NL" baseline="0" dirty="0" err="1"/>
              <a:t>leading</a:t>
            </a:r>
            <a:r>
              <a:rPr lang="nl-NL" baseline="0" dirty="0"/>
              <a:t> </a:t>
            </a:r>
            <a:r>
              <a:rPr lang="nl-NL" baseline="0" dirty="0" err="1"/>
              <a:t>to</a:t>
            </a:r>
            <a:r>
              <a:rPr lang="nl-NL" baseline="0" dirty="0"/>
              <a:t> </a:t>
            </a:r>
            <a:r>
              <a:rPr lang="nl-NL" baseline="0" dirty="0" err="1"/>
              <a:t>longer</a:t>
            </a:r>
            <a:r>
              <a:rPr lang="nl-NL" baseline="0" dirty="0"/>
              <a:t> </a:t>
            </a:r>
            <a:r>
              <a:rPr lang="nl-NL" baseline="0" dirty="0" err="1"/>
              <a:t>calculation</a:t>
            </a:r>
            <a:r>
              <a:rPr lang="nl-NL" baseline="0" dirty="0"/>
              <a:t> </a:t>
            </a:r>
            <a:r>
              <a:rPr lang="nl-NL" baseline="0" dirty="0" err="1"/>
              <a:t>times</a:t>
            </a:r>
            <a:r>
              <a:rPr lang="nl-NL" baseline="0" dirty="0"/>
              <a:t>.    </a:t>
            </a:r>
            <a:r>
              <a:rPr lang="nl-NL" baseline="0" dirty="0" err="1"/>
              <a:t>What</a:t>
            </a:r>
            <a:r>
              <a:rPr lang="nl-NL" baseline="0" dirty="0"/>
              <a:t> is </a:t>
            </a:r>
            <a:r>
              <a:rPr lang="nl-NL" baseline="0" dirty="0" err="1"/>
              <a:t>the</a:t>
            </a:r>
            <a:r>
              <a:rPr lang="nl-NL" baseline="0" dirty="0"/>
              <a:t> </a:t>
            </a:r>
            <a:r>
              <a:rPr lang="nl-NL" baseline="0" dirty="0" err="1"/>
              <a:t>cause</a:t>
            </a:r>
            <a:r>
              <a:rPr lang="nl-NL" baseline="0" dirty="0"/>
              <a:t> </a:t>
            </a:r>
            <a:r>
              <a:rPr lang="nl-NL" baseline="0" dirty="0" err="1"/>
              <a:t>and</a:t>
            </a:r>
            <a:r>
              <a:rPr lang="nl-NL" baseline="0" dirty="0"/>
              <a:t> </a:t>
            </a:r>
            <a:r>
              <a:rPr lang="nl-NL" baseline="0" dirty="0" err="1"/>
              <a:t>how</a:t>
            </a:r>
            <a:r>
              <a:rPr lang="nl-NL" baseline="0" dirty="0"/>
              <a:t> </a:t>
            </a:r>
            <a:r>
              <a:rPr lang="nl-NL" baseline="0" dirty="0" err="1"/>
              <a:t>to</a:t>
            </a:r>
            <a:r>
              <a:rPr lang="nl-NL" baseline="0" dirty="0"/>
              <a:t> deal </a:t>
            </a:r>
            <a:r>
              <a:rPr lang="nl-NL" baseline="0" dirty="0" err="1"/>
              <a:t>with</a:t>
            </a:r>
            <a:r>
              <a:rPr lang="nl-NL" baseline="0" dirty="0"/>
              <a:t> this?</a:t>
            </a:r>
          </a:p>
          <a:p>
            <a:pPr marL="0" indent="0">
              <a:buFontTx/>
              <a:buNone/>
            </a:pPr>
            <a:endParaRPr lang="nl-NL" baseline="0" dirty="0"/>
          </a:p>
          <a:p>
            <a:pPr marL="0" indent="0">
              <a:buFontTx/>
              <a:buNone/>
            </a:pPr>
            <a:r>
              <a:rPr lang="nl-NL" baseline="0" dirty="0"/>
              <a:t>Tips en </a:t>
            </a:r>
            <a:r>
              <a:rPr lang="nl-NL" baseline="0" dirty="0" err="1"/>
              <a:t>trics</a:t>
            </a:r>
            <a:r>
              <a:rPr lang="nl-NL" baseline="0" dirty="0"/>
              <a:t>     subjects </a:t>
            </a:r>
            <a:r>
              <a:rPr lang="nl-NL" baseline="0" dirty="0" err="1"/>
              <a:t>based</a:t>
            </a:r>
            <a:r>
              <a:rPr lang="nl-NL" baseline="0" dirty="0"/>
              <a:t> on     </a:t>
            </a:r>
            <a:r>
              <a:rPr lang="nl-NL" baseline="0" dirty="0" err="1"/>
              <a:t>commonly</a:t>
            </a:r>
            <a:r>
              <a:rPr lang="nl-NL" baseline="0" dirty="0"/>
              <a:t> </a:t>
            </a:r>
            <a:r>
              <a:rPr lang="nl-NL" baseline="0" dirty="0" err="1"/>
              <a:t>asked</a:t>
            </a:r>
            <a:r>
              <a:rPr lang="nl-NL" baseline="0" dirty="0"/>
              <a:t> </a:t>
            </a:r>
            <a:r>
              <a:rPr lang="nl-NL" baseline="0" dirty="0" err="1"/>
              <a:t>questions</a:t>
            </a:r>
            <a:r>
              <a:rPr lang="nl-NL" baseline="0" dirty="0"/>
              <a:t>,       recent </a:t>
            </a:r>
            <a:r>
              <a:rPr lang="nl-NL" baseline="0" dirty="0" err="1"/>
              <a:t>developments</a:t>
            </a:r>
            <a:r>
              <a:rPr lang="nl-NL" baseline="0" dirty="0"/>
              <a:t>.    Beginners </a:t>
            </a:r>
            <a:r>
              <a:rPr lang="nl-NL" baseline="0" dirty="0" err="1"/>
              <a:t>and</a:t>
            </a:r>
            <a:r>
              <a:rPr lang="nl-NL" baseline="0" dirty="0"/>
              <a:t> more </a:t>
            </a:r>
            <a:r>
              <a:rPr lang="nl-NL" baseline="0" dirty="0" err="1"/>
              <a:t>experienced</a:t>
            </a:r>
            <a:endParaRPr lang="nl-NL" baseline="0" dirty="0"/>
          </a:p>
          <a:p>
            <a:pPr marL="0" indent="0">
              <a:buFontTx/>
              <a:buNone/>
            </a:pPr>
            <a:endParaRPr lang="nl-NL" baseline="0" dirty="0"/>
          </a:p>
          <a:p>
            <a:pPr marL="0" indent="0">
              <a:buFontTx/>
              <a:buNone/>
            </a:pPr>
            <a:r>
              <a:rPr lang="nl-NL" baseline="0" dirty="0"/>
              <a:t>Q&amp;A  </a:t>
            </a:r>
            <a:r>
              <a:rPr lang="nl-NL" baseline="0" dirty="0" err="1"/>
              <a:t>If</a:t>
            </a:r>
            <a:r>
              <a:rPr lang="nl-NL" baseline="0" dirty="0"/>
              <a:t> a question </a:t>
            </a:r>
            <a:r>
              <a:rPr lang="nl-NL" baseline="0" dirty="0" err="1"/>
              <a:t>arises</a:t>
            </a:r>
            <a:r>
              <a:rPr lang="nl-NL" baseline="0" dirty="0"/>
              <a:t> </a:t>
            </a:r>
            <a:r>
              <a:rPr lang="nl-NL" baseline="0" dirty="0" err="1"/>
              <a:t>related</a:t>
            </a:r>
            <a:r>
              <a:rPr lang="nl-NL" baseline="0" dirty="0"/>
              <a:t> </a:t>
            </a:r>
            <a:r>
              <a:rPr lang="nl-NL" baseline="0" dirty="0" err="1"/>
              <a:t>to</a:t>
            </a:r>
            <a:r>
              <a:rPr lang="nl-NL" baseline="0" dirty="0"/>
              <a:t> </a:t>
            </a:r>
            <a:r>
              <a:rPr lang="nl-NL" baseline="0" dirty="0" err="1"/>
              <a:t>the</a:t>
            </a:r>
            <a:r>
              <a:rPr lang="nl-NL" baseline="0" dirty="0"/>
              <a:t> subject i </a:t>
            </a:r>
            <a:r>
              <a:rPr lang="nl-NL" baseline="0" dirty="0" err="1"/>
              <a:t>am</a:t>
            </a:r>
            <a:r>
              <a:rPr lang="nl-NL" baseline="0" dirty="0"/>
              <a:t> </a:t>
            </a:r>
            <a:r>
              <a:rPr lang="nl-NL" baseline="0" dirty="0" err="1"/>
              <a:t>discussing</a:t>
            </a:r>
            <a:r>
              <a:rPr lang="nl-NL" baseline="0" dirty="0"/>
              <a:t>, </a:t>
            </a:r>
            <a:r>
              <a:rPr lang="nl-NL" baseline="0" dirty="0">
                <a:sym typeface="Wingdings" panose="05000000000000000000" pitchFamily="2" charset="2"/>
              </a:rPr>
              <a:t> </a:t>
            </a:r>
            <a:r>
              <a:rPr lang="nl-NL" baseline="0" dirty="0" err="1">
                <a:sym typeface="Wingdings" panose="05000000000000000000" pitchFamily="2" charset="2"/>
              </a:rPr>
              <a:t>shoot</a:t>
            </a:r>
            <a:r>
              <a:rPr lang="nl-NL" baseline="0" dirty="0">
                <a:sym typeface="Wingdings" panose="05000000000000000000" pitchFamily="2" charset="2"/>
              </a:rPr>
              <a:t>.   </a:t>
            </a:r>
            <a:r>
              <a:rPr lang="nl-NL" baseline="0" dirty="0" err="1">
                <a:sym typeface="Wingdings" panose="05000000000000000000" pitchFamily="2" charset="2"/>
              </a:rPr>
              <a:t>If</a:t>
            </a:r>
            <a:r>
              <a:rPr lang="nl-NL" baseline="0" dirty="0">
                <a:sym typeface="Wingdings" panose="05000000000000000000" pitchFamily="2" charset="2"/>
              </a:rPr>
              <a:t> </a:t>
            </a:r>
            <a:r>
              <a:rPr lang="nl-NL" baseline="0" dirty="0" err="1">
                <a:sym typeface="Wingdings" panose="05000000000000000000" pitchFamily="2" charset="2"/>
              </a:rPr>
              <a:t>not</a:t>
            </a:r>
            <a:r>
              <a:rPr lang="nl-NL" baseline="0" dirty="0">
                <a:sym typeface="Wingdings" panose="05000000000000000000" pitchFamily="2" charset="2"/>
              </a:rPr>
              <a:t> this is </a:t>
            </a:r>
            <a:r>
              <a:rPr lang="nl-NL" baseline="0" dirty="0" err="1">
                <a:sym typeface="Wingdings" panose="05000000000000000000" pitchFamily="2" charset="2"/>
              </a:rPr>
              <a:t>your</a:t>
            </a:r>
            <a:r>
              <a:rPr lang="nl-NL" baseline="0" dirty="0">
                <a:sym typeface="Wingdings" panose="05000000000000000000" pitchFamily="2" charset="2"/>
              </a:rPr>
              <a:t> moment</a:t>
            </a: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2</a:t>
            </a:fld>
            <a:endParaRPr lang="nl-NL" altLang="nl-NL"/>
          </a:p>
        </p:txBody>
      </p:sp>
    </p:spTree>
    <p:extLst>
      <p:ext uri="{BB962C8B-B14F-4D97-AF65-F5344CB8AC3E}">
        <p14:creationId xmlns:p14="http://schemas.microsoft.com/office/powerpoint/2010/main" val="4414525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20</a:t>
            </a:fld>
            <a:endParaRPr lang="nl-NL" altLang="nl-NL"/>
          </a:p>
        </p:txBody>
      </p:sp>
    </p:spTree>
    <p:extLst>
      <p:ext uri="{BB962C8B-B14F-4D97-AF65-F5344CB8AC3E}">
        <p14:creationId xmlns:p14="http://schemas.microsoft.com/office/powerpoint/2010/main" val="6307374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21</a:t>
            </a:fld>
            <a:endParaRPr lang="nl-NL" altLang="nl-NL"/>
          </a:p>
        </p:txBody>
      </p:sp>
    </p:spTree>
    <p:extLst>
      <p:ext uri="{BB962C8B-B14F-4D97-AF65-F5344CB8AC3E}">
        <p14:creationId xmlns:p14="http://schemas.microsoft.com/office/powerpoint/2010/main" val="17255335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22</a:t>
            </a:fld>
            <a:endParaRPr lang="nl-NL" altLang="nl-NL"/>
          </a:p>
        </p:txBody>
      </p:sp>
    </p:spTree>
    <p:extLst>
      <p:ext uri="{BB962C8B-B14F-4D97-AF65-F5344CB8AC3E}">
        <p14:creationId xmlns:p14="http://schemas.microsoft.com/office/powerpoint/2010/main" val="18238901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23</a:t>
            </a:fld>
            <a:endParaRPr lang="nl-NL" altLang="nl-NL"/>
          </a:p>
        </p:txBody>
      </p:sp>
    </p:spTree>
    <p:extLst>
      <p:ext uri="{BB962C8B-B14F-4D97-AF65-F5344CB8AC3E}">
        <p14:creationId xmlns:p14="http://schemas.microsoft.com/office/powerpoint/2010/main" val="34403493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24</a:t>
            </a:fld>
            <a:endParaRPr lang="nl-NL" altLang="nl-NL"/>
          </a:p>
        </p:txBody>
      </p:sp>
    </p:spTree>
    <p:extLst>
      <p:ext uri="{BB962C8B-B14F-4D97-AF65-F5344CB8AC3E}">
        <p14:creationId xmlns:p14="http://schemas.microsoft.com/office/powerpoint/2010/main" val="30185831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25</a:t>
            </a:fld>
            <a:endParaRPr lang="nl-NL" altLang="nl-NL"/>
          </a:p>
        </p:txBody>
      </p:sp>
    </p:spTree>
    <p:extLst>
      <p:ext uri="{BB962C8B-B14F-4D97-AF65-F5344CB8AC3E}">
        <p14:creationId xmlns:p14="http://schemas.microsoft.com/office/powerpoint/2010/main" val="17316545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26</a:t>
            </a:fld>
            <a:endParaRPr lang="nl-NL" altLang="nl-NL"/>
          </a:p>
        </p:txBody>
      </p:sp>
    </p:spTree>
    <p:extLst>
      <p:ext uri="{BB962C8B-B14F-4D97-AF65-F5344CB8AC3E}">
        <p14:creationId xmlns:p14="http://schemas.microsoft.com/office/powerpoint/2010/main" val="32597177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27</a:t>
            </a:fld>
            <a:endParaRPr lang="nl-NL" altLang="nl-NL"/>
          </a:p>
        </p:txBody>
      </p:sp>
    </p:spTree>
    <p:extLst>
      <p:ext uri="{BB962C8B-B14F-4D97-AF65-F5344CB8AC3E}">
        <p14:creationId xmlns:p14="http://schemas.microsoft.com/office/powerpoint/2010/main" val="25891390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28</a:t>
            </a:fld>
            <a:endParaRPr lang="nl-NL" altLang="nl-NL"/>
          </a:p>
        </p:txBody>
      </p:sp>
    </p:spTree>
    <p:extLst>
      <p:ext uri="{BB962C8B-B14F-4D97-AF65-F5344CB8AC3E}">
        <p14:creationId xmlns:p14="http://schemas.microsoft.com/office/powerpoint/2010/main" val="41216931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29</a:t>
            </a:fld>
            <a:endParaRPr lang="nl-NL" altLang="nl-NL"/>
          </a:p>
        </p:txBody>
      </p:sp>
    </p:spTree>
    <p:extLst>
      <p:ext uri="{BB962C8B-B14F-4D97-AF65-F5344CB8AC3E}">
        <p14:creationId xmlns:p14="http://schemas.microsoft.com/office/powerpoint/2010/main" val="2325429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nl-NL" baseline="0" dirty="0" err="1"/>
              <a:t>Increased</a:t>
            </a:r>
            <a:r>
              <a:rPr lang="nl-NL" baseline="0" dirty="0"/>
              <a:t> </a:t>
            </a:r>
            <a:r>
              <a:rPr lang="nl-NL" baseline="0" dirty="0" err="1"/>
              <a:t>cmplexity</a:t>
            </a:r>
            <a:r>
              <a:rPr lang="nl-NL" baseline="0" dirty="0"/>
              <a:t> </a:t>
            </a:r>
            <a:r>
              <a:rPr lang="nl-NL" baseline="0" dirty="0" err="1"/>
              <a:t>leading</a:t>
            </a:r>
            <a:r>
              <a:rPr lang="nl-NL" baseline="0" dirty="0"/>
              <a:t> </a:t>
            </a:r>
            <a:r>
              <a:rPr lang="nl-NL" baseline="0" dirty="0" err="1"/>
              <a:t>to</a:t>
            </a:r>
            <a:r>
              <a:rPr lang="nl-NL" baseline="0" dirty="0"/>
              <a:t> </a:t>
            </a:r>
            <a:r>
              <a:rPr lang="nl-NL" baseline="0" dirty="0" err="1"/>
              <a:t>longer</a:t>
            </a:r>
            <a:r>
              <a:rPr lang="nl-NL" baseline="0" dirty="0"/>
              <a:t> </a:t>
            </a:r>
            <a:r>
              <a:rPr lang="nl-NL" baseline="0" dirty="0" err="1"/>
              <a:t>calculation</a:t>
            </a:r>
            <a:r>
              <a:rPr lang="nl-NL" baseline="0" dirty="0"/>
              <a:t> </a:t>
            </a:r>
            <a:r>
              <a:rPr lang="nl-NL" baseline="0" dirty="0" err="1"/>
              <a:t>times</a:t>
            </a:r>
            <a:r>
              <a:rPr lang="nl-NL" baseline="0" dirty="0"/>
              <a:t>.    </a:t>
            </a:r>
            <a:r>
              <a:rPr lang="nl-NL" baseline="0" dirty="0" err="1"/>
              <a:t>What</a:t>
            </a:r>
            <a:r>
              <a:rPr lang="nl-NL" baseline="0" dirty="0"/>
              <a:t> is </a:t>
            </a:r>
            <a:r>
              <a:rPr lang="nl-NL" baseline="0" dirty="0" err="1"/>
              <a:t>the</a:t>
            </a:r>
            <a:r>
              <a:rPr lang="nl-NL" baseline="0" dirty="0"/>
              <a:t> </a:t>
            </a:r>
            <a:r>
              <a:rPr lang="nl-NL" baseline="0" dirty="0" err="1"/>
              <a:t>cause</a:t>
            </a:r>
            <a:r>
              <a:rPr lang="nl-NL" baseline="0" dirty="0"/>
              <a:t> </a:t>
            </a:r>
            <a:r>
              <a:rPr lang="nl-NL" baseline="0" dirty="0" err="1"/>
              <a:t>and</a:t>
            </a:r>
            <a:r>
              <a:rPr lang="nl-NL" baseline="0" dirty="0"/>
              <a:t> </a:t>
            </a:r>
            <a:r>
              <a:rPr lang="nl-NL" baseline="0" dirty="0" err="1"/>
              <a:t>how</a:t>
            </a:r>
            <a:r>
              <a:rPr lang="nl-NL" baseline="0" dirty="0"/>
              <a:t> </a:t>
            </a:r>
            <a:r>
              <a:rPr lang="nl-NL" baseline="0" dirty="0" err="1"/>
              <a:t>to</a:t>
            </a:r>
            <a:r>
              <a:rPr lang="nl-NL" baseline="0" dirty="0"/>
              <a:t> deal </a:t>
            </a:r>
            <a:r>
              <a:rPr lang="nl-NL" baseline="0" dirty="0" err="1"/>
              <a:t>with</a:t>
            </a:r>
            <a:r>
              <a:rPr lang="nl-NL" baseline="0" dirty="0"/>
              <a:t> this?</a:t>
            </a:r>
          </a:p>
          <a:p>
            <a:pPr marL="0" indent="0">
              <a:buFontTx/>
              <a:buNone/>
            </a:pPr>
            <a:endParaRPr lang="nl-NL" baseline="0" dirty="0"/>
          </a:p>
          <a:p>
            <a:pPr marL="0" indent="0">
              <a:buFontTx/>
              <a:buNone/>
            </a:pPr>
            <a:r>
              <a:rPr lang="nl-NL" baseline="0" dirty="0"/>
              <a:t>Tips en </a:t>
            </a:r>
            <a:r>
              <a:rPr lang="nl-NL" baseline="0" dirty="0" err="1"/>
              <a:t>trics</a:t>
            </a:r>
            <a:r>
              <a:rPr lang="nl-NL" baseline="0" dirty="0"/>
              <a:t>     subjects </a:t>
            </a:r>
            <a:r>
              <a:rPr lang="nl-NL" baseline="0" dirty="0" err="1"/>
              <a:t>based</a:t>
            </a:r>
            <a:r>
              <a:rPr lang="nl-NL" baseline="0" dirty="0"/>
              <a:t> on     </a:t>
            </a:r>
            <a:r>
              <a:rPr lang="nl-NL" baseline="0" dirty="0" err="1"/>
              <a:t>commonly</a:t>
            </a:r>
            <a:r>
              <a:rPr lang="nl-NL" baseline="0" dirty="0"/>
              <a:t> </a:t>
            </a:r>
            <a:r>
              <a:rPr lang="nl-NL" baseline="0" dirty="0" err="1"/>
              <a:t>asked</a:t>
            </a:r>
            <a:r>
              <a:rPr lang="nl-NL" baseline="0" dirty="0"/>
              <a:t> </a:t>
            </a:r>
            <a:r>
              <a:rPr lang="nl-NL" baseline="0" dirty="0" err="1"/>
              <a:t>questions</a:t>
            </a:r>
            <a:r>
              <a:rPr lang="nl-NL" baseline="0" dirty="0"/>
              <a:t>,       recent </a:t>
            </a:r>
            <a:r>
              <a:rPr lang="nl-NL" baseline="0" dirty="0" err="1"/>
              <a:t>developments</a:t>
            </a:r>
            <a:r>
              <a:rPr lang="nl-NL" baseline="0" dirty="0"/>
              <a:t>.    Beginners </a:t>
            </a:r>
            <a:r>
              <a:rPr lang="nl-NL" baseline="0" dirty="0" err="1"/>
              <a:t>and</a:t>
            </a:r>
            <a:r>
              <a:rPr lang="nl-NL" baseline="0" dirty="0"/>
              <a:t> more </a:t>
            </a:r>
            <a:r>
              <a:rPr lang="nl-NL" baseline="0" dirty="0" err="1"/>
              <a:t>experienced</a:t>
            </a:r>
            <a:endParaRPr lang="nl-NL" baseline="0" dirty="0"/>
          </a:p>
          <a:p>
            <a:pPr marL="0" indent="0">
              <a:buFontTx/>
              <a:buNone/>
            </a:pPr>
            <a:endParaRPr lang="nl-NL" baseline="0" dirty="0"/>
          </a:p>
          <a:p>
            <a:pPr marL="0" indent="0">
              <a:buFontTx/>
              <a:buNone/>
            </a:pPr>
            <a:r>
              <a:rPr lang="nl-NL" baseline="0" dirty="0"/>
              <a:t>Q&amp;A  </a:t>
            </a:r>
            <a:r>
              <a:rPr lang="nl-NL" baseline="0" dirty="0" err="1"/>
              <a:t>If</a:t>
            </a:r>
            <a:r>
              <a:rPr lang="nl-NL" baseline="0" dirty="0"/>
              <a:t> a question </a:t>
            </a:r>
            <a:r>
              <a:rPr lang="nl-NL" baseline="0" dirty="0" err="1"/>
              <a:t>arises</a:t>
            </a:r>
            <a:r>
              <a:rPr lang="nl-NL" baseline="0" dirty="0"/>
              <a:t> </a:t>
            </a:r>
            <a:r>
              <a:rPr lang="nl-NL" baseline="0" dirty="0" err="1"/>
              <a:t>related</a:t>
            </a:r>
            <a:r>
              <a:rPr lang="nl-NL" baseline="0" dirty="0"/>
              <a:t> </a:t>
            </a:r>
            <a:r>
              <a:rPr lang="nl-NL" baseline="0" dirty="0" err="1"/>
              <a:t>to</a:t>
            </a:r>
            <a:r>
              <a:rPr lang="nl-NL" baseline="0" dirty="0"/>
              <a:t> </a:t>
            </a:r>
            <a:r>
              <a:rPr lang="nl-NL" baseline="0" dirty="0" err="1"/>
              <a:t>the</a:t>
            </a:r>
            <a:r>
              <a:rPr lang="nl-NL" baseline="0" dirty="0"/>
              <a:t> subject i </a:t>
            </a:r>
            <a:r>
              <a:rPr lang="nl-NL" baseline="0" dirty="0" err="1"/>
              <a:t>am</a:t>
            </a:r>
            <a:r>
              <a:rPr lang="nl-NL" baseline="0" dirty="0"/>
              <a:t> </a:t>
            </a:r>
            <a:r>
              <a:rPr lang="nl-NL" baseline="0" dirty="0" err="1"/>
              <a:t>discussing</a:t>
            </a:r>
            <a:r>
              <a:rPr lang="nl-NL" baseline="0" dirty="0"/>
              <a:t>, </a:t>
            </a:r>
            <a:r>
              <a:rPr lang="nl-NL" baseline="0" dirty="0">
                <a:sym typeface="Wingdings" panose="05000000000000000000" pitchFamily="2" charset="2"/>
              </a:rPr>
              <a:t> </a:t>
            </a:r>
            <a:r>
              <a:rPr lang="nl-NL" baseline="0" dirty="0" err="1">
                <a:sym typeface="Wingdings" panose="05000000000000000000" pitchFamily="2" charset="2"/>
              </a:rPr>
              <a:t>shoot</a:t>
            </a:r>
            <a:r>
              <a:rPr lang="nl-NL" baseline="0" dirty="0">
                <a:sym typeface="Wingdings" panose="05000000000000000000" pitchFamily="2" charset="2"/>
              </a:rPr>
              <a:t>.   </a:t>
            </a:r>
            <a:r>
              <a:rPr lang="nl-NL" baseline="0" dirty="0" err="1">
                <a:sym typeface="Wingdings" panose="05000000000000000000" pitchFamily="2" charset="2"/>
              </a:rPr>
              <a:t>If</a:t>
            </a:r>
            <a:r>
              <a:rPr lang="nl-NL" baseline="0" dirty="0">
                <a:sym typeface="Wingdings" panose="05000000000000000000" pitchFamily="2" charset="2"/>
              </a:rPr>
              <a:t> </a:t>
            </a:r>
            <a:r>
              <a:rPr lang="nl-NL" baseline="0" dirty="0" err="1">
                <a:sym typeface="Wingdings" panose="05000000000000000000" pitchFamily="2" charset="2"/>
              </a:rPr>
              <a:t>not</a:t>
            </a:r>
            <a:r>
              <a:rPr lang="nl-NL" baseline="0" dirty="0">
                <a:sym typeface="Wingdings" panose="05000000000000000000" pitchFamily="2" charset="2"/>
              </a:rPr>
              <a:t> this is </a:t>
            </a:r>
            <a:r>
              <a:rPr lang="nl-NL" baseline="0" dirty="0" err="1">
                <a:sym typeface="Wingdings" panose="05000000000000000000" pitchFamily="2" charset="2"/>
              </a:rPr>
              <a:t>your</a:t>
            </a:r>
            <a:r>
              <a:rPr lang="nl-NL" baseline="0" dirty="0">
                <a:sym typeface="Wingdings" panose="05000000000000000000" pitchFamily="2" charset="2"/>
              </a:rPr>
              <a:t> moment</a:t>
            </a: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3</a:t>
            </a:fld>
            <a:endParaRPr lang="nl-NL" altLang="nl-NL"/>
          </a:p>
        </p:txBody>
      </p:sp>
    </p:spTree>
    <p:extLst>
      <p:ext uri="{BB962C8B-B14F-4D97-AF65-F5344CB8AC3E}">
        <p14:creationId xmlns:p14="http://schemas.microsoft.com/office/powerpoint/2010/main" val="22930600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30</a:t>
            </a:fld>
            <a:endParaRPr lang="nl-NL" altLang="nl-NL"/>
          </a:p>
        </p:txBody>
      </p:sp>
    </p:spTree>
    <p:extLst>
      <p:ext uri="{BB962C8B-B14F-4D97-AF65-F5344CB8AC3E}">
        <p14:creationId xmlns:p14="http://schemas.microsoft.com/office/powerpoint/2010/main" val="21680277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31</a:t>
            </a:fld>
            <a:endParaRPr lang="nl-NL" altLang="nl-NL"/>
          </a:p>
        </p:txBody>
      </p:sp>
    </p:spTree>
    <p:extLst>
      <p:ext uri="{BB962C8B-B14F-4D97-AF65-F5344CB8AC3E}">
        <p14:creationId xmlns:p14="http://schemas.microsoft.com/office/powerpoint/2010/main" val="40953900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32</a:t>
            </a:fld>
            <a:endParaRPr lang="nl-NL" altLang="nl-NL"/>
          </a:p>
        </p:txBody>
      </p:sp>
    </p:spTree>
    <p:extLst>
      <p:ext uri="{BB962C8B-B14F-4D97-AF65-F5344CB8AC3E}">
        <p14:creationId xmlns:p14="http://schemas.microsoft.com/office/powerpoint/2010/main" val="15665800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33</a:t>
            </a:fld>
            <a:endParaRPr lang="nl-NL" altLang="nl-NL"/>
          </a:p>
        </p:txBody>
      </p:sp>
    </p:spTree>
    <p:extLst>
      <p:ext uri="{BB962C8B-B14F-4D97-AF65-F5344CB8AC3E}">
        <p14:creationId xmlns:p14="http://schemas.microsoft.com/office/powerpoint/2010/main" val="33763534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34</a:t>
            </a:fld>
            <a:endParaRPr lang="nl-NL" altLang="nl-NL"/>
          </a:p>
        </p:txBody>
      </p:sp>
    </p:spTree>
    <p:extLst>
      <p:ext uri="{BB962C8B-B14F-4D97-AF65-F5344CB8AC3E}">
        <p14:creationId xmlns:p14="http://schemas.microsoft.com/office/powerpoint/2010/main" val="28557945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r>
              <a:rPr lang="nl-NL" baseline="0" dirty="0"/>
              <a:t>Start </a:t>
            </a:r>
            <a:r>
              <a:rPr lang="nl-NL" baseline="0" dirty="0" err="1"/>
              <a:t>with</a:t>
            </a:r>
            <a:r>
              <a:rPr lang="nl-NL" baseline="0" dirty="0"/>
              <a:t> </a:t>
            </a:r>
            <a:r>
              <a:rPr lang="nl-NL" baseline="0" dirty="0" err="1"/>
              <a:t>optimizing</a:t>
            </a:r>
            <a:r>
              <a:rPr lang="nl-NL" baseline="0" dirty="0"/>
              <a:t> </a:t>
            </a:r>
            <a:r>
              <a:rPr lang="nl-NL" baseline="0" dirty="0" err="1"/>
              <a:t>the</a:t>
            </a:r>
            <a:r>
              <a:rPr lang="nl-NL" baseline="0" dirty="0"/>
              <a:t> </a:t>
            </a:r>
            <a:r>
              <a:rPr lang="nl-NL" baseline="0" dirty="0" err="1"/>
              <a:t>damage</a:t>
            </a:r>
            <a:r>
              <a:rPr lang="nl-NL" baseline="0" dirty="0"/>
              <a:t> </a:t>
            </a:r>
            <a:r>
              <a:rPr lang="nl-NL" baseline="0" dirty="0" err="1"/>
              <a:t>boundaries</a:t>
            </a:r>
            <a:r>
              <a:rPr lang="nl-NL" baseline="0" dirty="0"/>
              <a:t> of </a:t>
            </a:r>
            <a:r>
              <a:rPr lang="nl-NL" baseline="0" dirty="0" err="1"/>
              <a:t>larger</a:t>
            </a:r>
            <a:r>
              <a:rPr lang="nl-NL" baseline="0" dirty="0"/>
              <a:t> complex </a:t>
            </a:r>
            <a:r>
              <a:rPr lang="nl-NL" baseline="0" dirty="0" err="1"/>
              <a:t>damages</a:t>
            </a:r>
            <a:r>
              <a:rPr lang="nl-NL" baseline="0" dirty="0"/>
              <a:t> </a:t>
            </a:r>
            <a:r>
              <a:rPr lang="nl-NL" baseline="0" dirty="0" err="1"/>
              <a:t>to</a:t>
            </a:r>
            <a:r>
              <a:rPr lang="nl-NL" baseline="0" dirty="0"/>
              <a:t> make </a:t>
            </a:r>
            <a:r>
              <a:rPr lang="nl-NL" baseline="0" dirty="0" err="1"/>
              <a:t>good</a:t>
            </a:r>
            <a:r>
              <a:rPr lang="nl-NL" baseline="0" dirty="0"/>
              <a:t> </a:t>
            </a:r>
            <a:r>
              <a:rPr lang="nl-NL" baseline="0" dirty="0" err="1"/>
              <a:t>use</a:t>
            </a:r>
            <a:r>
              <a:rPr lang="nl-NL" baseline="0" dirty="0"/>
              <a:t> of </a:t>
            </a:r>
            <a:r>
              <a:rPr lang="nl-NL" baseline="0" dirty="0" err="1"/>
              <a:t>multi</a:t>
            </a:r>
            <a:r>
              <a:rPr lang="nl-NL" baseline="0" dirty="0"/>
              <a:t> </a:t>
            </a:r>
            <a:r>
              <a:rPr lang="nl-NL" baseline="0" dirty="0" err="1"/>
              <a:t>threading</a:t>
            </a: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35</a:t>
            </a:fld>
            <a:endParaRPr lang="nl-NL" altLang="nl-NL"/>
          </a:p>
        </p:txBody>
      </p:sp>
    </p:spTree>
    <p:extLst>
      <p:ext uri="{BB962C8B-B14F-4D97-AF65-F5344CB8AC3E}">
        <p14:creationId xmlns:p14="http://schemas.microsoft.com/office/powerpoint/2010/main" val="40178728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36</a:t>
            </a:fld>
            <a:endParaRPr lang="nl-NL" altLang="nl-NL"/>
          </a:p>
        </p:txBody>
      </p:sp>
    </p:spTree>
    <p:extLst>
      <p:ext uri="{BB962C8B-B14F-4D97-AF65-F5344CB8AC3E}">
        <p14:creationId xmlns:p14="http://schemas.microsoft.com/office/powerpoint/2010/main" val="19838781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37</a:t>
            </a:fld>
            <a:endParaRPr lang="nl-NL" altLang="nl-NL"/>
          </a:p>
        </p:txBody>
      </p:sp>
    </p:spTree>
    <p:extLst>
      <p:ext uri="{BB962C8B-B14F-4D97-AF65-F5344CB8AC3E}">
        <p14:creationId xmlns:p14="http://schemas.microsoft.com/office/powerpoint/2010/main" val="9199662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38</a:t>
            </a:fld>
            <a:endParaRPr lang="nl-NL" altLang="nl-NL"/>
          </a:p>
        </p:txBody>
      </p:sp>
    </p:spTree>
    <p:extLst>
      <p:ext uri="{BB962C8B-B14F-4D97-AF65-F5344CB8AC3E}">
        <p14:creationId xmlns:p14="http://schemas.microsoft.com/office/powerpoint/2010/main" val="22046135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39</a:t>
            </a:fld>
            <a:endParaRPr lang="nl-NL" altLang="nl-NL"/>
          </a:p>
        </p:txBody>
      </p:sp>
    </p:spTree>
    <p:extLst>
      <p:ext uri="{BB962C8B-B14F-4D97-AF65-F5344CB8AC3E}">
        <p14:creationId xmlns:p14="http://schemas.microsoft.com/office/powerpoint/2010/main" val="306639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nl-NL" baseline="0" dirty="0" err="1"/>
              <a:t>Increased</a:t>
            </a:r>
            <a:r>
              <a:rPr lang="nl-NL" baseline="0" dirty="0"/>
              <a:t> </a:t>
            </a:r>
            <a:r>
              <a:rPr lang="nl-NL" baseline="0" dirty="0" err="1"/>
              <a:t>cmplexity</a:t>
            </a:r>
            <a:r>
              <a:rPr lang="nl-NL" baseline="0" dirty="0"/>
              <a:t> </a:t>
            </a:r>
            <a:r>
              <a:rPr lang="nl-NL" baseline="0" dirty="0" err="1"/>
              <a:t>leading</a:t>
            </a:r>
            <a:r>
              <a:rPr lang="nl-NL" baseline="0" dirty="0"/>
              <a:t> </a:t>
            </a:r>
            <a:r>
              <a:rPr lang="nl-NL" baseline="0" dirty="0" err="1"/>
              <a:t>to</a:t>
            </a:r>
            <a:r>
              <a:rPr lang="nl-NL" baseline="0" dirty="0"/>
              <a:t> </a:t>
            </a:r>
            <a:r>
              <a:rPr lang="nl-NL" baseline="0" dirty="0" err="1"/>
              <a:t>longer</a:t>
            </a:r>
            <a:r>
              <a:rPr lang="nl-NL" baseline="0" dirty="0"/>
              <a:t> </a:t>
            </a:r>
            <a:r>
              <a:rPr lang="nl-NL" baseline="0" dirty="0" err="1"/>
              <a:t>calculation</a:t>
            </a:r>
            <a:r>
              <a:rPr lang="nl-NL" baseline="0" dirty="0"/>
              <a:t> </a:t>
            </a:r>
            <a:r>
              <a:rPr lang="nl-NL" baseline="0" dirty="0" err="1"/>
              <a:t>times</a:t>
            </a:r>
            <a:r>
              <a:rPr lang="nl-NL" baseline="0" dirty="0"/>
              <a:t>.    </a:t>
            </a:r>
            <a:r>
              <a:rPr lang="nl-NL" baseline="0" dirty="0" err="1"/>
              <a:t>What</a:t>
            </a:r>
            <a:r>
              <a:rPr lang="nl-NL" baseline="0" dirty="0"/>
              <a:t> is </a:t>
            </a:r>
            <a:r>
              <a:rPr lang="nl-NL" baseline="0" dirty="0" err="1"/>
              <a:t>the</a:t>
            </a:r>
            <a:r>
              <a:rPr lang="nl-NL" baseline="0" dirty="0"/>
              <a:t> </a:t>
            </a:r>
            <a:r>
              <a:rPr lang="nl-NL" baseline="0" dirty="0" err="1"/>
              <a:t>cause</a:t>
            </a:r>
            <a:r>
              <a:rPr lang="nl-NL" baseline="0" dirty="0"/>
              <a:t> </a:t>
            </a:r>
            <a:r>
              <a:rPr lang="nl-NL" baseline="0" dirty="0" err="1"/>
              <a:t>and</a:t>
            </a:r>
            <a:r>
              <a:rPr lang="nl-NL" baseline="0" dirty="0"/>
              <a:t> </a:t>
            </a:r>
            <a:r>
              <a:rPr lang="nl-NL" baseline="0" dirty="0" err="1"/>
              <a:t>how</a:t>
            </a:r>
            <a:r>
              <a:rPr lang="nl-NL" baseline="0" dirty="0"/>
              <a:t> </a:t>
            </a:r>
            <a:r>
              <a:rPr lang="nl-NL" baseline="0" dirty="0" err="1"/>
              <a:t>to</a:t>
            </a:r>
            <a:r>
              <a:rPr lang="nl-NL" baseline="0" dirty="0"/>
              <a:t> deal </a:t>
            </a:r>
            <a:r>
              <a:rPr lang="nl-NL" baseline="0" dirty="0" err="1"/>
              <a:t>with</a:t>
            </a:r>
            <a:r>
              <a:rPr lang="nl-NL" baseline="0" dirty="0"/>
              <a:t> this?</a:t>
            </a:r>
          </a:p>
          <a:p>
            <a:pPr marL="0" indent="0">
              <a:buFontTx/>
              <a:buNone/>
            </a:pPr>
            <a:endParaRPr lang="nl-NL" baseline="0" dirty="0"/>
          </a:p>
          <a:p>
            <a:pPr marL="0" indent="0">
              <a:buFontTx/>
              <a:buNone/>
            </a:pPr>
            <a:r>
              <a:rPr lang="nl-NL" baseline="0" dirty="0"/>
              <a:t>Tips en </a:t>
            </a:r>
            <a:r>
              <a:rPr lang="nl-NL" baseline="0" dirty="0" err="1"/>
              <a:t>trics</a:t>
            </a:r>
            <a:r>
              <a:rPr lang="nl-NL" baseline="0" dirty="0"/>
              <a:t>     subjects </a:t>
            </a:r>
            <a:r>
              <a:rPr lang="nl-NL" baseline="0" dirty="0" err="1"/>
              <a:t>based</a:t>
            </a:r>
            <a:r>
              <a:rPr lang="nl-NL" baseline="0" dirty="0"/>
              <a:t> on     </a:t>
            </a:r>
            <a:r>
              <a:rPr lang="nl-NL" baseline="0" dirty="0" err="1"/>
              <a:t>commonly</a:t>
            </a:r>
            <a:r>
              <a:rPr lang="nl-NL" baseline="0" dirty="0"/>
              <a:t> </a:t>
            </a:r>
            <a:r>
              <a:rPr lang="nl-NL" baseline="0" dirty="0" err="1"/>
              <a:t>asked</a:t>
            </a:r>
            <a:r>
              <a:rPr lang="nl-NL" baseline="0" dirty="0"/>
              <a:t> </a:t>
            </a:r>
            <a:r>
              <a:rPr lang="nl-NL" baseline="0" dirty="0" err="1"/>
              <a:t>questions</a:t>
            </a:r>
            <a:r>
              <a:rPr lang="nl-NL" baseline="0" dirty="0"/>
              <a:t>,       recent </a:t>
            </a:r>
            <a:r>
              <a:rPr lang="nl-NL" baseline="0" dirty="0" err="1"/>
              <a:t>developments</a:t>
            </a:r>
            <a:r>
              <a:rPr lang="nl-NL" baseline="0" dirty="0"/>
              <a:t>.    Beginners </a:t>
            </a:r>
            <a:r>
              <a:rPr lang="nl-NL" baseline="0" dirty="0" err="1"/>
              <a:t>and</a:t>
            </a:r>
            <a:r>
              <a:rPr lang="nl-NL" baseline="0" dirty="0"/>
              <a:t> more </a:t>
            </a:r>
            <a:r>
              <a:rPr lang="nl-NL" baseline="0" dirty="0" err="1"/>
              <a:t>experienced</a:t>
            </a:r>
            <a:endParaRPr lang="nl-NL" baseline="0" dirty="0"/>
          </a:p>
          <a:p>
            <a:pPr marL="0" indent="0">
              <a:buFontTx/>
              <a:buNone/>
            </a:pPr>
            <a:endParaRPr lang="nl-NL" baseline="0" dirty="0"/>
          </a:p>
          <a:p>
            <a:pPr marL="0" indent="0">
              <a:buFontTx/>
              <a:buNone/>
            </a:pPr>
            <a:r>
              <a:rPr lang="nl-NL" baseline="0" dirty="0"/>
              <a:t>Q&amp;A  </a:t>
            </a:r>
            <a:r>
              <a:rPr lang="nl-NL" baseline="0" dirty="0" err="1"/>
              <a:t>If</a:t>
            </a:r>
            <a:r>
              <a:rPr lang="nl-NL" baseline="0" dirty="0"/>
              <a:t> a question </a:t>
            </a:r>
            <a:r>
              <a:rPr lang="nl-NL" baseline="0" dirty="0" err="1"/>
              <a:t>arises</a:t>
            </a:r>
            <a:r>
              <a:rPr lang="nl-NL" baseline="0" dirty="0"/>
              <a:t> </a:t>
            </a:r>
            <a:r>
              <a:rPr lang="nl-NL" baseline="0" dirty="0" err="1"/>
              <a:t>related</a:t>
            </a:r>
            <a:r>
              <a:rPr lang="nl-NL" baseline="0" dirty="0"/>
              <a:t> </a:t>
            </a:r>
            <a:r>
              <a:rPr lang="nl-NL" baseline="0" dirty="0" err="1"/>
              <a:t>to</a:t>
            </a:r>
            <a:r>
              <a:rPr lang="nl-NL" baseline="0" dirty="0"/>
              <a:t> </a:t>
            </a:r>
            <a:r>
              <a:rPr lang="nl-NL" baseline="0" dirty="0" err="1"/>
              <a:t>the</a:t>
            </a:r>
            <a:r>
              <a:rPr lang="nl-NL" baseline="0" dirty="0"/>
              <a:t> subject i </a:t>
            </a:r>
            <a:r>
              <a:rPr lang="nl-NL" baseline="0" dirty="0" err="1"/>
              <a:t>am</a:t>
            </a:r>
            <a:r>
              <a:rPr lang="nl-NL" baseline="0" dirty="0"/>
              <a:t> </a:t>
            </a:r>
            <a:r>
              <a:rPr lang="nl-NL" baseline="0" dirty="0" err="1"/>
              <a:t>discussing</a:t>
            </a:r>
            <a:r>
              <a:rPr lang="nl-NL" baseline="0" dirty="0"/>
              <a:t>, </a:t>
            </a:r>
            <a:r>
              <a:rPr lang="nl-NL" baseline="0" dirty="0">
                <a:sym typeface="Wingdings" panose="05000000000000000000" pitchFamily="2" charset="2"/>
              </a:rPr>
              <a:t> </a:t>
            </a:r>
            <a:r>
              <a:rPr lang="nl-NL" baseline="0" dirty="0" err="1">
                <a:sym typeface="Wingdings" panose="05000000000000000000" pitchFamily="2" charset="2"/>
              </a:rPr>
              <a:t>shoot</a:t>
            </a:r>
            <a:r>
              <a:rPr lang="nl-NL" baseline="0" dirty="0">
                <a:sym typeface="Wingdings" panose="05000000000000000000" pitchFamily="2" charset="2"/>
              </a:rPr>
              <a:t>.   </a:t>
            </a:r>
            <a:r>
              <a:rPr lang="nl-NL" baseline="0" dirty="0" err="1">
                <a:sym typeface="Wingdings" panose="05000000000000000000" pitchFamily="2" charset="2"/>
              </a:rPr>
              <a:t>If</a:t>
            </a:r>
            <a:r>
              <a:rPr lang="nl-NL" baseline="0" dirty="0">
                <a:sym typeface="Wingdings" panose="05000000000000000000" pitchFamily="2" charset="2"/>
              </a:rPr>
              <a:t> </a:t>
            </a:r>
            <a:r>
              <a:rPr lang="nl-NL" baseline="0" dirty="0" err="1">
                <a:sym typeface="Wingdings" panose="05000000000000000000" pitchFamily="2" charset="2"/>
              </a:rPr>
              <a:t>not</a:t>
            </a:r>
            <a:r>
              <a:rPr lang="nl-NL" baseline="0" dirty="0">
                <a:sym typeface="Wingdings" panose="05000000000000000000" pitchFamily="2" charset="2"/>
              </a:rPr>
              <a:t> this is </a:t>
            </a:r>
            <a:r>
              <a:rPr lang="nl-NL" baseline="0" dirty="0" err="1">
                <a:sym typeface="Wingdings" panose="05000000000000000000" pitchFamily="2" charset="2"/>
              </a:rPr>
              <a:t>your</a:t>
            </a:r>
            <a:r>
              <a:rPr lang="nl-NL" baseline="0" dirty="0">
                <a:sym typeface="Wingdings" panose="05000000000000000000" pitchFamily="2" charset="2"/>
              </a:rPr>
              <a:t> moment</a:t>
            </a: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4</a:t>
            </a:fld>
            <a:endParaRPr lang="nl-NL" altLang="nl-NL"/>
          </a:p>
        </p:txBody>
      </p:sp>
    </p:spTree>
    <p:extLst>
      <p:ext uri="{BB962C8B-B14F-4D97-AF65-F5344CB8AC3E}">
        <p14:creationId xmlns:p14="http://schemas.microsoft.com/office/powerpoint/2010/main" val="41221537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40</a:t>
            </a:fld>
            <a:endParaRPr lang="nl-NL" altLang="nl-NL"/>
          </a:p>
        </p:txBody>
      </p:sp>
    </p:spTree>
    <p:extLst>
      <p:ext uri="{BB962C8B-B14F-4D97-AF65-F5344CB8AC3E}">
        <p14:creationId xmlns:p14="http://schemas.microsoft.com/office/powerpoint/2010/main" val="40778937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r>
              <a:rPr lang="nl-NL" baseline="0" dirty="0"/>
              <a:t>A subject </a:t>
            </a:r>
            <a:r>
              <a:rPr lang="nl-NL" baseline="0" dirty="0" err="1"/>
              <a:t>that</a:t>
            </a:r>
            <a:r>
              <a:rPr lang="nl-NL" baseline="0" dirty="0"/>
              <a:t> has </a:t>
            </a:r>
            <a:r>
              <a:rPr lang="nl-NL" baseline="0" dirty="0" err="1"/>
              <a:t>raisen</a:t>
            </a:r>
            <a:r>
              <a:rPr lang="nl-NL" baseline="0" dirty="0"/>
              <a:t> in </a:t>
            </a:r>
            <a:r>
              <a:rPr lang="nl-NL" baseline="0" dirty="0" err="1"/>
              <a:t>the</a:t>
            </a:r>
            <a:r>
              <a:rPr lang="nl-NL" baseline="0" dirty="0"/>
              <a:t> last </a:t>
            </a:r>
            <a:r>
              <a:rPr lang="nl-NL" baseline="0" dirty="0" err="1"/>
              <a:t>year</a:t>
            </a:r>
            <a:r>
              <a:rPr lang="nl-NL" baseline="0" dirty="0"/>
              <a:t> </a:t>
            </a:r>
            <a:r>
              <a:rPr lang="nl-NL" baseline="0" dirty="0" err="1"/>
              <a:t>and</a:t>
            </a:r>
            <a:r>
              <a:rPr lang="nl-NL" baseline="0" dirty="0"/>
              <a:t> last </a:t>
            </a:r>
            <a:r>
              <a:rPr lang="nl-NL" baseline="0" dirty="0" err="1"/>
              <a:t>two</a:t>
            </a:r>
            <a:r>
              <a:rPr lang="nl-NL" baseline="0" dirty="0"/>
              <a:t> weeks</a:t>
            </a:r>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41</a:t>
            </a:fld>
            <a:endParaRPr lang="nl-NL" altLang="nl-NL"/>
          </a:p>
        </p:txBody>
      </p:sp>
    </p:spTree>
    <p:extLst>
      <p:ext uri="{BB962C8B-B14F-4D97-AF65-F5344CB8AC3E}">
        <p14:creationId xmlns:p14="http://schemas.microsoft.com/office/powerpoint/2010/main" val="156791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nl-NL" baseline="0" dirty="0"/>
              <a:t>A </a:t>
            </a:r>
            <a:r>
              <a:rPr lang="nl-NL" baseline="0" dirty="0" err="1"/>
              <a:t>couple</a:t>
            </a:r>
            <a:r>
              <a:rPr lang="nl-NL" baseline="0" dirty="0"/>
              <a:t> of </a:t>
            </a:r>
            <a:r>
              <a:rPr lang="nl-NL" baseline="0" dirty="0" err="1"/>
              <a:t>years</a:t>
            </a:r>
            <a:r>
              <a:rPr lang="nl-NL" baseline="0" dirty="0"/>
              <a:t> </a:t>
            </a:r>
            <a:r>
              <a:rPr lang="nl-NL" baseline="0" dirty="0" err="1"/>
              <a:t>ago</a:t>
            </a:r>
            <a:r>
              <a:rPr lang="nl-NL" baseline="0" dirty="0"/>
              <a:t> a </a:t>
            </a:r>
            <a:r>
              <a:rPr lang="nl-NL" baseline="0" dirty="0" err="1"/>
              <a:t>simple</a:t>
            </a:r>
            <a:r>
              <a:rPr lang="nl-NL" baseline="0" dirty="0"/>
              <a:t> check on cross-</a:t>
            </a:r>
            <a:r>
              <a:rPr lang="nl-NL" baseline="0" dirty="0" err="1"/>
              <a:t>flooding</a:t>
            </a:r>
            <a:r>
              <a:rPr lang="nl-NL" baseline="0" dirty="0"/>
              <a:t> </a:t>
            </a:r>
            <a:r>
              <a:rPr lang="nl-NL" baseline="0" dirty="0" err="1"/>
              <a:t>between</a:t>
            </a:r>
            <a:r>
              <a:rPr lang="nl-NL" baseline="0" dirty="0"/>
              <a:t> </a:t>
            </a:r>
            <a:r>
              <a:rPr lang="nl-NL" baseline="0" dirty="0" err="1"/>
              <a:t>two</a:t>
            </a:r>
            <a:r>
              <a:rPr lang="nl-NL" baseline="0" dirty="0"/>
              <a:t> </a:t>
            </a:r>
            <a:r>
              <a:rPr lang="nl-NL" baseline="0" dirty="0" err="1"/>
              <a:t>compartments</a:t>
            </a:r>
            <a:r>
              <a:rPr lang="nl-NL" baseline="0" dirty="0"/>
              <a:t> was </a:t>
            </a:r>
            <a:r>
              <a:rPr lang="nl-NL" baseline="0" dirty="0" err="1"/>
              <a:t>sufficient</a:t>
            </a:r>
            <a:r>
              <a:rPr lang="nl-NL" baseline="0" dirty="0"/>
              <a:t>,</a:t>
            </a:r>
          </a:p>
          <a:p>
            <a:pPr marL="0" indent="0">
              <a:buFontTx/>
              <a:buNone/>
            </a:pPr>
            <a:endParaRPr lang="nl-NL" baseline="0" dirty="0"/>
          </a:p>
          <a:p>
            <a:pPr marL="0" indent="0">
              <a:buFontTx/>
              <a:buNone/>
            </a:pPr>
            <a:r>
              <a:rPr lang="nl-NL" baseline="0" dirty="0" err="1"/>
              <a:t>Then</a:t>
            </a:r>
            <a:r>
              <a:rPr lang="nl-NL" baseline="0" dirty="0"/>
              <a:t> a </a:t>
            </a:r>
            <a:r>
              <a:rPr lang="nl-NL" baseline="0" dirty="0" err="1"/>
              <a:t>selection</a:t>
            </a:r>
            <a:r>
              <a:rPr lang="nl-NL" baseline="0" dirty="0"/>
              <a:t>  of </a:t>
            </a:r>
            <a:r>
              <a:rPr lang="nl-NL" baseline="0" dirty="0" err="1"/>
              <a:t>critical</a:t>
            </a:r>
            <a:r>
              <a:rPr lang="nl-NL" baseline="0" dirty="0"/>
              <a:t> cases was </a:t>
            </a:r>
            <a:r>
              <a:rPr lang="nl-NL" baseline="0" dirty="0" err="1"/>
              <a:t>demeonstrated</a:t>
            </a:r>
            <a:r>
              <a:rPr lang="nl-NL" baseline="0" dirty="0"/>
              <a:t> </a:t>
            </a:r>
            <a:r>
              <a:rPr lang="nl-NL" baseline="0" dirty="0" err="1"/>
              <a:t>and</a:t>
            </a:r>
            <a:r>
              <a:rPr lang="nl-NL" baseline="0" dirty="0"/>
              <a:t> </a:t>
            </a:r>
            <a:r>
              <a:rPr lang="nl-NL" baseline="0" dirty="0" err="1"/>
              <a:t>recently</a:t>
            </a:r>
            <a:r>
              <a:rPr lang="nl-NL" baseline="0" dirty="0"/>
              <a:t>, ALL </a:t>
            </a:r>
            <a:r>
              <a:rPr lang="nl-NL" baseline="0" dirty="0" err="1"/>
              <a:t>damage</a:t>
            </a:r>
            <a:r>
              <a:rPr lang="nl-NL" baseline="0" dirty="0"/>
              <a:t> cases </a:t>
            </a:r>
            <a:r>
              <a:rPr lang="nl-NL" baseline="0" dirty="0" err="1"/>
              <a:t>with</a:t>
            </a:r>
            <a:r>
              <a:rPr lang="nl-NL" baseline="0" dirty="0"/>
              <a:t> a cross-</a:t>
            </a:r>
            <a:r>
              <a:rPr lang="nl-NL" baseline="0" dirty="0" err="1"/>
              <a:t>flooding</a:t>
            </a:r>
            <a:r>
              <a:rPr lang="nl-NL" baseline="0" dirty="0"/>
              <a:t> </a:t>
            </a:r>
            <a:r>
              <a:rPr lang="nl-NL" baseline="0" dirty="0" err="1"/>
              <a:t>arramngements</a:t>
            </a:r>
            <a:r>
              <a:rPr lang="nl-NL" baseline="0" dirty="0"/>
              <a:t> have </a:t>
            </a:r>
            <a:r>
              <a:rPr lang="nl-NL" baseline="0" dirty="0" err="1"/>
              <a:t>to</a:t>
            </a:r>
            <a:r>
              <a:rPr lang="nl-NL" baseline="0" dirty="0"/>
              <a:t> </a:t>
            </a:r>
            <a:r>
              <a:rPr lang="nl-NL" baseline="0" dirty="0" err="1"/>
              <a:t>be</a:t>
            </a:r>
            <a:r>
              <a:rPr lang="nl-NL" baseline="0" dirty="0"/>
              <a:t> dealt </a:t>
            </a:r>
            <a:r>
              <a:rPr lang="nl-NL" baseline="0" dirty="0" err="1"/>
              <a:t>with</a:t>
            </a: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42</a:t>
            </a:fld>
            <a:endParaRPr lang="nl-NL" altLang="nl-NL"/>
          </a:p>
        </p:txBody>
      </p:sp>
    </p:spTree>
    <p:extLst>
      <p:ext uri="{BB962C8B-B14F-4D97-AF65-F5344CB8AC3E}">
        <p14:creationId xmlns:p14="http://schemas.microsoft.com/office/powerpoint/2010/main" val="30323814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43</a:t>
            </a:fld>
            <a:endParaRPr lang="nl-NL" altLang="nl-NL"/>
          </a:p>
        </p:txBody>
      </p:sp>
    </p:spTree>
    <p:extLst>
      <p:ext uri="{BB962C8B-B14F-4D97-AF65-F5344CB8AC3E}">
        <p14:creationId xmlns:p14="http://schemas.microsoft.com/office/powerpoint/2010/main" val="21755279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44</a:t>
            </a:fld>
            <a:endParaRPr lang="nl-NL" altLang="nl-NL"/>
          </a:p>
        </p:txBody>
      </p:sp>
    </p:spTree>
    <p:extLst>
      <p:ext uri="{BB962C8B-B14F-4D97-AF65-F5344CB8AC3E}">
        <p14:creationId xmlns:p14="http://schemas.microsoft.com/office/powerpoint/2010/main" val="11443592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45</a:t>
            </a:fld>
            <a:endParaRPr lang="nl-NL" altLang="nl-NL"/>
          </a:p>
        </p:txBody>
      </p:sp>
    </p:spTree>
    <p:extLst>
      <p:ext uri="{BB962C8B-B14F-4D97-AF65-F5344CB8AC3E}">
        <p14:creationId xmlns:p14="http://schemas.microsoft.com/office/powerpoint/2010/main" val="33012242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46</a:t>
            </a:fld>
            <a:endParaRPr lang="nl-NL" altLang="nl-NL"/>
          </a:p>
        </p:txBody>
      </p:sp>
    </p:spTree>
    <p:extLst>
      <p:ext uri="{BB962C8B-B14F-4D97-AF65-F5344CB8AC3E}">
        <p14:creationId xmlns:p14="http://schemas.microsoft.com/office/powerpoint/2010/main" val="34483215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47</a:t>
            </a:fld>
            <a:endParaRPr lang="nl-NL" altLang="nl-NL"/>
          </a:p>
        </p:txBody>
      </p:sp>
    </p:spTree>
    <p:extLst>
      <p:ext uri="{BB962C8B-B14F-4D97-AF65-F5344CB8AC3E}">
        <p14:creationId xmlns:p14="http://schemas.microsoft.com/office/powerpoint/2010/main" val="22418532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48</a:t>
            </a:fld>
            <a:endParaRPr lang="nl-NL" altLang="nl-NL"/>
          </a:p>
        </p:txBody>
      </p:sp>
    </p:spTree>
    <p:extLst>
      <p:ext uri="{BB962C8B-B14F-4D97-AF65-F5344CB8AC3E}">
        <p14:creationId xmlns:p14="http://schemas.microsoft.com/office/powerpoint/2010/main" val="15910414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49</a:t>
            </a:fld>
            <a:endParaRPr lang="nl-NL" altLang="nl-NL"/>
          </a:p>
        </p:txBody>
      </p:sp>
    </p:spTree>
    <p:extLst>
      <p:ext uri="{BB962C8B-B14F-4D97-AF65-F5344CB8AC3E}">
        <p14:creationId xmlns:p14="http://schemas.microsoft.com/office/powerpoint/2010/main" val="3122351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nl-NL" baseline="0" dirty="0" err="1"/>
              <a:t>Increased</a:t>
            </a:r>
            <a:r>
              <a:rPr lang="nl-NL" baseline="0" dirty="0"/>
              <a:t> </a:t>
            </a:r>
            <a:r>
              <a:rPr lang="nl-NL" baseline="0" dirty="0" err="1"/>
              <a:t>cmplexity</a:t>
            </a:r>
            <a:r>
              <a:rPr lang="nl-NL" baseline="0" dirty="0"/>
              <a:t> </a:t>
            </a:r>
            <a:r>
              <a:rPr lang="nl-NL" baseline="0" dirty="0" err="1"/>
              <a:t>leading</a:t>
            </a:r>
            <a:r>
              <a:rPr lang="nl-NL" baseline="0" dirty="0"/>
              <a:t> </a:t>
            </a:r>
            <a:r>
              <a:rPr lang="nl-NL" baseline="0" dirty="0" err="1"/>
              <a:t>to</a:t>
            </a:r>
            <a:r>
              <a:rPr lang="nl-NL" baseline="0" dirty="0"/>
              <a:t> </a:t>
            </a:r>
            <a:r>
              <a:rPr lang="nl-NL" baseline="0" dirty="0" err="1"/>
              <a:t>longer</a:t>
            </a:r>
            <a:r>
              <a:rPr lang="nl-NL" baseline="0" dirty="0"/>
              <a:t> </a:t>
            </a:r>
            <a:r>
              <a:rPr lang="nl-NL" baseline="0" dirty="0" err="1"/>
              <a:t>calculation</a:t>
            </a:r>
            <a:r>
              <a:rPr lang="nl-NL" baseline="0" dirty="0"/>
              <a:t> </a:t>
            </a:r>
            <a:r>
              <a:rPr lang="nl-NL" baseline="0" dirty="0" err="1"/>
              <a:t>times</a:t>
            </a:r>
            <a:r>
              <a:rPr lang="nl-NL" baseline="0" dirty="0"/>
              <a:t>.    </a:t>
            </a:r>
            <a:r>
              <a:rPr lang="nl-NL" baseline="0" dirty="0" err="1"/>
              <a:t>What</a:t>
            </a:r>
            <a:r>
              <a:rPr lang="nl-NL" baseline="0" dirty="0"/>
              <a:t> is </a:t>
            </a:r>
            <a:r>
              <a:rPr lang="nl-NL" baseline="0" dirty="0" err="1"/>
              <a:t>the</a:t>
            </a:r>
            <a:r>
              <a:rPr lang="nl-NL" baseline="0" dirty="0"/>
              <a:t> </a:t>
            </a:r>
            <a:r>
              <a:rPr lang="nl-NL" baseline="0" dirty="0" err="1"/>
              <a:t>cause</a:t>
            </a:r>
            <a:r>
              <a:rPr lang="nl-NL" baseline="0" dirty="0"/>
              <a:t> </a:t>
            </a:r>
            <a:r>
              <a:rPr lang="nl-NL" baseline="0" dirty="0" err="1"/>
              <a:t>and</a:t>
            </a:r>
            <a:r>
              <a:rPr lang="nl-NL" baseline="0" dirty="0"/>
              <a:t> </a:t>
            </a:r>
            <a:r>
              <a:rPr lang="nl-NL" baseline="0" dirty="0" err="1"/>
              <a:t>how</a:t>
            </a:r>
            <a:r>
              <a:rPr lang="nl-NL" baseline="0" dirty="0"/>
              <a:t> </a:t>
            </a:r>
            <a:r>
              <a:rPr lang="nl-NL" baseline="0" dirty="0" err="1"/>
              <a:t>to</a:t>
            </a:r>
            <a:r>
              <a:rPr lang="nl-NL" baseline="0" dirty="0"/>
              <a:t> deal </a:t>
            </a:r>
            <a:r>
              <a:rPr lang="nl-NL" baseline="0" dirty="0" err="1"/>
              <a:t>with</a:t>
            </a:r>
            <a:r>
              <a:rPr lang="nl-NL" baseline="0" dirty="0"/>
              <a:t> this?</a:t>
            </a:r>
          </a:p>
          <a:p>
            <a:pPr marL="0" indent="0">
              <a:buFontTx/>
              <a:buNone/>
            </a:pPr>
            <a:endParaRPr lang="nl-NL" baseline="0" dirty="0"/>
          </a:p>
          <a:p>
            <a:pPr marL="0" indent="0">
              <a:buFontTx/>
              <a:buNone/>
            </a:pPr>
            <a:r>
              <a:rPr lang="nl-NL" baseline="0" dirty="0"/>
              <a:t>Tips en </a:t>
            </a:r>
            <a:r>
              <a:rPr lang="nl-NL" baseline="0" dirty="0" err="1"/>
              <a:t>trics</a:t>
            </a:r>
            <a:r>
              <a:rPr lang="nl-NL" baseline="0" dirty="0"/>
              <a:t>     subjects </a:t>
            </a:r>
            <a:r>
              <a:rPr lang="nl-NL" baseline="0" dirty="0" err="1"/>
              <a:t>based</a:t>
            </a:r>
            <a:r>
              <a:rPr lang="nl-NL" baseline="0" dirty="0"/>
              <a:t> on     </a:t>
            </a:r>
            <a:r>
              <a:rPr lang="nl-NL" baseline="0" dirty="0" err="1"/>
              <a:t>commonly</a:t>
            </a:r>
            <a:r>
              <a:rPr lang="nl-NL" baseline="0" dirty="0"/>
              <a:t> </a:t>
            </a:r>
            <a:r>
              <a:rPr lang="nl-NL" baseline="0" dirty="0" err="1"/>
              <a:t>asked</a:t>
            </a:r>
            <a:r>
              <a:rPr lang="nl-NL" baseline="0" dirty="0"/>
              <a:t> </a:t>
            </a:r>
            <a:r>
              <a:rPr lang="nl-NL" baseline="0" dirty="0" err="1"/>
              <a:t>questions</a:t>
            </a:r>
            <a:r>
              <a:rPr lang="nl-NL" baseline="0" dirty="0"/>
              <a:t>,       recent </a:t>
            </a:r>
            <a:r>
              <a:rPr lang="nl-NL" baseline="0" dirty="0" err="1"/>
              <a:t>developments</a:t>
            </a:r>
            <a:r>
              <a:rPr lang="nl-NL" baseline="0" dirty="0"/>
              <a:t>.    Beginners </a:t>
            </a:r>
            <a:r>
              <a:rPr lang="nl-NL" baseline="0" dirty="0" err="1"/>
              <a:t>and</a:t>
            </a:r>
            <a:r>
              <a:rPr lang="nl-NL" baseline="0" dirty="0"/>
              <a:t> more </a:t>
            </a:r>
            <a:r>
              <a:rPr lang="nl-NL" baseline="0" dirty="0" err="1"/>
              <a:t>experienced</a:t>
            </a:r>
            <a:endParaRPr lang="nl-NL" baseline="0" dirty="0"/>
          </a:p>
          <a:p>
            <a:pPr marL="0" indent="0">
              <a:buFontTx/>
              <a:buNone/>
            </a:pPr>
            <a:endParaRPr lang="nl-NL" baseline="0" dirty="0"/>
          </a:p>
          <a:p>
            <a:pPr marL="0" indent="0">
              <a:buFontTx/>
              <a:buNone/>
            </a:pPr>
            <a:r>
              <a:rPr lang="nl-NL" baseline="0" dirty="0"/>
              <a:t>Q&amp;A  </a:t>
            </a:r>
            <a:r>
              <a:rPr lang="nl-NL" baseline="0" dirty="0" err="1"/>
              <a:t>If</a:t>
            </a:r>
            <a:r>
              <a:rPr lang="nl-NL" baseline="0" dirty="0"/>
              <a:t> a question </a:t>
            </a:r>
            <a:r>
              <a:rPr lang="nl-NL" baseline="0" dirty="0" err="1"/>
              <a:t>arises</a:t>
            </a:r>
            <a:r>
              <a:rPr lang="nl-NL" baseline="0" dirty="0"/>
              <a:t> </a:t>
            </a:r>
            <a:r>
              <a:rPr lang="nl-NL" baseline="0" dirty="0" err="1"/>
              <a:t>related</a:t>
            </a:r>
            <a:r>
              <a:rPr lang="nl-NL" baseline="0" dirty="0"/>
              <a:t> </a:t>
            </a:r>
            <a:r>
              <a:rPr lang="nl-NL" baseline="0" dirty="0" err="1"/>
              <a:t>to</a:t>
            </a:r>
            <a:r>
              <a:rPr lang="nl-NL" baseline="0" dirty="0"/>
              <a:t> </a:t>
            </a:r>
            <a:r>
              <a:rPr lang="nl-NL" baseline="0" dirty="0" err="1"/>
              <a:t>the</a:t>
            </a:r>
            <a:r>
              <a:rPr lang="nl-NL" baseline="0" dirty="0"/>
              <a:t> subject i </a:t>
            </a:r>
            <a:r>
              <a:rPr lang="nl-NL" baseline="0" dirty="0" err="1"/>
              <a:t>am</a:t>
            </a:r>
            <a:r>
              <a:rPr lang="nl-NL" baseline="0" dirty="0"/>
              <a:t> </a:t>
            </a:r>
            <a:r>
              <a:rPr lang="nl-NL" baseline="0" dirty="0" err="1"/>
              <a:t>discussing</a:t>
            </a:r>
            <a:r>
              <a:rPr lang="nl-NL" baseline="0" dirty="0"/>
              <a:t>, </a:t>
            </a:r>
            <a:r>
              <a:rPr lang="nl-NL" baseline="0" dirty="0">
                <a:sym typeface="Wingdings" panose="05000000000000000000" pitchFamily="2" charset="2"/>
              </a:rPr>
              <a:t> </a:t>
            </a:r>
            <a:r>
              <a:rPr lang="nl-NL" baseline="0" dirty="0" err="1">
                <a:sym typeface="Wingdings" panose="05000000000000000000" pitchFamily="2" charset="2"/>
              </a:rPr>
              <a:t>shoot</a:t>
            </a:r>
            <a:r>
              <a:rPr lang="nl-NL" baseline="0" dirty="0">
                <a:sym typeface="Wingdings" panose="05000000000000000000" pitchFamily="2" charset="2"/>
              </a:rPr>
              <a:t>.   </a:t>
            </a:r>
            <a:r>
              <a:rPr lang="nl-NL" baseline="0" dirty="0" err="1">
                <a:sym typeface="Wingdings" panose="05000000000000000000" pitchFamily="2" charset="2"/>
              </a:rPr>
              <a:t>If</a:t>
            </a:r>
            <a:r>
              <a:rPr lang="nl-NL" baseline="0" dirty="0">
                <a:sym typeface="Wingdings" panose="05000000000000000000" pitchFamily="2" charset="2"/>
              </a:rPr>
              <a:t> </a:t>
            </a:r>
            <a:r>
              <a:rPr lang="nl-NL" baseline="0" dirty="0" err="1">
                <a:sym typeface="Wingdings" panose="05000000000000000000" pitchFamily="2" charset="2"/>
              </a:rPr>
              <a:t>not</a:t>
            </a:r>
            <a:r>
              <a:rPr lang="nl-NL" baseline="0" dirty="0">
                <a:sym typeface="Wingdings" panose="05000000000000000000" pitchFamily="2" charset="2"/>
              </a:rPr>
              <a:t> this is </a:t>
            </a:r>
            <a:r>
              <a:rPr lang="nl-NL" baseline="0" dirty="0" err="1">
                <a:sym typeface="Wingdings" panose="05000000000000000000" pitchFamily="2" charset="2"/>
              </a:rPr>
              <a:t>your</a:t>
            </a:r>
            <a:r>
              <a:rPr lang="nl-NL" baseline="0" dirty="0">
                <a:sym typeface="Wingdings" panose="05000000000000000000" pitchFamily="2" charset="2"/>
              </a:rPr>
              <a:t> moment</a:t>
            </a: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5</a:t>
            </a:fld>
            <a:endParaRPr lang="nl-NL" altLang="nl-NL"/>
          </a:p>
        </p:txBody>
      </p:sp>
    </p:spTree>
    <p:extLst>
      <p:ext uri="{BB962C8B-B14F-4D97-AF65-F5344CB8AC3E}">
        <p14:creationId xmlns:p14="http://schemas.microsoft.com/office/powerpoint/2010/main" val="41977397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50</a:t>
            </a:fld>
            <a:endParaRPr lang="nl-NL" altLang="nl-NL"/>
          </a:p>
        </p:txBody>
      </p:sp>
    </p:spTree>
    <p:extLst>
      <p:ext uri="{BB962C8B-B14F-4D97-AF65-F5344CB8AC3E}">
        <p14:creationId xmlns:p14="http://schemas.microsoft.com/office/powerpoint/2010/main" val="26327299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51</a:t>
            </a:fld>
            <a:endParaRPr lang="nl-NL" altLang="nl-NL"/>
          </a:p>
        </p:txBody>
      </p:sp>
    </p:spTree>
    <p:extLst>
      <p:ext uri="{BB962C8B-B14F-4D97-AF65-F5344CB8AC3E}">
        <p14:creationId xmlns:p14="http://schemas.microsoft.com/office/powerpoint/2010/main" val="40549175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52</a:t>
            </a:fld>
            <a:endParaRPr lang="nl-NL" altLang="nl-NL"/>
          </a:p>
        </p:txBody>
      </p:sp>
    </p:spTree>
    <p:extLst>
      <p:ext uri="{BB962C8B-B14F-4D97-AF65-F5344CB8AC3E}">
        <p14:creationId xmlns:p14="http://schemas.microsoft.com/office/powerpoint/2010/main" val="11696546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53</a:t>
            </a:fld>
            <a:endParaRPr lang="nl-NL" altLang="nl-NL"/>
          </a:p>
        </p:txBody>
      </p:sp>
    </p:spTree>
    <p:extLst>
      <p:ext uri="{BB962C8B-B14F-4D97-AF65-F5344CB8AC3E}">
        <p14:creationId xmlns:p14="http://schemas.microsoft.com/office/powerpoint/2010/main" val="39570379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54</a:t>
            </a:fld>
            <a:endParaRPr lang="nl-NL" altLang="nl-NL"/>
          </a:p>
        </p:txBody>
      </p:sp>
    </p:spTree>
    <p:extLst>
      <p:ext uri="{BB962C8B-B14F-4D97-AF65-F5344CB8AC3E}">
        <p14:creationId xmlns:p14="http://schemas.microsoft.com/office/powerpoint/2010/main" val="27970312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55</a:t>
            </a:fld>
            <a:endParaRPr lang="nl-NL" altLang="nl-NL"/>
          </a:p>
        </p:txBody>
      </p:sp>
    </p:spTree>
    <p:extLst>
      <p:ext uri="{BB962C8B-B14F-4D97-AF65-F5344CB8AC3E}">
        <p14:creationId xmlns:p14="http://schemas.microsoft.com/office/powerpoint/2010/main" val="34069897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56</a:t>
            </a:fld>
            <a:endParaRPr lang="nl-NL" altLang="nl-NL"/>
          </a:p>
        </p:txBody>
      </p:sp>
    </p:spTree>
    <p:extLst>
      <p:ext uri="{BB962C8B-B14F-4D97-AF65-F5344CB8AC3E}">
        <p14:creationId xmlns:p14="http://schemas.microsoft.com/office/powerpoint/2010/main" val="7756819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57</a:t>
            </a:fld>
            <a:endParaRPr lang="nl-NL" altLang="nl-NL"/>
          </a:p>
        </p:txBody>
      </p:sp>
    </p:spTree>
    <p:extLst>
      <p:ext uri="{BB962C8B-B14F-4D97-AF65-F5344CB8AC3E}">
        <p14:creationId xmlns:p14="http://schemas.microsoft.com/office/powerpoint/2010/main" val="20200544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r>
              <a:rPr lang="nl-NL" baseline="0" dirty="0"/>
              <a:t>Uitleggen wat </a:t>
            </a:r>
            <a:r>
              <a:rPr lang="nl-NL" baseline="0" dirty="0" err="1"/>
              <a:t>the</a:t>
            </a:r>
            <a:r>
              <a:rPr lang="nl-NL" baseline="0" dirty="0"/>
              <a:t> ‘Re-</a:t>
            </a:r>
            <a:r>
              <a:rPr lang="nl-NL" baseline="0" dirty="0" err="1"/>
              <a:t>use</a:t>
            </a:r>
            <a:r>
              <a:rPr lang="nl-NL" baseline="0" dirty="0"/>
              <a:t> of </a:t>
            </a:r>
            <a:r>
              <a:rPr lang="nl-NL" baseline="0" dirty="0" err="1"/>
              <a:t>unmodified</a:t>
            </a:r>
            <a:r>
              <a:rPr lang="nl-NL" baseline="0" dirty="0"/>
              <a:t> </a:t>
            </a:r>
            <a:r>
              <a:rPr lang="nl-NL" baseline="0" dirty="0" err="1"/>
              <a:t>results</a:t>
            </a:r>
            <a:r>
              <a:rPr lang="nl-NL" baseline="0" dirty="0"/>
              <a:t> </a:t>
            </a:r>
            <a:r>
              <a:rPr lang="nl-NL" baseline="0" dirty="0" err="1"/>
              <a:t>from</a:t>
            </a:r>
            <a:r>
              <a:rPr lang="nl-NL" baseline="0" dirty="0"/>
              <a:t> </a:t>
            </a:r>
            <a:r>
              <a:rPr lang="nl-NL" baseline="0" dirty="0" err="1"/>
              <a:t>former</a:t>
            </a:r>
            <a:r>
              <a:rPr lang="nl-NL" baseline="0" dirty="0"/>
              <a:t> </a:t>
            </a:r>
            <a:r>
              <a:rPr lang="nl-NL" baseline="0" dirty="0" err="1"/>
              <a:t>calculations</a:t>
            </a:r>
            <a:r>
              <a:rPr lang="nl-NL" baseline="0" dirty="0"/>
              <a:t>’ inhoud</a:t>
            </a:r>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58</a:t>
            </a:fld>
            <a:endParaRPr lang="nl-NL" altLang="nl-NL"/>
          </a:p>
        </p:txBody>
      </p:sp>
    </p:spTree>
    <p:extLst>
      <p:ext uri="{BB962C8B-B14F-4D97-AF65-F5344CB8AC3E}">
        <p14:creationId xmlns:p14="http://schemas.microsoft.com/office/powerpoint/2010/main" val="29592115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59</a:t>
            </a:fld>
            <a:endParaRPr lang="nl-NL" altLang="nl-NL"/>
          </a:p>
        </p:txBody>
      </p:sp>
    </p:spTree>
    <p:extLst>
      <p:ext uri="{BB962C8B-B14F-4D97-AF65-F5344CB8AC3E}">
        <p14:creationId xmlns:p14="http://schemas.microsoft.com/office/powerpoint/2010/main" val="958030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nl-NL" baseline="0" dirty="0" err="1"/>
              <a:t>Increased</a:t>
            </a:r>
            <a:r>
              <a:rPr lang="nl-NL" baseline="0" dirty="0"/>
              <a:t> </a:t>
            </a:r>
            <a:r>
              <a:rPr lang="nl-NL" baseline="0" dirty="0" err="1"/>
              <a:t>cmplexity</a:t>
            </a:r>
            <a:r>
              <a:rPr lang="nl-NL" baseline="0" dirty="0"/>
              <a:t> </a:t>
            </a:r>
            <a:r>
              <a:rPr lang="nl-NL" baseline="0" dirty="0" err="1"/>
              <a:t>leading</a:t>
            </a:r>
            <a:r>
              <a:rPr lang="nl-NL" baseline="0" dirty="0"/>
              <a:t> </a:t>
            </a:r>
            <a:r>
              <a:rPr lang="nl-NL" baseline="0" dirty="0" err="1"/>
              <a:t>to</a:t>
            </a:r>
            <a:r>
              <a:rPr lang="nl-NL" baseline="0" dirty="0"/>
              <a:t> </a:t>
            </a:r>
            <a:r>
              <a:rPr lang="nl-NL" baseline="0" dirty="0" err="1"/>
              <a:t>longer</a:t>
            </a:r>
            <a:r>
              <a:rPr lang="nl-NL" baseline="0" dirty="0"/>
              <a:t> </a:t>
            </a:r>
            <a:r>
              <a:rPr lang="nl-NL" baseline="0" dirty="0" err="1"/>
              <a:t>calculation</a:t>
            </a:r>
            <a:r>
              <a:rPr lang="nl-NL" baseline="0" dirty="0"/>
              <a:t> </a:t>
            </a:r>
            <a:r>
              <a:rPr lang="nl-NL" baseline="0" dirty="0" err="1"/>
              <a:t>times</a:t>
            </a:r>
            <a:r>
              <a:rPr lang="nl-NL" baseline="0" dirty="0"/>
              <a:t>.    </a:t>
            </a:r>
            <a:r>
              <a:rPr lang="nl-NL" baseline="0" dirty="0" err="1"/>
              <a:t>What</a:t>
            </a:r>
            <a:r>
              <a:rPr lang="nl-NL" baseline="0" dirty="0"/>
              <a:t> is </a:t>
            </a:r>
            <a:r>
              <a:rPr lang="nl-NL" baseline="0" dirty="0" err="1"/>
              <a:t>the</a:t>
            </a:r>
            <a:r>
              <a:rPr lang="nl-NL" baseline="0" dirty="0"/>
              <a:t> </a:t>
            </a:r>
            <a:r>
              <a:rPr lang="nl-NL" baseline="0" dirty="0" err="1"/>
              <a:t>cause</a:t>
            </a:r>
            <a:r>
              <a:rPr lang="nl-NL" baseline="0" dirty="0"/>
              <a:t> </a:t>
            </a:r>
            <a:r>
              <a:rPr lang="nl-NL" baseline="0" dirty="0" err="1"/>
              <a:t>and</a:t>
            </a:r>
            <a:r>
              <a:rPr lang="nl-NL" baseline="0" dirty="0"/>
              <a:t> </a:t>
            </a:r>
            <a:r>
              <a:rPr lang="nl-NL" baseline="0" dirty="0" err="1"/>
              <a:t>how</a:t>
            </a:r>
            <a:r>
              <a:rPr lang="nl-NL" baseline="0" dirty="0"/>
              <a:t> </a:t>
            </a:r>
            <a:r>
              <a:rPr lang="nl-NL" baseline="0" dirty="0" err="1"/>
              <a:t>to</a:t>
            </a:r>
            <a:r>
              <a:rPr lang="nl-NL" baseline="0" dirty="0"/>
              <a:t> deal </a:t>
            </a:r>
            <a:r>
              <a:rPr lang="nl-NL" baseline="0" dirty="0" err="1"/>
              <a:t>with</a:t>
            </a:r>
            <a:r>
              <a:rPr lang="nl-NL" baseline="0" dirty="0"/>
              <a:t> this?</a:t>
            </a:r>
          </a:p>
          <a:p>
            <a:pPr marL="0" indent="0">
              <a:buFontTx/>
              <a:buNone/>
            </a:pPr>
            <a:endParaRPr lang="nl-NL" baseline="0" dirty="0"/>
          </a:p>
          <a:p>
            <a:pPr marL="0" indent="0">
              <a:buFontTx/>
              <a:buNone/>
            </a:pPr>
            <a:r>
              <a:rPr lang="nl-NL" baseline="0" dirty="0"/>
              <a:t>Tips en </a:t>
            </a:r>
            <a:r>
              <a:rPr lang="nl-NL" baseline="0" dirty="0" err="1"/>
              <a:t>trics</a:t>
            </a:r>
            <a:r>
              <a:rPr lang="nl-NL" baseline="0" dirty="0"/>
              <a:t>     subjects </a:t>
            </a:r>
            <a:r>
              <a:rPr lang="nl-NL" baseline="0" dirty="0" err="1"/>
              <a:t>based</a:t>
            </a:r>
            <a:r>
              <a:rPr lang="nl-NL" baseline="0" dirty="0"/>
              <a:t> on     </a:t>
            </a:r>
            <a:r>
              <a:rPr lang="nl-NL" baseline="0" dirty="0" err="1"/>
              <a:t>commonly</a:t>
            </a:r>
            <a:r>
              <a:rPr lang="nl-NL" baseline="0" dirty="0"/>
              <a:t> </a:t>
            </a:r>
            <a:r>
              <a:rPr lang="nl-NL" baseline="0" dirty="0" err="1"/>
              <a:t>asked</a:t>
            </a:r>
            <a:r>
              <a:rPr lang="nl-NL" baseline="0" dirty="0"/>
              <a:t> </a:t>
            </a:r>
            <a:r>
              <a:rPr lang="nl-NL" baseline="0" dirty="0" err="1"/>
              <a:t>questions</a:t>
            </a:r>
            <a:r>
              <a:rPr lang="nl-NL" baseline="0" dirty="0"/>
              <a:t>,       recent </a:t>
            </a:r>
            <a:r>
              <a:rPr lang="nl-NL" baseline="0" dirty="0" err="1"/>
              <a:t>developments</a:t>
            </a:r>
            <a:r>
              <a:rPr lang="nl-NL" baseline="0" dirty="0"/>
              <a:t>.    Beginners </a:t>
            </a:r>
            <a:r>
              <a:rPr lang="nl-NL" baseline="0" dirty="0" err="1"/>
              <a:t>and</a:t>
            </a:r>
            <a:r>
              <a:rPr lang="nl-NL" baseline="0" dirty="0"/>
              <a:t> more </a:t>
            </a:r>
            <a:r>
              <a:rPr lang="nl-NL" baseline="0" dirty="0" err="1"/>
              <a:t>experienced</a:t>
            </a:r>
            <a:endParaRPr lang="nl-NL" baseline="0" dirty="0"/>
          </a:p>
          <a:p>
            <a:pPr marL="0" indent="0">
              <a:buFontTx/>
              <a:buNone/>
            </a:pPr>
            <a:endParaRPr lang="nl-NL" baseline="0" dirty="0"/>
          </a:p>
          <a:p>
            <a:pPr marL="0" indent="0">
              <a:buFontTx/>
              <a:buNone/>
            </a:pPr>
            <a:r>
              <a:rPr lang="nl-NL" baseline="0" dirty="0"/>
              <a:t>Q&amp;A  </a:t>
            </a:r>
            <a:r>
              <a:rPr lang="nl-NL" baseline="0" dirty="0" err="1"/>
              <a:t>If</a:t>
            </a:r>
            <a:r>
              <a:rPr lang="nl-NL" baseline="0" dirty="0"/>
              <a:t> a question </a:t>
            </a:r>
            <a:r>
              <a:rPr lang="nl-NL" baseline="0" dirty="0" err="1"/>
              <a:t>arises</a:t>
            </a:r>
            <a:r>
              <a:rPr lang="nl-NL" baseline="0" dirty="0"/>
              <a:t> </a:t>
            </a:r>
            <a:r>
              <a:rPr lang="nl-NL" baseline="0" dirty="0" err="1"/>
              <a:t>related</a:t>
            </a:r>
            <a:r>
              <a:rPr lang="nl-NL" baseline="0" dirty="0"/>
              <a:t> </a:t>
            </a:r>
            <a:r>
              <a:rPr lang="nl-NL" baseline="0" dirty="0" err="1"/>
              <a:t>to</a:t>
            </a:r>
            <a:r>
              <a:rPr lang="nl-NL" baseline="0" dirty="0"/>
              <a:t> </a:t>
            </a:r>
            <a:r>
              <a:rPr lang="nl-NL" baseline="0" dirty="0" err="1"/>
              <a:t>the</a:t>
            </a:r>
            <a:r>
              <a:rPr lang="nl-NL" baseline="0" dirty="0"/>
              <a:t> subject i </a:t>
            </a:r>
            <a:r>
              <a:rPr lang="nl-NL" baseline="0" dirty="0" err="1"/>
              <a:t>am</a:t>
            </a:r>
            <a:r>
              <a:rPr lang="nl-NL" baseline="0" dirty="0"/>
              <a:t> </a:t>
            </a:r>
            <a:r>
              <a:rPr lang="nl-NL" baseline="0" dirty="0" err="1"/>
              <a:t>discussing</a:t>
            </a:r>
            <a:r>
              <a:rPr lang="nl-NL" baseline="0" dirty="0"/>
              <a:t>, </a:t>
            </a:r>
            <a:r>
              <a:rPr lang="nl-NL" baseline="0" dirty="0">
                <a:sym typeface="Wingdings" panose="05000000000000000000" pitchFamily="2" charset="2"/>
              </a:rPr>
              <a:t> </a:t>
            </a:r>
            <a:r>
              <a:rPr lang="nl-NL" baseline="0" dirty="0" err="1">
                <a:sym typeface="Wingdings" panose="05000000000000000000" pitchFamily="2" charset="2"/>
              </a:rPr>
              <a:t>shoot</a:t>
            </a:r>
            <a:r>
              <a:rPr lang="nl-NL" baseline="0" dirty="0">
                <a:sym typeface="Wingdings" panose="05000000000000000000" pitchFamily="2" charset="2"/>
              </a:rPr>
              <a:t>.   </a:t>
            </a:r>
            <a:r>
              <a:rPr lang="nl-NL" baseline="0" dirty="0" err="1">
                <a:sym typeface="Wingdings" panose="05000000000000000000" pitchFamily="2" charset="2"/>
              </a:rPr>
              <a:t>If</a:t>
            </a:r>
            <a:r>
              <a:rPr lang="nl-NL" baseline="0" dirty="0">
                <a:sym typeface="Wingdings" panose="05000000000000000000" pitchFamily="2" charset="2"/>
              </a:rPr>
              <a:t> </a:t>
            </a:r>
            <a:r>
              <a:rPr lang="nl-NL" baseline="0" dirty="0" err="1">
                <a:sym typeface="Wingdings" panose="05000000000000000000" pitchFamily="2" charset="2"/>
              </a:rPr>
              <a:t>not</a:t>
            </a:r>
            <a:r>
              <a:rPr lang="nl-NL" baseline="0" dirty="0">
                <a:sym typeface="Wingdings" panose="05000000000000000000" pitchFamily="2" charset="2"/>
              </a:rPr>
              <a:t> this is </a:t>
            </a:r>
            <a:r>
              <a:rPr lang="nl-NL" baseline="0" dirty="0" err="1">
                <a:sym typeface="Wingdings" panose="05000000000000000000" pitchFamily="2" charset="2"/>
              </a:rPr>
              <a:t>your</a:t>
            </a:r>
            <a:r>
              <a:rPr lang="nl-NL" baseline="0" dirty="0">
                <a:sym typeface="Wingdings" panose="05000000000000000000" pitchFamily="2" charset="2"/>
              </a:rPr>
              <a:t> moment</a:t>
            </a: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6</a:t>
            </a:fld>
            <a:endParaRPr lang="nl-NL" altLang="nl-NL"/>
          </a:p>
        </p:txBody>
      </p:sp>
    </p:spTree>
    <p:extLst>
      <p:ext uri="{BB962C8B-B14F-4D97-AF65-F5344CB8AC3E}">
        <p14:creationId xmlns:p14="http://schemas.microsoft.com/office/powerpoint/2010/main" val="40999134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60</a:t>
            </a:fld>
            <a:endParaRPr lang="nl-NL" altLang="nl-NL"/>
          </a:p>
        </p:txBody>
      </p:sp>
    </p:spTree>
    <p:extLst>
      <p:ext uri="{BB962C8B-B14F-4D97-AF65-F5344CB8AC3E}">
        <p14:creationId xmlns:p14="http://schemas.microsoft.com/office/powerpoint/2010/main" val="5216904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61</a:t>
            </a:fld>
            <a:endParaRPr lang="nl-NL" altLang="nl-NL"/>
          </a:p>
        </p:txBody>
      </p:sp>
    </p:spTree>
    <p:extLst>
      <p:ext uri="{BB962C8B-B14F-4D97-AF65-F5344CB8AC3E}">
        <p14:creationId xmlns:p14="http://schemas.microsoft.com/office/powerpoint/2010/main" val="29610978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62</a:t>
            </a:fld>
            <a:endParaRPr lang="nl-NL" altLang="nl-NL"/>
          </a:p>
        </p:txBody>
      </p:sp>
    </p:spTree>
    <p:extLst>
      <p:ext uri="{BB962C8B-B14F-4D97-AF65-F5344CB8AC3E}">
        <p14:creationId xmlns:p14="http://schemas.microsoft.com/office/powerpoint/2010/main" val="29976006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63</a:t>
            </a:fld>
            <a:endParaRPr lang="nl-NL" altLang="nl-NL"/>
          </a:p>
        </p:txBody>
      </p:sp>
    </p:spTree>
    <p:extLst>
      <p:ext uri="{BB962C8B-B14F-4D97-AF65-F5344CB8AC3E}">
        <p14:creationId xmlns:p14="http://schemas.microsoft.com/office/powerpoint/2010/main" val="245815653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64</a:t>
            </a:fld>
            <a:endParaRPr lang="nl-NL" altLang="nl-NL"/>
          </a:p>
        </p:txBody>
      </p:sp>
    </p:spTree>
    <p:extLst>
      <p:ext uri="{BB962C8B-B14F-4D97-AF65-F5344CB8AC3E}">
        <p14:creationId xmlns:p14="http://schemas.microsoft.com/office/powerpoint/2010/main" val="9433428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65</a:t>
            </a:fld>
            <a:endParaRPr lang="nl-NL" altLang="nl-NL"/>
          </a:p>
        </p:txBody>
      </p:sp>
    </p:spTree>
    <p:extLst>
      <p:ext uri="{BB962C8B-B14F-4D97-AF65-F5344CB8AC3E}">
        <p14:creationId xmlns:p14="http://schemas.microsoft.com/office/powerpoint/2010/main" val="25518147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66</a:t>
            </a:fld>
            <a:endParaRPr lang="nl-NL" altLang="nl-NL"/>
          </a:p>
        </p:txBody>
      </p:sp>
    </p:spTree>
    <p:extLst>
      <p:ext uri="{BB962C8B-B14F-4D97-AF65-F5344CB8AC3E}">
        <p14:creationId xmlns:p14="http://schemas.microsoft.com/office/powerpoint/2010/main" val="169593899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67</a:t>
            </a:fld>
            <a:endParaRPr lang="nl-NL" altLang="nl-NL"/>
          </a:p>
        </p:txBody>
      </p:sp>
    </p:spTree>
    <p:extLst>
      <p:ext uri="{BB962C8B-B14F-4D97-AF65-F5344CB8AC3E}">
        <p14:creationId xmlns:p14="http://schemas.microsoft.com/office/powerpoint/2010/main" val="15158847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68</a:t>
            </a:fld>
            <a:endParaRPr lang="nl-NL" altLang="nl-NL"/>
          </a:p>
        </p:txBody>
      </p:sp>
    </p:spTree>
    <p:extLst>
      <p:ext uri="{BB962C8B-B14F-4D97-AF65-F5344CB8AC3E}">
        <p14:creationId xmlns:p14="http://schemas.microsoft.com/office/powerpoint/2010/main" val="68432929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69</a:t>
            </a:fld>
            <a:endParaRPr lang="nl-NL" altLang="nl-NL"/>
          </a:p>
        </p:txBody>
      </p:sp>
    </p:spTree>
    <p:extLst>
      <p:ext uri="{BB962C8B-B14F-4D97-AF65-F5344CB8AC3E}">
        <p14:creationId xmlns:p14="http://schemas.microsoft.com/office/powerpoint/2010/main" val="1387169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7</a:t>
            </a:fld>
            <a:endParaRPr lang="nl-NL" altLang="nl-NL"/>
          </a:p>
        </p:txBody>
      </p:sp>
    </p:spTree>
    <p:extLst>
      <p:ext uri="{BB962C8B-B14F-4D97-AF65-F5344CB8AC3E}">
        <p14:creationId xmlns:p14="http://schemas.microsoft.com/office/powerpoint/2010/main" val="110885763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70</a:t>
            </a:fld>
            <a:endParaRPr lang="nl-NL" altLang="nl-NL"/>
          </a:p>
        </p:txBody>
      </p:sp>
    </p:spTree>
    <p:extLst>
      <p:ext uri="{BB962C8B-B14F-4D97-AF65-F5344CB8AC3E}">
        <p14:creationId xmlns:p14="http://schemas.microsoft.com/office/powerpoint/2010/main" val="214057055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71</a:t>
            </a:fld>
            <a:endParaRPr lang="nl-NL" altLang="nl-NL"/>
          </a:p>
        </p:txBody>
      </p:sp>
    </p:spTree>
    <p:extLst>
      <p:ext uri="{BB962C8B-B14F-4D97-AF65-F5344CB8AC3E}">
        <p14:creationId xmlns:p14="http://schemas.microsoft.com/office/powerpoint/2010/main" val="391823625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72</a:t>
            </a:fld>
            <a:endParaRPr lang="nl-NL" altLang="nl-NL"/>
          </a:p>
        </p:txBody>
      </p:sp>
    </p:spTree>
    <p:extLst>
      <p:ext uri="{BB962C8B-B14F-4D97-AF65-F5344CB8AC3E}">
        <p14:creationId xmlns:p14="http://schemas.microsoft.com/office/powerpoint/2010/main" val="259797360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73</a:t>
            </a:fld>
            <a:endParaRPr lang="nl-NL" altLang="nl-NL"/>
          </a:p>
        </p:txBody>
      </p:sp>
    </p:spTree>
    <p:extLst>
      <p:ext uri="{BB962C8B-B14F-4D97-AF65-F5344CB8AC3E}">
        <p14:creationId xmlns:p14="http://schemas.microsoft.com/office/powerpoint/2010/main" val="315118135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74</a:t>
            </a:fld>
            <a:endParaRPr lang="nl-NL" altLang="nl-NL"/>
          </a:p>
        </p:txBody>
      </p:sp>
    </p:spTree>
    <p:extLst>
      <p:ext uri="{BB962C8B-B14F-4D97-AF65-F5344CB8AC3E}">
        <p14:creationId xmlns:p14="http://schemas.microsoft.com/office/powerpoint/2010/main" val="18010535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75</a:t>
            </a:fld>
            <a:endParaRPr lang="nl-NL" altLang="nl-NL"/>
          </a:p>
        </p:txBody>
      </p:sp>
    </p:spTree>
    <p:extLst>
      <p:ext uri="{BB962C8B-B14F-4D97-AF65-F5344CB8AC3E}">
        <p14:creationId xmlns:p14="http://schemas.microsoft.com/office/powerpoint/2010/main" val="329033735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76</a:t>
            </a:fld>
            <a:endParaRPr lang="nl-NL" altLang="nl-NL"/>
          </a:p>
        </p:txBody>
      </p:sp>
    </p:spTree>
    <p:extLst>
      <p:ext uri="{BB962C8B-B14F-4D97-AF65-F5344CB8AC3E}">
        <p14:creationId xmlns:p14="http://schemas.microsoft.com/office/powerpoint/2010/main" val="111264844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77</a:t>
            </a:fld>
            <a:endParaRPr lang="nl-NL" altLang="nl-NL"/>
          </a:p>
        </p:txBody>
      </p:sp>
    </p:spTree>
    <p:extLst>
      <p:ext uri="{BB962C8B-B14F-4D97-AF65-F5344CB8AC3E}">
        <p14:creationId xmlns:p14="http://schemas.microsoft.com/office/powerpoint/2010/main" val="8929013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78</a:t>
            </a:fld>
            <a:endParaRPr lang="nl-NL" altLang="nl-NL"/>
          </a:p>
        </p:txBody>
      </p:sp>
    </p:spTree>
    <p:extLst>
      <p:ext uri="{BB962C8B-B14F-4D97-AF65-F5344CB8AC3E}">
        <p14:creationId xmlns:p14="http://schemas.microsoft.com/office/powerpoint/2010/main" val="367518512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79</a:t>
            </a:fld>
            <a:endParaRPr lang="nl-NL" altLang="nl-NL"/>
          </a:p>
        </p:txBody>
      </p:sp>
    </p:spTree>
    <p:extLst>
      <p:ext uri="{BB962C8B-B14F-4D97-AF65-F5344CB8AC3E}">
        <p14:creationId xmlns:p14="http://schemas.microsoft.com/office/powerpoint/2010/main" val="1904889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8</a:t>
            </a:fld>
            <a:endParaRPr lang="nl-NL" altLang="nl-NL"/>
          </a:p>
        </p:txBody>
      </p:sp>
    </p:spTree>
    <p:extLst>
      <p:ext uri="{BB962C8B-B14F-4D97-AF65-F5344CB8AC3E}">
        <p14:creationId xmlns:p14="http://schemas.microsoft.com/office/powerpoint/2010/main" val="385263668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80</a:t>
            </a:fld>
            <a:endParaRPr lang="nl-NL" altLang="nl-NL"/>
          </a:p>
        </p:txBody>
      </p:sp>
    </p:spTree>
    <p:extLst>
      <p:ext uri="{BB962C8B-B14F-4D97-AF65-F5344CB8AC3E}">
        <p14:creationId xmlns:p14="http://schemas.microsoft.com/office/powerpoint/2010/main" val="2606911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81</a:t>
            </a:fld>
            <a:endParaRPr lang="nl-NL" altLang="nl-NL"/>
          </a:p>
        </p:txBody>
      </p:sp>
    </p:spTree>
    <p:extLst>
      <p:ext uri="{BB962C8B-B14F-4D97-AF65-F5344CB8AC3E}">
        <p14:creationId xmlns:p14="http://schemas.microsoft.com/office/powerpoint/2010/main" val="278038278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82</a:t>
            </a:fld>
            <a:endParaRPr lang="nl-NL" altLang="nl-NL"/>
          </a:p>
        </p:txBody>
      </p:sp>
    </p:spTree>
    <p:extLst>
      <p:ext uri="{BB962C8B-B14F-4D97-AF65-F5344CB8AC3E}">
        <p14:creationId xmlns:p14="http://schemas.microsoft.com/office/powerpoint/2010/main" val="17613226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83</a:t>
            </a:fld>
            <a:endParaRPr lang="nl-NL" altLang="nl-NL"/>
          </a:p>
        </p:txBody>
      </p:sp>
    </p:spTree>
    <p:extLst>
      <p:ext uri="{BB962C8B-B14F-4D97-AF65-F5344CB8AC3E}">
        <p14:creationId xmlns:p14="http://schemas.microsoft.com/office/powerpoint/2010/main" val="163395042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84</a:t>
            </a:fld>
            <a:endParaRPr lang="nl-NL" altLang="nl-NL"/>
          </a:p>
        </p:txBody>
      </p:sp>
    </p:spTree>
    <p:extLst>
      <p:ext uri="{BB962C8B-B14F-4D97-AF65-F5344CB8AC3E}">
        <p14:creationId xmlns:p14="http://schemas.microsoft.com/office/powerpoint/2010/main" val="74218587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85</a:t>
            </a:fld>
            <a:endParaRPr lang="nl-NL" altLang="nl-NL"/>
          </a:p>
        </p:txBody>
      </p:sp>
    </p:spTree>
    <p:extLst>
      <p:ext uri="{BB962C8B-B14F-4D97-AF65-F5344CB8AC3E}">
        <p14:creationId xmlns:p14="http://schemas.microsoft.com/office/powerpoint/2010/main" val="180370353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86</a:t>
            </a:fld>
            <a:endParaRPr lang="nl-NL" altLang="nl-NL"/>
          </a:p>
        </p:txBody>
      </p:sp>
    </p:spTree>
    <p:extLst>
      <p:ext uri="{BB962C8B-B14F-4D97-AF65-F5344CB8AC3E}">
        <p14:creationId xmlns:p14="http://schemas.microsoft.com/office/powerpoint/2010/main" val="31242317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87</a:t>
            </a:fld>
            <a:endParaRPr lang="nl-NL" altLang="nl-NL"/>
          </a:p>
        </p:txBody>
      </p:sp>
    </p:spTree>
    <p:extLst>
      <p:ext uri="{BB962C8B-B14F-4D97-AF65-F5344CB8AC3E}">
        <p14:creationId xmlns:p14="http://schemas.microsoft.com/office/powerpoint/2010/main" val="315599203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88</a:t>
            </a:fld>
            <a:endParaRPr lang="nl-NL" altLang="nl-NL"/>
          </a:p>
        </p:txBody>
      </p:sp>
    </p:spTree>
    <p:extLst>
      <p:ext uri="{BB962C8B-B14F-4D97-AF65-F5344CB8AC3E}">
        <p14:creationId xmlns:p14="http://schemas.microsoft.com/office/powerpoint/2010/main" val="186182179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89</a:t>
            </a:fld>
            <a:endParaRPr lang="nl-NL" altLang="nl-NL"/>
          </a:p>
        </p:txBody>
      </p:sp>
    </p:spTree>
    <p:extLst>
      <p:ext uri="{BB962C8B-B14F-4D97-AF65-F5344CB8AC3E}">
        <p14:creationId xmlns:p14="http://schemas.microsoft.com/office/powerpoint/2010/main" val="971942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9</a:t>
            </a:fld>
            <a:endParaRPr lang="nl-NL" altLang="nl-NL"/>
          </a:p>
        </p:txBody>
      </p:sp>
    </p:spTree>
    <p:extLst>
      <p:ext uri="{BB962C8B-B14F-4D97-AF65-F5344CB8AC3E}">
        <p14:creationId xmlns:p14="http://schemas.microsoft.com/office/powerpoint/2010/main" val="54636687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90</a:t>
            </a:fld>
            <a:endParaRPr lang="nl-NL" altLang="nl-NL"/>
          </a:p>
        </p:txBody>
      </p:sp>
    </p:spTree>
    <p:extLst>
      <p:ext uri="{BB962C8B-B14F-4D97-AF65-F5344CB8AC3E}">
        <p14:creationId xmlns:p14="http://schemas.microsoft.com/office/powerpoint/2010/main" val="315291543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91</a:t>
            </a:fld>
            <a:endParaRPr lang="nl-NL" altLang="nl-NL"/>
          </a:p>
        </p:txBody>
      </p:sp>
    </p:spTree>
    <p:extLst>
      <p:ext uri="{BB962C8B-B14F-4D97-AF65-F5344CB8AC3E}">
        <p14:creationId xmlns:p14="http://schemas.microsoft.com/office/powerpoint/2010/main" val="85649601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92</a:t>
            </a:fld>
            <a:endParaRPr lang="nl-NL" altLang="nl-NL"/>
          </a:p>
        </p:txBody>
      </p:sp>
    </p:spTree>
    <p:extLst>
      <p:ext uri="{BB962C8B-B14F-4D97-AF65-F5344CB8AC3E}">
        <p14:creationId xmlns:p14="http://schemas.microsoft.com/office/powerpoint/2010/main" val="129197212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93</a:t>
            </a:fld>
            <a:endParaRPr lang="nl-NL" altLang="nl-NL"/>
          </a:p>
        </p:txBody>
      </p:sp>
    </p:spTree>
    <p:extLst>
      <p:ext uri="{BB962C8B-B14F-4D97-AF65-F5344CB8AC3E}">
        <p14:creationId xmlns:p14="http://schemas.microsoft.com/office/powerpoint/2010/main" val="282184935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94</a:t>
            </a:fld>
            <a:endParaRPr lang="nl-NL" altLang="nl-NL"/>
          </a:p>
        </p:txBody>
      </p:sp>
    </p:spTree>
    <p:extLst>
      <p:ext uri="{BB962C8B-B14F-4D97-AF65-F5344CB8AC3E}">
        <p14:creationId xmlns:p14="http://schemas.microsoft.com/office/powerpoint/2010/main" val="280425861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95</a:t>
            </a:fld>
            <a:endParaRPr lang="nl-NL" altLang="nl-NL"/>
          </a:p>
        </p:txBody>
      </p:sp>
    </p:spTree>
    <p:extLst>
      <p:ext uri="{BB962C8B-B14F-4D97-AF65-F5344CB8AC3E}">
        <p14:creationId xmlns:p14="http://schemas.microsoft.com/office/powerpoint/2010/main" val="193222117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96</a:t>
            </a:fld>
            <a:endParaRPr lang="nl-NL" altLang="nl-NL"/>
          </a:p>
        </p:txBody>
      </p:sp>
    </p:spTree>
    <p:extLst>
      <p:ext uri="{BB962C8B-B14F-4D97-AF65-F5344CB8AC3E}">
        <p14:creationId xmlns:p14="http://schemas.microsoft.com/office/powerpoint/2010/main" val="264429868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97</a:t>
            </a:fld>
            <a:endParaRPr lang="nl-NL" altLang="nl-NL"/>
          </a:p>
        </p:txBody>
      </p:sp>
    </p:spTree>
    <p:extLst>
      <p:ext uri="{BB962C8B-B14F-4D97-AF65-F5344CB8AC3E}">
        <p14:creationId xmlns:p14="http://schemas.microsoft.com/office/powerpoint/2010/main" val="52839721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98</a:t>
            </a:fld>
            <a:endParaRPr lang="nl-NL" altLang="nl-NL"/>
          </a:p>
        </p:txBody>
      </p:sp>
    </p:spTree>
    <p:extLst>
      <p:ext uri="{BB962C8B-B14F-4D97-AF65-F5344CB8AC3E}">
        <p14:creationId xmlns:p14="http://schemas.microsoft.com/office/powerpoint/2010/main" val="95058751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baseline="0" dirty="0"/>
          </a:p>
          <a:p>
            <a:pPr marL="0" indent="0">
              <a:buFontTx/>
              <a:buNone/>
            </a:pPr>
            <a:endParaRPr lang="nl-NL" baseline="0" dirty="0"/>
          </a:p>
          <a:p>
            <a:endParaRPr lang="nl-NL" dirty="0"/>
          </a:p>
        </p:txBody>
      </p:sp>
      <p:sp>
        <p:nvSpPr>
          <p:cNvPr id="4" name="Slide Number Placeholder 3"/>
          <p:cNvSpPr>
            <a:spLocks noGrp="1"/>
          </p:cNvSpPr>
          <p:nvPr>
            <p:ph type="sldNum" sz="quarter" idx="10"/>
          </p:nvPr>
        </p:nvSpPr>
        <p:spPr/>
        <p:txBody>
          <a:bodyPr/>
          <a:lstStyle/>
          <a:p>
            <a:fld id="{AD41D5F4-F679-45B6-88FB-F2F1E83A141A}" type="slidenum">
              <a:rPr lang="nl-NL" altLang="nl-NL" smtClean="0"/>
              <a:pPr/>
              <a:t>99</a:t>
            </a:fld>
            <a:endParaRPr lang="nl-NL" altLang="nl-NL"/>
          </a:p>
        </p:txBody>
      </p:sp>
    </p:spTree>
    <p:extLst>
      <p:ext uri="{BB962C8B-B14F-4D97-AF65-F5344CB8AC3E}">
        <p14:creationId xmlns:p14="http://schemas.microsoft.com/office/powerpoint/2010/main" val="28515833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786188"/>
            <a:ext cx="5457825"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797925" y="173038"/>
            <a:ext cx="29749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NL"/>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Tree>
    <p:extLst>
      <p:ext uri="{BB962C8B-B14F-4D97-AF65-F5344CB8AC3E}">
        <p14:creationId xmlns:p14="http://schemas.microsoft.com/office/powerpoint/2010/main" val="269052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97925" y="173038"/>
            <a:ext cx="29749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nl-NL"/>
          </a:p>
        </p:txBody>
      </p:sp>
      <p:sp>
        <p:nvSpPr>
          <p:cNvPr id="4" name="Date Placeholder 2"/>
          <p:cNvSpPr>
            <a:spLocks noGrp="1"/>
          </p:cNvSpPr>
          <p:nvPr>
            <p:ph type="dt" sz="half" idx="10"/>
          </p:nvPr>
        </p:nvSpPr>
        <p:spPr/>
        <p:txBody>
          <a:bodyPr/>
          <a:lstStyle>
            <a:lvl1pPr>
              <a:defRPr/>
            </a:lvl1pPr>
          </a:lstStyle>
          <a:p>
            <a:pPr>
              <a:defRPr/>
            </a:pPr>
            <a:r>
              <a:rPr lang="en-US" dirty="0"/>
              <a:t>15-05-2023</a:t>
            </a:r>
            <a:endParaRPr lang="nl-NL" dirty="0"/>
          </a:p>
        </p:txBody>
      </p:sp>
      <p:sp>
        <p:nvSpPr>
          <p:cNvPr id="5" name="Footer Placeholder 3"/>
          <p:cNvSpPr>
            <a:spLocks noGrp="1"/>
          </p:cNvSpPr>
          <p:nvPr>
            <p:ph type="ftr" sz="quarter" idx="11"/>
          </p:nvPr>
        </p:nvSpPr>
        <p:spPr/>
        <p:txBody>
          <a:bodyPr/>
          <a:lstStyle>
            <a:lvl1pPr>
              <a:defRPr/>
            </a:lvl1pPr>
          </a:lstStyle>
          <a:p>
            <a:pPr>
              <a:defRPr/>
            </a:pPr>
            <a:endParaRPr lang="nl-NL"/>
          </a:p>
        </p:txBody>
      </p:sp>
      <p:sp>
        <p:nvSpPr>
          <p:cNvPr id="6" name="Slide Number Placeholder 4"/>
          <p:cNvSpPr>
            <a:spLocks noGrp="1"/>
          </p:cNvSpPr>
          <p:nvPr>
            <p:ph type="sldNum" sz="quarter" idx="12"/>
          </p:nvPr>
        </p:nvSpPr>
        <p:spPr/>
        <p:txBody>
          <a:bodyPr/>
          <a:lstStyle>
            <a:lvl1pPr>
              <a:defRPr/>
            </a:lvl1pPr>
          </a:lstStyle>
          <a:p>
            <a:fld id="{F1E40D3F-D9E0-4FC0-9027-CCD0175CBDBC}" type="slidenum">
              <a:rPr lang="nl-NL" altLang="nl-NL"/>
              <a:pPr/>
              <a:t>‹#›</a:t>
            </a:fld>
            <a:endParaRPr lang="nl-NL" altLang="nl-NL"/>
          </a:p>
        </p:txBody>
      </p:sp>
    </p:spTree>
    <p:extLst>
      <p:ext uri="{BB962C8B-B14F-4D97-AF65-F5344CB8AC3E}">
        <p14:creationId xmlns:p14="http://schemas.microsoft.com/office/powerpoint/2010/main" val="28175674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97925" y="173038"/>
            <a:ext cx="29749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endParaRPr lang="nl-NL"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0"/>
          </p:nvPr>
        </p:nvSpPr>
        <p:spPr/>
        <p:txBody>
          <a:bodyPr/>
          <a:lstStyle>
            <a:lvl1pPr>
              <a:defRPr>
                <a:solidFill>
                  <a:srgbClr val="1C61AB"/>
                </a:solidFill>
              </a:defRPr>
            </a:lvl1pPr>
          </a:lstStyle>
          <a:p>
            <a:pPr>
              <a:defRPr/>
            </a:pPr>
            <a:r>
              <a:rPr lang="en-US" dirty="0"/>
              <a:t>15-05-2023</a:t>
            </a:r>
            <a:endParaRPr lang="nl-NL" dirty="0"/>
          </a:p>
        </p:txBody>
      </p:sp>
      <p:sp>
        <p:nvSpPr>
          <p:cNvPr id="6" name="Footer Placeholder 4"/>
          <p:cNvSpPr>
            <a:spLocks noGrp="1"/>
          </p:cNvSpPr>
          <p:nvPr>
            <p:ph type="ftr" sz="quarter" idx="11"/>
          </p:nvPr>
        </p:nvSpPr>
        <p:spPr/>
        <p:txBody>
          <a:bodyPr/>
          <a:lstStyle>
            <a:lvl1pPr>
              <a:defRPr/>
            </a:lvl1pPr>
          </a:lstStyle>
          <a:p>
            <a:pPr>
              <a:defRPr/>
            </a:pPr>
            <a:endParaRPr lang="nl-NL"/>
          </a:p>
        </p:txBody>
      </p:sp>
      <p:sp>
        <p:nvSpPr>
          <p:cNvPr id="7" name="Slide Number Placeholder 5"/>
          <p:cNvSpPr>
            <a:spLocks noGrp="1"/>
          </p:cNvSpPr>
          <p:nvPr>
            <p:ph type="sldNum" sz="quarter" idx="12"/>
          </p:nvPr>
        </p:nvSpPr>
        <p:spPr/>
        <p:txBody>
          <a:bodyPr/>
          <a:lstStyle>
            <a:lvl1pPr>
              <a:defRPr/>
            </a:lvl1pPr>
          </a:lstStyle>
          <a:p>
            <a:fld id="{A74D213B-0C71-4C3B-A49F-5B4ACEAD7771}" type="slidenum">
              <a:rPr lang="nl-NL" altLang="nl-NL"/>
              <a:pPr/>
              <a:t>‹#›</a:t>
            </a:fld>
            <a:endParaRPr lang="nl-NL" altLang="nl-NL"/>
          </a:p>
        </p:txBody>
      </p:sp>
    </p:spTree>
    <p:extLst>
      <p:ext uri="{BB962C8B-B14F-4D97-AF65-F5344CB8AC3E}">
        <p14:creationId xmlns:p14="http://schemas.microsoft.com/office/powerpoint/2010/main" val="2435173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786188"/>
            <a:ext cx="5457825"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797925" y="173038"/>
            <a:ext cx="29749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NL"/>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Tree>
    <p:extLst>
      <p:ext uri="{BB962C8B-B14F-4D97-AF65-F5344CB8AC3E}">
        <p14:creationId xmlns:p14="http://schemas.microsoft.com/office/powerpoint/2010/main" val="3028322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97925" y="173038"/>
            <a:ext cx="29749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nl-NL"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5" name="Date Placeholder 7"/>
          <p:cNvSpPr>
            <a:spLocks noGrp="1"/>
          </p:cNvSpPr>
          <p:nvPr>
            <p:ph type="dt" sz="half" idx="10"/>
          </p:nvPr>
        </p:nvSpPr>
        <p:spPr/>
        <p:txBody>
          <a:bodyPr/>
          <a:lstStyle>
            <a:lvl1pPr>
              <a:defRPr/>
            </a:lvl1pPr>
          </a:lstStyle>
          <a:p>
            <a:pPr>
              <a:defRPr/>
            </a:pPr>
            <a:r>
              <a:rPr lang="en-US" dirty="0"/>
              <a:t>15-05-2023</a:t>
            </a:r>
            <a:endParaRPr lang="nl-NL" dirty="0"/>
          </a:p>
        </p:txBody>
      </p:sp>
      <p:sp>
        <p:nvSpPr>
          <p:cNvPr id="6" name="Footer Placeholder 8"/>
          <p:cNvSpPr>
            <a:spLocks noGrp="1"/>
          </p:cNvSpPr>
          <p:nvPr>
            <p:ph type="ftr" sz="quarter" idx="11"/>
          </p:nvPr>
        </p:nvSpPr>
        <p:spPr/>
        <p:txBody>
          <a:bodyPr/>
          <a:lstStyle>
            <a:lvl1pPr>
              <a:defRPr/>
            </a:lvl1pPr>
          </a:lstStyle>
          <a:p>
            <a:pPr>
              <a:defRPr/>
            </a:pPr>
            <a:endParaRPr lang="nl-NL" dirty="0"/>
          </a:p>
        </p:txBody>
      </p:sp>
      <p:sp>
        <p:nvSpPr>
          <p:cNvPr id="7" name="Slide Number Placeholder 9"/>
          <p:cNvSpPr>
            <a:spLocks noGrp="1"/>
          </p:cNvSpPr>
          <p:nvPr>
            <p:ph type="sldNum" sz="quarter" idx="12"/>
          </p:nvPr>
        </p:nvSpPr>
        <p:spPr/>
        <p:txBody>
          <a:bodyPr/>
          <a:lstStyle>
            <a:lvl1pPr>
              <a:defRPr/>
            </a:lvl1pPr>
          </a:lstStyle>
          <a:p>
            <a:fld id="{2C4BDB0B-48F0-468E-9759-F63765CE59F2}" type="slidenum">
              <a:rPr lang="nl-NL" altLang="nl-NL"/>
              <a:pPr/>
              <a:t>‹#›</a:t>
            </a:fld>
            <a:endParaRPr lang="nl-NL" altLang="nl-NL"/>
          </a:p>
        </p:txBody>
      </p:sp>
    </p:spTree>
    <p:extLst>
      <p:ext uri="{BB962C8B-B14F-4D97-AF65-F5344CB8AC3E}">
        <p14:creationId xmlns:p14="http://schemas.microsoft.com/office/powerpoint/2010/main" val="3719023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97925" y="173038"/>
            <a:ext cx="29749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nl-NL"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5" name="Date Placeholder 7"/>
          <p:cNvSpPr>
            <a:spLocks noGrp="1"/>
          </p:cNvSpPr>
          <p:nvPr>
            <p:ph type="dt" sz="half" idx="10"/>
          </p:nvPr>
        </p:nvSpPr>
        <p:spPr/>
        <p:txBody>
          <a:bodyPr/>
          <a:lstStyle>
            <a:lvl1pPr>
              <a:defRPr/>
            </a:lvl1pPr>
          </a:lstStyle>
          <a:p>
            <a:pPr>
              <a:defRPr/>
            </a:pPr>
            <a:r>
              <a:rPr lang="en-US" dirty="0"/>
              <a:t>15-05-2023</a:t>
            </a:r>
            <a:endParaRPr lang="nl-NL" dirty="0"/>
          </a:p>
        </p:txBody>
      </p:sp>
      <p:sp>
        <p:nvSpPr>
          <p:cNvPr id="6" name="Footer Placeholder 8"/>
          <p:cNvSpPr>
            <a:spLocks noGrp="1"/>
          </p:cNvSpPr>
          <p:nvPr>
            <p:ph type="ftr" sz="quarter" idx="11"/>
          </p:nvPr>
        </p:nvSpPr>
        <p:spPr/>
        <p:txBody>
          <a:bodyPr/>
          <a:lstStyle>
            <a:lvl1pPr>
              <a:defRPr/>
            </a:lvl1pPr>
          </a:lstStyle>
          <a:p>
            <a:pPr>
              <a:defRPr/>
            </a:pPr>
            <a:endParaRPr lang="nl-NL" dirty="0"/>
          </a:p>
        </p:txBody>
      </p:sp>
      <p:sp>
        <p:nvSpPr>
          <p:cNvPr id="7" name="Slide Number Placeholder 9"/>
          <p:cNvSpPr>
            <a:spLocks noGrp="1"/>
          </p:cNvSpPr>
          <p:nvPr>
            <p:ph type="sldNum" sz="quarter" idx="12"/>
          </p:nvPr>
        </p:nvSpPr>
        <p:spPr/>
        <p:txBody>
          <a:bodyPr/>
          <a:lstStyle>
            <a:lvl1pPr>
              <a:defRPr/>
            </a:lvl1pPr>
          </a:lstStyle>
          <a:p>
            <a:fld id="{2C4BDB0B-48F0-468E-9759-F63765CE59F2}" type="slidenum">
              <a:rPr lang="nl-NL" altLang="nl-NL"/>
              <a:pPr/>
              <a:t>‹#›</a:t>
            </a:fld>
            <a:endParaRPr lang="nl-NL" altLang="nl-NL"/>
          </a:p>
        </p:txBody>
      </p:sp>
    </p:spTree>
    <p:extLst>
      <p:ext uri="{BB962C8B-B14F-4D97-AF65-F5344CB8AC3E}">
        <p14:creationId xmlns:p14="http://schemas.microsoft.com/office/powerpoint/2010/main" val="940233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97925" y="173038"/>
            <a:ext cx="29749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endParaRPr lang="nl-NL"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0"/>
          </p:nvPr>
        </p:nvSpPr>
        <p:spPr/>
        <p:txBody>
          <a:bodyPr/>
          <a:lstStyle>
            <a:lvl1pPr>
              <a:defRPr>
                <a:solidFill>
                  <a:srgbClr val="1C61AB"/>
                </a:solidFill>
              </a:defRPr>
            </a:lvl1pPr>
          </a:lstStyle>
          <a:p>
            <a:pPr>
              <a:defRPr/>
            </a:pPr>
            <a:r>
              <a:rPr lang="en-US" dirty="0"/>
              <a:t>15-05-2023</a:t>
            </a:r>
            <a:endParaRPr lang="nl-NL" dirty="0"/>
          </a:p>
        </p:txBody>
      </p:sp>
      <p:sp>
        <p:nvSpPr>
          <p:cNvPr id="6" name="Footer Placeholder 4"/>
          <p:cNvSpPr>
            <a:spLocks noGrp="1"/>
          </p:cNvSpPr>
          <p:nvPr>
            <p:ph type="ftr" sz="quarter" idx="11"/>
          </p:nvPr>
        </p:nvSpPr>
        <p:spPr/>
        <p:txBody>
          <a:bodyPr/>
          <a:lstStyle>
            <a:lvl1pPr>
              <a:defRPr/>
            </a:lvl1pPr>
          </a:lstStyle>
          <a:p>
            <a:pPr>
              <a:defRPr/>
            </a:pPr>
            <a:endParaRPr lang="nl-NL"/>
          </a:p>
        </p:txBody>
      </p:sp>
      <p:sp>
        <p:nvSpPr>
          <p:cNvPr id="7" name="Slide Number Placeholder 5"/>
          <p:cNvSpPr>
            <a:spLocks noGrp="1"/>
          </p:cNvSpPr>
          <p:nvPr>
            <p:ph type="sldNum" sz="quarter" idx="12"/>
          </p:nvPr>
        </p:nvSpPr>
        <p:spPr/>
        <p:txBody>
          <a:bodyPr/>
          <a:lstStyle>
            <a:lvl1pPr>
              <a:defRPr/>
            </a:lvl1pPr>
          </a:lstStyle>
          <a:p>
            <a:fld id="{A74D213B-0C71-4C3B-A49F-5B4ACEAD7771}" type="slidenum">
              <a:rPr lang="nl-NL" altLang="nl-NL"/>
              <a:pPr/>
              <a:t>‹#›</a:t>
            </a:fld>
            <a:endParaRPr lang="nl-NL" altLang="nl-NL"/>
          </a:p>
        </p:txBody>
      </p:sp>
    </p:spTree>
    <p:extLst>
      <p:ext uri="{BB962C8B-B14F-4D97-AF65-F5344CB8AC3E}">
        <p14:creationId xmlns:p14="http://schemas.microsoft.com/office/powerpoint/2010/main" val="4086423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97925" y="173038"/>
            <a:ext cx="29749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Date Placeholder 4"/>
          <p:cNvSpPr>
            <a:spLocks noGrp="1"/>
          </p:cNvSpPr>
          <p:nvPr>
            <p:ph type="dt" sz="half" idx="10"/>
          </p:nvPr>
        </p:nvSpPr>
        <p:spPr/>
        <p:txBody>
          <a:bodyPr/>
          <a:lstStyle>
            <a:lvl1pPr>
              <a:defRPr/>
            </a:lvl1pPr>
          </a:lstStyle>
          <a:p>
            <a:pPr>
              <a:defRPr/>
            </a:pPr>
            <a:r>
              <a:rPr lang="en-US" dirty="0"/>
              <a:t>15-05-2023</a:t>
            </a:r>
            <a:endParaRPr lang="nl-NL" dirty="0"/>
          </a:p>
        </p:txBody>
      </p:sp>
      <p:sp>
        <p:nvSpPr>
          <p:cNvPr id="7" name="Footer Placeholder 5"/>
          <p:cNvSpPr>
            <a:spLocks noGrp="1"/>
          </p:cNvSpPr>
          <p:nvPr>
            <p:ph type="ftr" sz="quarter" idx="11"/>
          </p:nvPr>
        </p:nvSpPr>
        <p:spPr/>
        <p:txBody>
          <a:bodyPr/>
          <a:lstStyle>
            <a:lvl1pPr>
              <a:defRPr/>
            </a:lvl1pPr>
          </a:lstStyle>
          <a:p>
            <a:pPr>
              <a:defRPr/>
            </a:pPr>
            <a:endParaRPr lang="nl-NL"/>
          </a:p>
        </p:txBody>
      </p:sp>
      <p:sp>
        <p:nvSpPr>
          <p:cNvPr id="8" name="Slide Number Placeholder 6"/>
          <p:cNvSpPr>
            <a:spLocks noGrp="1"/>
          </p:cNvSpPr>
          <p:nvPr>
            <p:ph type="sldNum" sz="quarter" idx="12"/>
          </p:nvPr>
        </p:nvSpPr>
        <p:spPr/>
        <p:txBody>
          <a:bodyPr/>
          <a:lstStyle>
            <a:lvl1pPr>
              <a:defRPr/>
            </a:lvl1pPr>
          </a:lstStyle>
          <a:p>
            <a:fld id="{A3075BA4-0C87-4F8A-BACD-52BE7EC7C029}" type="slidenum">
              <a:rPr lang="nl-NL" altLang="nl-NL"/>
              <a:pPr/>
              <a:t>‹#›</a:t>
            </a:fld>
            <a:endParaRPr lang="nl-NL" altLang="nl-NL"/>
          </a:p>
        </p:txBody>
      </p:sp>
    </p:spTree>
    <p:extLst>
      <p:ext uri="{BB962C8B-B14F-4D97-AF65-F5344CB8AC3E}">
        <p14:creationId xmlns:p14="http://schemas.microsoft.com/office/powerpoint/2010/main" val="1001709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97925" y="173038"/>
            <a:ext cx="29749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9788" y="365125"/>
            <a:ext cx="10515600" cy="1325563"/>
          </a:xfrm>
        </p:spPr>
        <p:txBody>
          <a:bodyPr/>
          <a:lstStyle/>
          <a:p>
            <a:r>
              <a:rPr lang="en-US"/>
              <a:t>Click to edit Master title style</a:t>
            </a:r>
            <a:endParaRPr lang="nl-NL"/>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8" name="Date Placeholder 6"/>
          <p:cNvSpPr>
            <a:spLocks noGrp="1"/>
          </p:cNvSpPr>
          <p:nvPr>
            <p:ph type="dt" sz="half" idx="10"/>
          </p:nvPr>
        </p:nvSpPr>
        <p:spPr/>
        <p:txBody>
          <a:bodyPr/>
          <a:lstStyle>
            <a:lvl1pPr>
              <a:defRPr/>
            </a:lvl1pPr>
          </a:lstStyle>
          <a:p>
            <a:pPr>
              <a:defRPr/>
            </a:pPr>
            <a:r>
              <a:rPr lang="en-US" dirty="0"/>
              <a:t>15-05-2023</a:t>
            </a:r>
            <a:endParaRPr lang="nl-NL" dirty="0"/>
          </a:p>
        </p:txBody>
      </p:sp>
      <p:sp>
        <p:nvSpPr>
          <p:cNvPr id="9" name="Footer Placeholder 7"/>
          <p:cNvSpPr>
            <a:spLocks noGrp="1"/>
          </p:cNvSpPr>
          <p:nvPr>
            <p:ph type="ftr" sz="quarter" idx="11"/>
          </p:nvPr>
        </p:nvSpPr>
        <p:spPr/>
        <p:txBody>
          <a:bodyPr/>
          <a:lstStyle>
            <a:lvl1pPr>
              <a:defRPr/>
            </a:lvl1pPr>
          </a:lstStyle>
          <a:p>
            <a:pPr>
              <a:defRPr/>
            </a:pPr>
            <a:endParaRPr lang="nl-NL"/>
          </a:p>
        </p:txBody>
      </p:sp>
      <p:sp>
        <p:nvSpPr>
          <p:cNvPr id="10" name="Slide Number Placeholder 8"/>
          <p:cNvSpPr>
            <a:spLocks noGrp="1"/>
          </p:cNvSpPr>
          <p:nvPr>
            <p:ph type="sldNum" sz="quarter" idx="12"/>
          </p:nvPr>
        </p:nvSpPr>
        <p:spPr/>
        <p:txBody>
          <a:bodyPr/>
          <a:lstStyle>
            <a:lvl1pPr>
              <a:defRPr/>
            </a:lvl1pPr>
          </a:lstStyle>
          <a:p>
            <a:fld id="{7D54532B-87FC-4528-B5C3-79449F0E2D47}" type="slidenum">
              <a:rPr lang="nl-NL" altLang="nl-NL"/>
              <a:pPr/>
              <a:t>‹#›</a:t>
            </a:fld>
            <a:endParaRPr lang="nl-NL" altLang="nl-NL"/>
          </a:p>
        </p:txBody>
      </p:sp>
    </p:spTree>
    <p:extLst>
      <p:ext uri="{BB962C8B-B14F-4D97-AF65-F5344CB8AC3E}">
        <p14:creationId xmlns:p14="http://schemas.microsoft.com/office/powerpoint/2010/main" val="1233050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97925" y="173038"/>
            <a:ext cx="29749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nl-NL"/>
          </a:p>
        </p:txBody>
      </p:sp>
      <p:sp>
        <p:nvSpPr>
          <p:cNvPr id="4" name="Date Placeholder 2"/>
          <p:cNvSpPr>
            <a:spLocks noGrp="1"/>
          </p:cNvSpPr>
          <p:nvPr>
            <p:ph type="dt" sz="half" idx="10"/>
          </p:nvPr>
        </p:nvSpPr>
        <p:spPr/>
        <p:txBody>
          <a:bodyPr/>
          <a:lstStyle>
            <a:lvl1pPr>
              <a:defRPr/>
            </a:lvl1pPr>
          </a:lstStyle>
          <a:p>
            <a:pPr>
              <a:defRPr/>
            </a:pPr>
            <a:r>
              <a:rPr lang="en-US" dirty="0"/>
              <a:t>15-05-2023</a:t>
            </a:r>
            <a:endParaRPr lang="nl-NL" dirty="0"/>
          </a:p>
        </p:txBody>
      </p:sp>
      <p:sp>
        <p:nvSpPr>
          <p:cNvPr id="5" name="Footer Placeholder 3"/>
          <p:cNvSpPr>
            <a:spLocks noGrp="1"/>
          </p:cNvSpPr>
          <p:nvPr>
            <p:ph type="ftr" sz="quarter" idx="11"/>
          </p:nvPr>
        </p:nvSpPr>
        <p:spPr/>
        <p:txBody>
          <a:bodyPr/>
          <a:lstStyle>
            <a:lvl1pPr>
              <a:defRPr/>
            </a:lvl1pPr>
          </a:lstStyle>
          <a:p>
            <a:pPr>
              <a:defRPr/>
            </a:pPr>
            <a:endParaRPr lang="nl-NL"/>
          </a:p>
        </p:txBody>
      </p:sp>
      <p:sp>
        <p:nvSpPr>
          <p:cNvPr id="6" name="Slide Number Placeholder 4"/>
          <p:cNvSpPr>
            <a:spLocks noGrp="1"/>
          </p:cNvSpPr>
          <p:nvPr>
            <p:ph type="sldNum" sz="quarter" idx="12"/>
          </p:nvPr>
        </p:nvSpPr>
        <p:spPr/>
        <p:txBody>
          <a:bodyPr/>
          <a:lstStyle>
            <a:lvl1pPr>
              <a:defRPr/>
            </a:lvl1pPr>
          </a:lstStyle>
          <a:p>
            <a:fld id="{F1E40D3F-D9E0-4FC0-9027-CCD0175CBDBC}" type="slidenum">
              <a:rPr lang="nl-NL" altLang="nl-NL"/>
              <a:pPr/>
              <a:t>‹#›</a:t>
            </a:fld>
            <a:endParaRPr lang="nl-NL" altLang="nl-NL"/>
          </a:p>
        </p:txBody>
      </p:sp>
    </p:spTree>
    <p:extLst>
      <p:ext uri="{BB962C8B-B14F-4D97-AF65-F5344CB8AC3E}">
        <p14:creationId xmlns:p14="http://schemas.microsoft.com/office/powerpoint/2010/main" val="3377472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97925" y="173038"/>
            <a:ext cx="29749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1"/>
          <p:cNvSpPr>
            <a:spLocks noGrp="1"/>
          </p:cNvSpPr>
          <p:nvPr>
            <p:ph type="dt" sz="half" idx="10"/>
          </p:nvPr>
        </p:nvSpPr>
        <p:spPr/>
        <p:txBody>
          <a:bodyPr/>
          <a:lstStyle>
            <a:lvl1pPr>
              <a:defRPr/>
            </a:lvl1pPr>
          </a:lstStyle>
          <a:p>
            <a:pPr>
              <a:defRPr/>
            </a:pPr>
            <a:r>
              <a:rPr lang="en-US" dirty="0"/>
              <a:t>15-05-2023</a:t>
            </a:r>
            <a:endParaRPr lang="nl-NL" dirty="0"/>
          </a:p>
        </p:txBody>
      </p:sp>
      <p:sp>
        <p:nvSpPr>
          <p:cNvPr id="4" name="Footer Placeholder 2"/>
          <p:cNvSpPr>
            <a:spLocks noGrp="1"/>
          </p:cNvSpPr>
          <p:nvPr>
            <p:ph type="ftr" sz="quarter" idx="11"/>
          </p:nvPr>
        </p:nvSpPr>
        <p:spPr/>
        <p:txBody>
          <a:bodyPr/>
          <a:lstStyle>
            <a:lvl1pPr>
              <a:defRPr/>
            </a:lvl1pPr>
          </a:lstStyle>
          <a:p>
            <a:pPr>
              <a:defRPr/>
            </a:pPr>
            <a:endParaRPr lang="nl-NL"/>
          </a:p>
        </p:txBody>
      </p:sp>
      <p:sp>
        <p:nvSpPr>
          <p:cNvPr id="5" name="Slide Number Placeholder 3"/>
          <p:cNvSpPr>
            <a:spLocks noGrp="1"/>
          </p:cNvSpPr>
          <p:nvPr>
            <p:ph type="sldNum" sz="quarter" idx="12"/>
          </p:nvPr>
        </p:nvSpPr>
        <p:spPr/>
        <p:txBody>
          <a:bodyPr/>
          <a:lstStyle>
            <a:lvl1pPr>
              <a:defRPr/>
            </a:lvl1pPr>
          </a:lstStyle>
          <a:p>
            <a:fld id="{145D0D87-8817-416B-8D25-653C7267A6B5}" type="slidenum">
              <a:rPr lang="nl-NL" altLang="nl-NL"/>
              <a:pPr/>
              <a:t>‹#›</a:t>
            </a:fld>
            <a:endParaRPr lang="nl-NL" altLang="nl-NL"/>
          </a:p>
        </p:txBody>
      </p:sp>
    </p:spTree>
    <p:extLst>
      <p:ext uri="{BB962C8B-B14F-4D97-AF65-F5344CB8AC3E}">
        <p14:creationId xmlns:p14="http://schemas.microsoft.com/office/powerpoint/2010/main" val="4197614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97925" y="173038"/>
            <a:ext cx="29749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Date Placeholder 4"/>
          <p:cNvSpPr>
            <a:spLocks noGrp="1"/>
          </p:cNvSpPr>
          <p:nvPr>
            <p:ph type="dt" sz="half" idx="10"/>
          </p:nvPr>
        </p:nvSpPr>
        <p:spPr/>
        <p:txBody>
          <a:bodyPr/>
          <a:lstStyle>
            <a:lvl1pPr>
              <a:defRPr/>
            </a:lvl1pPr>
          </a:lstStyle>
          <a:p>
            <a:pPr>
              <a:defRPr/>
            </a:pPr>
            <a:r>
              <a:rPr lang="en-US" dirty="0"/>
              <a:t>15-05-2023</a:t>
            </a:r>
            <a:endParaRPr lang="nl-NL" dirty="0"/>
          </a:p>
        </p:txBody>
      </p:sp>
      <p:sp>
        <p:nvSpPr>
          <p:cNvPr id="7" name="Footer Placeholder 5"/>
          <p:cNvSpPr>
            <a:spLocks noGrp="1"/>
          </p:cNvSpPr>
          <p:nvPr>
            <p:ph type="ftr" sz="quarter" idx="11"/>
          </p:nvPr>
        </p:nvSpPr>
        <p:spPr/>
        <p:txBody>
          <a:bodyPr/>
          <a:lstStyle>
            <a:lvl1pPr>
              <a:defRPr/>
            </a:lvl1pPr>
          </a:lstStyle>
          <a:p>
            <a:pPr>
              <a:defRPr/>
            </a:pPr>
            <a:endParaRPr lang="nl-NL"/>
          </a:p>
        </p:txBody>
      </p:sp>
      <p:sp>
        <p:nvSpPr>
          <p:cNvPr id="8" name="Slide Number Placeholder 6"/>
          <p:cNvSpPr>
            <a:spLocks noGrp="1"/>
          </p:cNvSpPr>
          <p:nvPr>
            <p:ph type="sldNum" sz="quarter" idx="12"/>
          </p:nvPr>
        </p:nvSpPr>
        <p:spPr/>
        <p:txBody>
          <a:bodyPr/>
          <a:lstStyle>
            <a:lvl1pPr>
              <a:defRPr/>
            </a:lvl1pPr>
          </a:lstStyle>
          <a:p>
            <a:fld id="{980CDDFA-02A9-45EF-AC5C-59195D75FB39}" type="slidenum">
              <a:rPr lang="nl-NL" altLang="nl-NL"/>
              <a:pPr/>
              <a:t>‹#›</a:t>
            </a:fld>
            <a:endParaRPr lang="nl-NL" altLang="nl-NL"/>
          </a:p>
        </p:txBody>
      </p:sp>
    </p:spTree>
    <p:extLst>
      <p:ext uri="{BB962C8B-B14F-4D97-AF65-F5344CB8AC3E}">
        <p14:creationId xmlns:p14="http://schemas.microsoft.com/office/powerpoint/2010/main" val="3613969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5"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97925" y="173038"/>
            <a:ext cx="29749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nl-NL"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Date Placeholder 4"/>
          <p:cNvSpPr>
            <a:spLocks noGrp="1"/>
          </p:cNvSpPr>
          <p:nvPr>
            <p:ph type="dt" sz="half" idx="10"/>
          </p:nvPr>
        </p:nvSpPr>
        <p:spPr/>
        <p:txBody>
          <a:bodyPr/>
          <a:lstStyle>
            <a:lvl1pPr>
              <a:defRPr/>
            </a:lvl1pPr>
          </a:lstStyle>
          <a:p>
            <a:pPr>
              <a:defRPr/>
            </a:pPr>
            <a:r>
              <a:rPr lang="en-US" dirty="0"/>
              <a:t>15-05-2023</a:t>
            </a:r>
            <a:endParaRPr lang="nl-NL" dirty="0"/>
          </a:p>
        </p:txBody>
      </p:sp>
      <p:sp>
        <p:nvSpPr>
          <p:cNvPr id="7" name="Footer Placeholder 5"/>
          <p:cNvSpPr>
            <a:spLocks noGrp="1"/>
          </p:cNvSpPr>
          <p:nvPr>
            <p:ph type="ftr" sz="quarter" idx="11"/>
          </p:nvPr>
        </p:nvSpPr>
        <p:spPr/>
        <p:txBody>
          <a:bodyPr/>
          <a:lstStyle>
            <a:lvl1pPr>
              <a:defRPr/>
            </a:lvl1pPr>
          </a:lstStyle>
          <a:p>
            <a:pPr>
              <a:defRPr/>
            </a:pPr>
            <a:endParaRPr lang="nl-NL"/>
          </a:p>
        </p:txBody>
      </p:sp>
      <p:sp>
        <p:nvSpPr>
          <p:cNvPr id="8" name="Slide Number Placeholder 6"/>
          <p:cNvSpPr>
            <a:spLocks noGrp="1"/>
          </p:cNvSpPr>
          <p:nvPr>
            <p:ph type="sldNum" sz="quarter" idx="12"/>
          </p:nvPr>
        </p:nvSpPr>
        <p:spPr/>
        <p:txBody>
          <a:bodyPr/>
          <a:lstStyle>
            <a:lvl1pPr>
              <a:defRPr/>
            </a:lvl1pPr>
          </a:lstStyle>
          <a:p>
            <a:fld id="{F0F9F758-7910-49A7-B4F3-67828505A8C4}" type="slidenum">
              <a:rPr lang="nl-NL" altLang="nl-NL"/>
              <a:pPr/>
              <a:t>‹#›</a:t>
            </a:fld>
            <a:endParaRPr lang="nl-NL" altLang="nl-NL"/>
          </a:p>
        </p:txBody>
      </p:sp>
    </p:spTree>
    <p:extLst>
      <p:ext uri="{BB962C8B-B14F-4D97-AF65-F5344CB8AC3E}">
        <p14:creationId xmlns:p14="http://schemas.microsoft.com/office/powerpoint/2010/main" val="3410426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microsoft.com/office/2007/relationships/hdphoto" Target="../media/hdphoto1.wdp"/><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4"/>
          <p:cNvPicPr>
            <a:picLocks noChangeAspect="1"/>
          </p:cNvPicPr>
          <p:nvPr userDrawn="1"/>
        </p:nvPicPr>
        <p:blipFill>
          <a:blip r:embed="rId11">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3786188"/>
            <a:ext cx="5457825" cy="2592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l-NL"/>
              <a:t>Click to edit Master title style</a:t>
            </a:r>
            <a:endParaRPr lang="nl-NL" altLang="nl-NL"/>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NL" dirty="0"/>
              <a:t>Click to edit Master text styles</a:t>
            </a:r>
          </a:p>
          <a:p>
            <a:pPr lvl="1"/>
            <a:r>
              <a:rPr lang="en-US" altLang="nl-NL" dirty="0"/>
              <a:t>Second level</a:t>
            </a:r>
          </a:p>
          <a:p>
            <a:pPr lvl="2"/>
            <a:r>
              <a:rPr lang="en-US" altLang="nl-NL" dirty="0"/>
              <a:t>Third level</a:t>
            </a:r>
          </a:p>
          <a:p>
            <a:pPr lvl="3"/>
            <a:r>
              <a:rPr lang="en-US" altLang="nl-NL" dirty="0"/>
              <a:t>Fourth level</a:t>
            </a:r>
          </a:p>
          <a:p>
            <a:pPr lvl="4"/>
            <a:r>
              <a:rPr lang="en-US" altLang="nl-NL" dirty="0"/>
              <a:t>Fifth level</a:t>
            </a:r>
            <a:endParaRPr lang="nl-NL" altLang="nl-NL" dirty="0"/>
          </a:p>
        </p:txBody>
      </p:sp>
      <p:sp>
        <p:nvSpPr>
          <p:cNvPr id="4" name="Date Placeholder 3"/>
          <p:cNvSpPr>
            <a:spLocks noGrp="1"/>
          </p:cNvSpPr>
          <p:nvPr>
            <p:ph type="dt" sz="half" idx="2"/>
          </p:nvPr>
        </p:nvSpPr>
        <p:spPr>
          <a:xfrm>
            <a:off x="865960" y="6372285"/>
            <a:ext cx="2743200" cy="365125"/>
          </a:xfrm>
          <a:prstGeom prst="rect">
            <a:avLst/>
          </a:prstGeom>
        </p:spPr>
        <p:txBody>
          <a:bodyPr vert="horz" lIns="91440" tIns="45720" rIns="91440" bIns="45720" rtlCol="0" anchor="ctr"/>
          <a:lstStyle>
            <a:lvl1pPr algn="l" fontAlgn="auto">
              <a:spcBef>
                <a:spcPts val="0"/>
              </a:spcBef>
              <a:spcAft>
                <a:spcPts val="0"/>
              </a:spcAft>
              <a:defRPr sz="1200">
                <a:solidFill>
                  <a:srgbClr val="1C61AB"/>
                </a:solidFill>
                <a:latin typeface="HelveticaNeueLT Pro 55 Roman" panose="020B0604020202020204" pitchFamily="34" charset="0"/>
                <a:cs typeface="+mn-cs"/>
              </a:defRPr>
            </a:lvl1pPr>
          </a:lstStyle>
          <a:p>
            <a:pPr>
              <a:defRPr/>
            </a:pPr>
            <a:r>
              <a:rPr lang="en-US" dirty="0"/>
              <a:t>15-05-2023</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rgbClr val="1C61AB"/>
                </a:solidFill>
                <a:latin typeface="HelveticaNeueLT Pro 55 Roman" panose="020B0604020202020204" pitchFamily="34" charset="0"/>
                <a:cs typeface="+mn-cs"/>
              </a:defRPr>
            </a:lvl1pPr>
          </a:lstStyle>
          <a:p>
            <a:pPr>
              <a:defRPr/>
            </a:pPr>
            <a:r>
              <a:rPr lang="en-US" dirty="0"/>
              <a:t>Workshop Probabilistic Damage Stability with PIAS</a:t>
            </a:r>
            <a:endParaRPr lang="nl-NL"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1C61AB"/>
                </a:solidFill>
                <a:latin typeface="HelveticaNeueLT Pro 55 Roman" panose="020B0604020202020204" pitchFamily="34" charset="0"/>
              </a:defRPr>
            </a:lvl1pPr>
          </a:lstStyle>
          <a:p>
            <a:fld id="{6E6D2A8B-8C12-4218-9949-71B619146BFA}" type="slidenum">
              <a:rPr lang="nl-NL" altLang="nl-NL"/>
              <a:pPr/>
              <a:t>‹#›</a:t>
            </a:fld>
            <a:endParaRPr lang="nl-NL" altLang="nl-NL"/>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Lst>
  <p:hf hdr="0" ftr="0"/>
  <p:txStyles>
    <p:titleStyle>
      <a:lvl1pPr algn="l" rtl="0" eaLnBrk="1" fontAlgn="base" hangingPunct="1">
        <a:lnSpc>
          <a:spcPct val="90000"/>
        </a:lnSpc>
        <a:spcBef>
          <a:spcPct val="0"/>
        </a:spcBef>
        <a:spcAft>
          <a:spcPct val="0"/>
        </a:spcAft>
        <a:defRPr sz="4400" kern="1200">
          <a:solidFill>
            <a:srgbClr val="1C61AB"/>
          </a:solidFill>
          <a:latin typeface="HelveticaNeueLT Pro 55 Roman" panose="020B0604020202020204" pitchFamily="34" charset="0"/>
          <a:ea typeface="+mj-ea"/>
          <a:cs typeface="+mj-cs"/>
        </a:defRPr>
      </a:lvl1pPr>
      <a:lvl2pPr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2pPr>
      <a:lvl3pPr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3pPr>
      <a:lvl4pPr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4pPr>
      <a:lvl5pPr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5pPr>
      <a:lvl6pPr marL="457200"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6pPr>
      <a:lvl7pPr marL="914400"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7pPr>
      <a:lvl8pPr marL="1371600"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8pPr>
      <a:lvl9pPr marL="1828800"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rgbClr val="1C61AB"/>
          </a:solidFill>
          <a:latin typeface="HelveticaNeueLT Pro 55 Roman" panose="020B0604020202020204" pitchFamily="34" charset="0"/>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rgbClr val="1C61AB"/>
          </a:solidFill>
          <a:latin typeface="HelveticaNeueLT Pro 55 Roman" panose="020B0604020202020204" pitchFamily="34" charset="0"/>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rgbClr val="1C61AB"/>
          </a:solidFill>
          <a:latin typeface="HelveticaNeueLT Pro 55 Roman" panose="020B0604020202020204" pitchFamily="34" charset="0"/>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rgbClr val="1C61AB"/>
          </a:solidFill>
          <a:latin typeface="HelveticaNeueLT Pro 55 Roman" panose="020B0604020202020204" pitchFamily="34" charset="0"/>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rgbClr val="1C61AB"/>
          </a:solidFill>
          <a:latin typeface="HelveticaNeueLT Pro 55 Roman"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4"/>
          <p:cNvPicPr>
            <a:picLocks noChangeAspect="1"/>
          </p:cNvPicPr>
          <p:nvPr userDrawn="1"/>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3786188"/>
            <a:ext cx="5457825" cy="2592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nl-NL" dirty="0"/>
              <a:t>SARCDAG 2025</a:t>
            </a:r>
            <a:endParaRPr lang="nl-NL" altLang="nl-NL" dirty="0"/>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nl-NL" dirty="0"/>
              <a:t>Fairway </a:t>
            </a:r>
          </a:p>
          <a:p>
            <a:pPr lvl="1"/>
            <a:r>
              <a:rPr lang="en-US" altLang="nl-NL" dirty="0"/>
              <a:t>Second level</a:t>
            </a:r>
          </a:p>
          <a:p>
            <a:pPr lvl="2"/>
            <a:r>
              <a:rPr lang="en-US" altLang="nl-NL" dirty="0"/>
              <a:t>Third level</a:t>
            </a:r>
          </a:p>
          <a:p>
            <a:pPr lvl="3"/>
            <a:r>
              <a:rPr lang="en-US" altLang="nl-NL" dirty="0"/>
              <a:t>Fourth level</a:t>
            </a:r>
          </a:p>
          <a:p>
            <a:pPr lvl="4"/>
            <a:r>
              <a:rPr lang="en-US" altLang="nl-NL" dirty="0"/>
              <a:t>Fifth level</a:t>
            </a:r>
            <a:endParaRPr lang="nl-NL" altLang="nl-NL" dirty="0"/>
          </a:p>
        </p:txBody>
      </p:sp>
      <p:sp>
        <p:nvSpPr>
          <p:cNvPr id="4" name="Date Placeholder 3"/>
          <p:cNvSpPr>
            <a:spLocks noGrp="1"/>
          </p:cNvSpPr>
          <p:nvPr>
            <p:ph type="dt" sz="half" idx="2"/>
          </p:nvPr>
        </p:nvSpPr>
        <p:spPr>
          <a:xfrm>
            <a:off x="865960" y="6372285"/>
            <a:ext cx="2743200" cy="365125"/>
          </a:xfrm>
          <a:prstGeom prst="rect">
            <a:avLst/>
          </a:prstGeom>
        </p:spPr>
        <p:txBody>
          <a:bodyPr vert="horz" lIns="91440" tIns="45720" rIns="91440" bIns="45720" rtlCol="0" anchor="ctr"/>
          <a:lstStyle>
            <a:lvl1pPr algn="l" fontAlgn="auto">
              <a:spcBef>
                <a:spcPts val="0"/>
              </a:spcBef>
              <a:spcAft>
                <a:spcPts val="0"/>
              </a:spcAft>
              <a:defRPr sz="1200">
                <a:solidFill>
                  <a:srgbClr val="1C61AB"/>
                </a:solidFill>
                <a:latin typeface="HelveticaNeueLT Pro 55 Roman" panose="020B0604020202020204" pitchFamily="34" charset="0"/>
                <a:cs typeface="+mn-cs"/>
              </a:defRPr>
            </a:lvl1pPr>
          </a:lstStyle>
          <a:p>
            <a:pPr>
              <a:defRPr/>
            </a:pPr>
            <a:r>
              <a:rPr lang="en-US" dirty="0"/>
              <a:t>15-05-2023</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srgbClr val="1C61AB"/>
                </a:solidFill>
                <a:latin typeface="HelveticaNeueLT Pro 55 Roman" panose="020B0604020202020204" pitchFamily="34" charset="0"/>
                <a:cs typeface="+mn-cs"/>
              </a:defRPr>
            </a:lvl1pPr>
          </a:lstStyle>
          <a:p>
            <a:pPr>
              <a:defRPr/>
            </a:pPr>
            <a:r>
              <a:rPr lang="en-US" dirty="0"/>
              <a:t>Fairway</a:t>
            </a:r>
            <a:endParaRPr lang="nl-NL"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1C61AB"/>
                </a:solidFill>
                <a:latin typeface="HelveticaNeueLT Pro 55 Roman" panose="020B0604020202020204" pitchFamily="34" charset="0"/>
              </a:defRPr>
            </a:lvl1pPr>
          </a:lstStyle>
          <a:p>
            <a:fld id="{6E6D2A8B-8C12-4218-9949-71B619146BFA}" type="slidenum">
              <a:rPr lang="nl-NL" altLang="nl-NL"/>
              <a:pPr/>
              <a:t>‹#›</a:t>
            </a:fld>
            <a:endParaRPr lang="nl-NL" altLang="nl-NL"/>
          </a:p>
        </p:txBody>
      </p:sp>
    </p:spTree>
    <p:extLst>
      <p:ext uri="{BB962C8B-B14F-4D97-AF65-F5344CB8AC3E}">
        <p14:creationId xmlns:p14="http://schemas.microsoft.com/office/powerpoint/2010/main" val="3353318335"/>
      </p:ext>
    </p:extLst>
  </p:cSld>
  <p:clrMap bg1="lt1" tx1="dk1" bg2="lt2" tx2="dk2" accent1="accent1" accent2="accent2" accent3="accent3" accent4="accent4" accent5="accent5" accent6="accent6" hlink="hlink" folHlink="folHlink"/>
  <p:sldLayoutIdLst>
    <p:sldLayoutId id="2147483689" r:id="rId1"/>
    <p:sldLayoutId id="2147483686" r:id="rId2"/>
    <p:sldLayoutId id="2147483672" r:id="rId3"/>
    <p:sldLayoutId id="2147483685" r:id="rId4"/>
  </p:sldLayoutIdLst>
  <p:hf hdr="0" ftr="0"/>
  <p:txStyles>
    <p:titleStyle>
      <a:lvl1pPr algn="ctr" rtl="0" eaLnBrk="1" fontAlgn="base" hangingPunct="1">
        <a:lnSpc>
          <a:spcPct val="90000"/>
        </a:lnSpc>
        <a:spcBef>
          <a:spcPct val="0"/>
        </a:spcBef>
        <a:spcAft>
          <a:spcPct val="0"/>
        </a:spcAft>
        <a:defRPr sz="4400" kern="1200">
          <a:solidFill>
            <a:srgbClr val="1C61AB"/>
          </a:solidFill>
          <a:latin typeface="HelveticaNeueLT Pro 55 Roman" panose="020B0604020202020204" pitchFamily="34" charset="0"/>
          <a:ea typeface="+mj-ea"/>
          <a:cs typeface="+mj-cs"/>
        </a:defRPr>
      </a:lvl1pPr>
      <a:lvl2pPr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2pPr>
      <a:lvl3pPr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3pPr>
      <a:lvl4pPr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4pPr>
      <a:lvl5pPr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5pPr>
      <a:lvl6pPr marL="457200"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6pPr>
      <a:lvl7pPr marL="914400"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7pPr>
      <a:lvl8pPr marL="1371600"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8pPr>
      <a:lvl9pPr marL="1828800" algn="l" rtl="0" eaLnBrk="1" fontAlgn="base" hangingPunct="1">
        <a:lnSpc>
          <a:spcPct val="90000"/>
        </a:lnSpc>
        <a:spcBef>
          <a:spcPct val="0"/>
        </a:spcBef>
        <a:spcAft>
          <a:spcPct val="0"/>
        </a:spcAft>
        <a:defRPr sz="4400">
          <a:solidFill>
            <a:srgbClr val="1C61AB"/>
          </a:solidFill>
          <a:latin typeface="HelveticaNeueLT Pro 55 Roman" panose="020B060402020202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rgbClr val="1C61AB"/>
          </a:solidFill>
          <a:latin typeface="HelveticaNeueLT Pro 55 Roman" panose="020B0604020202020204" pitchFamily="34" charset="0"/>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rgbClr val="1C61AB"/>
          </a:solidFill>
          <a:latin typeface="HelveticaNeueLT Pro 55 Roman" panose="020B0604020202020204" pitchFamily="34" charset="0"/>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rgbClr val="1C61AB"/>
          </a:solidFill>
          <a:latin typeface="HelveticaNeueLT Pro 55 Roman" panose="020B0604020202020204" pitchFamily="34" charset="0"/>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rgbClr val="1C61AB"/>
          </a:solidFill>
          <a:latin typeface="HelveticaNeueLT Pro 55 Roman" panose="020B0604020202020204" pitchFamily="34" charset="0"/>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rgbClr val="1C61AB"/>
          </a:solidFill>
          <a:latin typeface="HelveticaNeueLT Pro 55 Roman"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3" Type="http://schemas.openxmlformats.org/officeDocument/2006/relationships/hyperlink" Target="https://doi.org/10.3390/jmse11010016" TargetMode="External"/><Relationship Id="rId2" Type="http://schemas.openxmlformats.org/officeDocument/2006/relationships/hyperlink" Target="https://www.sarc.nl/publications/" TargetMode="External"/><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45.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5.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0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noProof="0" dirty="0"/>
              <a:t>SARC user day 2023</a:t>
            </a:r>
          </a:p>
        </p:txBody>
      </p:sp>
      <p:sp>
        <p:nvSpPr>
          <p:cNvPr id="3" name="Subtitle 2"/>
          <p:cNvSpPr>
            <a:spLocks noGrp="1"/>
          </p:cNvSpPr>
          <p:nvPr>
            <p:ph type="subTitle" idx="1"/>
          </p:nvPr>
        </p:nvSpPr>
        <p:spPr/>
        <p:txBody>
          <a:bodyPr/>
          <a:lstStyle/>
          <a:p>
            <a:r>
              <a:rPr lang="en-US" noProof="0" dirty="0"/>
              <a:t>Workshop Probabilistic Damage Stability with PIAS</a:t>
            </a:r>
          </a:p>
          <a:p>
            <a:r>
              <a:rPr lang="en-US" noProof="0" dirty="0"/>
              <a:t>Douwe Plukkel</a:t>
            </a:r>
          </a:p>
        </p:txBody>
      </p:sp>
    </p:spTree>
    <p:extLst>
      <p:ext uri="{BB962C8B-B14F-4D97-AF65-F5344CB8AC3E}">
        <p14:creationId xmlns:p14="http://schemas.microsoft.com/office/powerpoint/2010/main" val="40650697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772400" cy="543595"/>
          </a:xfrm>
        </p:spPr>
        <p:txBody>
          <a:bodyPr/>
          <a:lstStyle/>
          <a:p>
            <a:r>
              <a:rPr lang="en-US" sz="2800" noProof="0" dirty="0"/>
              <a:t>Increased complexity and calculation times.</a:t>
            </a:r>
          </a:p>
        </p:txBody>
      </p:sp>
      <p:sp>
        <p:nvSpPr>
          <p:cNvPr id="3" name="Content Placeholder 2"/>
          <p:cNvSpPr>
            <a:spLocks noGrp="1"/>
          </p:cNvSpPr>
          <p:nvPr>
            <p:ph idx="1"/>
          </p:nvPr>
        </p:nvSpPr>
        <p:spPr>
          <a:xfrm>
            <a:off x="838200" y="1484784"/>
            <a:ext cx="10658400" cy="4692179"/>
          </a:xfrm>
        </p:spPr>
        <p:txBody>
          <a:bodyPr/>
          <a:lstStyle/>
          <a:p>
            <a:pPr marL="0" indent="0">
              <a:buNone/>
            </a:pPr>
            <a:r>
              <a:rPr lang="en-US" noProof="0" dirty="0"/>
              <a:t>Coming from SOLAS 1992, the SOLAS 2009 </a:t>
            </a:r>
            <a:r>
              <a:rPr lang="en-US" dirty="0"/>
              <a:t>already meant more aspects to be calculated, thus increased calculation times.</a:t>
            </a:r>
          </a:p>
          <a:p>
            <a:pPr marL="0" indent="0">
              <a:buNone/>
            </a:pPr>
            <a:endParaRPr lang="en-US" sz="800" noProof="0" dirty="0"/>
          </a:p>
          <a:p>
            <a:pPr marL="0" indent="0">
              <a:buNone/>
            </a:pPr>
            <a:r>
              <a:rPr lang="en-US" dirty="0"/>
              <a:t>Although the regulations of the SOLAS 2009 (2014 and 2020) haven’t changed much, we all experience longer calculation times.</a:t>
            </a:r>
          </a:p>
          <a:p>
            <a:pPr marL="0" indent="0">
              <a:buNone/>
            </a:pPr>
            <a:endParaRPr lang="en-US" sz="800" noProof="0" dirty="0"/>
          </a:p>
          <a:p>
            <a:pPr marL="0" indent="0">
              <a:buNone/>
            </a:pPr>
            <a:r>
              <a:rPr lang="en-US" dirty="0"/>
              <a:t>How is that possible?</a:t>
            </a:r>
          </a:p>
          <a:p>
            <a:pPr marL="0" indent="0">
              <a:buNone/>
            </a:pPr>
            <a:endParaRPr lang="en-US" sz="800" noProof="0" dirty="0"/>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10</a:t>
            </a:fld>
            <a:endParaRPr lang="nl-NL" altLang="nl-NL"/>
          </a:p>
        </p:txBody>
      </p:sp>
    </p:spTree>
    <p:extLst>
      <p:ext uri="{BB962C8B-B14F-4D97-AF65-F5344CB8AC3E}">
        <p14:creationId xmlns:p14="http://schemas.microsoft.com/office/powerpoint/2010/main" val="48621775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Hulldef</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100</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1293366"/>
          </a:xfrm>
        </p:spPr>
        <p:txBody>
          <a:bodyPr/>
          <a:lstStyle/>
          <a:p>
            <a:pPr marL="0" indent="0">
              <a:buNone/>
            </a:pPr>
            <a:r>
              <a:rPr lang="en-US" noProof="0" dirty="0"/>
              <a:t>Particulars for SOLAS chapter 2, Part B1, Permeabilities.</a:t>
            </a:r>
          </a:p>
          <a:p>
            <a:pPr marL="0" indent="0">
              <a:buNone/>
            </a:pPr>
            <a:endParaRPr lang="en-US" sz="800" noProof="0" dirty="0"/>
          </a:p>
          <a:p>
            <a:pPr marL="0" indent="0">
              <a:buNone/>
            </a:pPr>
            <a:r>
              <a:rPr lang="en-US" noProof="0" dirty="0"/>
              <a:t>Only for ‘Loading’ and ‘</a:t>
            </a:r>
            <a:r>
              <a:rPr lang="en-US" noProof="0" dirty="0" err="1"/>
              <a:t>Hydrotables</a:t>
            </a:r>
            <a:r>
              <a:rPr lang="en-US" dirty="0"/>
              <a:t>’</a:t>
            </a:r>
            <a:r>
              <a:rPr lang="en-US" noProof="0" dirty="0"/>
              <a:t>, in ‘</a:t>
            </a:r>
            <a:r>
              <a:rPr lang="en-US" noProof="0" dirty="0" err="1"/>
              <a:t>Probdam</a:t>
            </a:r>
            <a:r>
              <a:rPr lang="en-US" noProof="0" dirty="0"/>
              <a:t>’ it is the default</a:t>
            </a:r>
          </a:p>
          <a:p>
            <a:pPr marL="0" indent="0">
              <a:buNone/>
            </a:pPr>
            <a:endParaRPr lang="en-US" sz="800" dirty="0"/>
          </a:p>
          <a:p>
            <a:endParaRPr lang="en-US" sz="800" dirty="0"/>
          </a:p>
          <a:p>
            <a:endParaRPr lang="en-US" sz="800" dirty="0"/>
          </a:p>
          <a:p>
            <a:endParaRPr lang="en-US" sz="800" dirty="0"/>
          </a:p>
        </p:txBody>
      </p:sp>
      <p:pic>
        <p:nvPicPr>
          <p:cNvPr id="6" name="Picture 5" descr="Graphical user interface, text, application, Word&#10;&#10;Description automatically generated">
            <a:extLst>
              <a:ext uri="{FF2B5EF4-FFF2-40B4-BE49-F238E27FC236}">
                <a16:creationId xmlns:a16="http://schemas.microsoft.com/office/drawing/2014/main" id="{C267833A-4AF9-2D6E-7EA5-E07A02B984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4876" y="2708919"/>
            <a:ext cx="7382248" cy="351657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0088160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Hulldef</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101</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1293366"/>
          </a:xfrm>
        </p:spPr>
        <p:txBody>
          <a:bodyPr/>
          <a:lstStyle/>
          <a:p>
            <a:pPr marL="0" indent="0">
              <a:buNone/>
            </a:pPr>
            <a:r>
              <a:rPr lang="en-US" noProof="0" dirty="0"/>
              <a:t>Particulars for SOLAS chapter 2, Part B1, Permeabilities.</a:t>
            </a:r>
          </a:p>
          <a:p>
            <a:pPr marL="0" indent="0">
              <a:buNone/>
            </a:pPr>
            <a:endParaRPr lang="en-US" sz="800" noProof="0" dirty="0"/>
          </a:p>
          <a:p>
            <a:pPr marL="0" indent="0">
              <a:buNone/>
            </a:pPr>
            <a:r>
              <a:rPr lang="en-US" noProof="0" dirty="0"/>
              <a:t>Number of persons with or without lifeboats provided (N1 &amp; N2).</a:t>
            </a:r>
            <a:endParaRPr lang="en-US" sz="800" dirty="0"/>
          </a:p>
          <a:p>
            <a:endParaRPr lang="en-US" sz="800" dirty="0"/>
          </a:p>
          <a:p>
            <a:endParaRPr lang="en-US" sz="800" dirty="0"/>
          </a:p>
          <a:p>
            <a:endParaRPr lang="en-US" sz="800" dirty="0"/>
          </a:p>
        </p:txBody>
      </p:sp>
      <p:pic>
        <p:nvPicPr>
          <p:cNvPr id="7" name="Picture 6">
            <a:extLst>
              <a:ext uri="{FF2B5EF4-FFF2-40B4-BE49-F238E27FC236}">
                <a16:creationId xmlns:a16="http://schemas.microsoft.com/office/drawing/2014/main" id="{74AB7676-2B5C-CC08-1286-A34F7BCD4424}"/>
              </a:ext>
            </a:extLst>
          </p:cNvPr>
          <p:cNvPicPr>
            <a:picLocks noChangeAspect="1"/>
          </p:cNvPicPr>
          <p:nvPr/>
        </p:nvPicPr>
        <p:blipFill>
          <a:blip r:embed="rId3"/>
          <a:stretch>
            <a:fillRect/>
          </a:stretch>
        </p:blipFill>
        <p:spPr>
          <a:xfrm>
            <a:off x="2671284" y="2971358"/>
            <a:ext cx="6849431" cy="201958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1390828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Hulldef</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102</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648072"/>
          </a:xfrm>
        </p:spPr>
        <p:txBody>
          <a:bodyPr/>
          <a:lstStyle/>
          <a:p>
            <a:pPr marL="0" indent="0">
              <a:buNone/>
            </a:pPr>
            <a:r>
              <a:rPr lang="en-US" noProof="0" dirty="0"/>
              <a:t>Special points: ‘Vertical escape hatch’.</a:t>
            </a:r>
          </a:p>
          <a:p>
            <a:pPr marL="0" indent="0">
              <a:buNone/>
            </a:pPr>
            <a:endParaRPr lang="en-US" sz="800" noProof="0" dirty="0"/>
          </a:p>
          <a:p>
            <a:pPr marL="0" indent="0">
              <a:buNone/>
            </a:pPr>
            <a:endParaRPr lang="en-US" sz="800" dirty="0"/>
          </a:p>
          <a:p>
            <a:endParaRPr lang="en-US" sz="800" dirty="0"/>
          </a:p>
          <a:p>
            <a:endParaRPr lang="en-US" sz="800" dirty="0"/>
          </a:p>
          <a:p>
            <a:endParaRPr lang="en-US" sz="800" dirty="0"/>
          </a:p>
        </p:txBody>
      </p:sp>
      <p:pic>
        <p:nvPicPr>
          <p:cNvPr id="7" name="Picture 6" descr="Graphical user interface, application&#10;&#10;Description automatically generated">
            <a:extLst>
              <a:ext uri="{FF2B5EF4-FFF2-40B4-BE49-F238E27FC236}">
                <a16:creationId xmlns:a16="http://schemas.microsoft.com/office/drawing/2014/main" id="{5A56BA1E-853F-FFBA-CCC2-3355A32534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0169" y="2132856"/>
            <a:ext cx="5471661" cy="369068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799747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Hulldef</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103</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1440160"/>
          </a:xfrm>
        </p:spPr>
        <p:txBody>
          <a:bodyPr/>
          <a:lstStyle/>
          <a:p>
            <a:pPr marL="0" indent="0">
              <a:buNone/>
            </a:pPr>
            <a:r>
              <a:rPr lang="en-US" noProof="0" dirty="0"/>
              <a:t>Special points: ‘Vertical escape hatch’.</a:t>
            </a:r>
          </a:p>
          <a:p>
            <a:pPr marL="0" indent="0">
              <a:buNone/>
            </a:pPr>
            <a:endParaRPr lang="en-US" sz="800" dirty="0"/>
          </a:p>
          <a:p>
            <a:pPr marL="0" indent="0">
              <a:buNone/>
            </a:pPr>
            <a:r>
              <a:rPr lang="en-US" noProof="0" dirty="0"/>
              <a:t>In the intermediate results the minimum clearance to evacuation route (horizontal and vertical) is printed.</a:t>
            </a:r>
          </a:p>
          <a:p>
            <a:pPr marL="0" indent="0">
              <a:buNone/>
            </a:pPr>
            <a:endParaRPr lang="en-US" sz="800" noProof="0" dirty="0"/>
          </a:p>
          <a:p>
            <a:pPr marL="0" indent="0">
              <a:buNone/>
            </a:pPr>
            <a:endParaRPr lang="en-US" sz="800" dirty="0"/>
          </a:p>
          <a:p>
            <a:endParaRPr lang="en-US" sz="800" dirty="0"/>
          </a:p>
          <a:p>
            <a:endParaRPr lang="en-US" sz="800" dirty="0"/>
          </a:p>
          <a:p>
            <a:endParaRPr lang="en-US" sz="800" dirty="0"/>
          </a:p>
        </p:txBody>
      </p:sp>
      <p:pic>
        <p:nvPicPr>
          <p:cNvPr id="6" name="Picture 5" descr="A screenshot of a computer&#10;&#10;Description automatically generated with low confidence">
            <a:extLst>
              <a:ext uri="{FF2B5EF4-FFF2-40B4-BE49-F238E27FC236}">
                <a16:creationId xmlns:a16="http://schemas.microsoft.com/office/drawing/2014/main" id="{70101D2E-515C-5B2B-24EF-92F0A24705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5262" y="3230350"/>
            <a:ext cx="8301476" cy="235889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3147603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104</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noProof="0" dirty="0"/>
              <a:t>‘Layout’</a:t>
            </a:r>
            <a:endParaRPr lang="en-US" dirty="0"/>
          </a:p>
          <a:p>
            <a:pPr marL="0" indent="0">
              <a:buNone/>
            </a:pPr>
            <a:endParaRPr lang="en-US" sz="800" noProof="0" dirty="0"/>
          </a:p>
          <a:p>
            <a:endParaRPr lang="en-US" sz="800" dirty="0"/>
          </a:p>
        </p:txBody>
      </p:sp>
      <p:pic>
        <p:nvPicPr>
          <p:cNvPr id="6" name="Picture 5">
            <a:extLst>
              <a:ext uri="{FF2B5EF4-FFF2-40B4-BE49-F238E27FC236}">
                <a16:creationId xmlns:a16="http://schemas.microsoft.com/office/drawing/2014/main" id="{402102C4-0C3B-49F3-6C67-5A72C494ACC7}"/>
              </a:ext>
            </a:extLst>
          </p:cNvPr>
          <p:cNvPicPr>
            <a:picLocks noChangeAspect="1"/>
          </p:cNvPicPr>
          <p:nvPr/>
        </p:nvPicPr>
        <p:blipFill>
          <a:blip r:embed="rId3"/>
          <a:stretch>
            <a:fillRect/>
          </a:stretch>
        </p:blipFill>
        <p:spPr>
          <a:xfrm>
            <a:off x="5082985" y="2531288"/>
            <a:ext cx="2026029" cy="179542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5635507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105</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noProof="0" dirty="0"/>
              <a:t>‘Layout’</a:t>
            </a:r>
            <a:endParaRPr lang="en-US" dirty="0"/>
          </a:p>
          <a:p>
            <a:pPr marL="0" indent="0">
              <a:buNone/>
            </a:pPr>
            <a:endParaRPr lang="en-US" sz="800" noProof="0" dirty="0"/>
          </a:p>
          <a:p>
            <a:pPr marL="0" indent="0">
              <a:buNone/>
            </a:pPr>
            <a:r>
              <a:rPr lang="en-US" dirty="0"/>
              <a:t>Make sure you have defined compartments correctly without overlap or missing parts and use the correct permeability.</a:t>
            </a:r>
          </a:p>
          <a:p>
            <a:endParaRPr lang="en-US" sz="800" dirty="0"/>
          </a:p>
          <a:p>
            <a:endParaRPr lang="en-US" sz="800" dirty="0"/>
          </a:p>
        </p:txBody>
      </p:sp>
    </p:spTree>
    <p:extLst>
      <p:ext uri="{BB962C8B-B14F-4D97-AF65-F5344CB8AC3E}">
        <p14:creationId xmlns:p14="http://schemas.microsoft.com/office/powerpoint/2010/main" val="29255405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106</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noProof="0" dirty="0"/>
              <a:t>‘Layout’</a:t>
            </a:r>
            <a:endParaRPr lang="en-US" dirty="0"/>
          </a:p>
          <a:p>
            <a:pPr marL="0" indent="0">
              <a:buNone/>
            </a:pPr>
            <a:endParaRPr lang="en-US" sz="800" noProof="0" dirty="0"/>
          </a:p>
          <a:p>
            <a:pPr marL="0" indent="0">
              <a:buNone/>
            </a:pPr>
            <a:r>
              <a:rPr lang="en-US" dirty="0"/>
              <a:t>Make sure you have defined compartments correctly without overlap or missing parts and use the correct permeability.</a:t>
            </a:r>
          </a:p>
          <a:p>
            <a:endParaRPr lang="en-US" sz="800" dirty="0"/>
          </a:p>
          <a:p>
            <a:r>
              <a:rPr lang="en-US" dirty="0"/>
              <a:t>View overlapping compartments.</a:t>
            </a:r>
          </a:p>
          <a:p>
            <a:endParaRPr lang="en-US" sz="800" dirty="0"/>
          </a:p>
        </p:txBody>
      </p:sp>
    </p:spTree>
    <p:extLst>
      <p:ext uri="{BB962C8B-B14F-4D97-AF65-F5344CB8AC3E}">
        <p14:creationId xmlns:p14="http://schemas.microsoft.com/office/powerpoint/2010/main" val="177023972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107</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noProof="0" dirty="0"/>
              <a:t>‘Layout’</a:t>
            </a:r>
            <a:endParaRPr lang="en-US" dirty="0"/>
          </a:p>
          <a:p>
            <a:pPr marL="0" indent="0">
              <a:buNone/>
            </a:pPr>
            <a:endParaRPr lang="en-US" sz="800" noProof="0" dirty="0"/>
          </a:p>
          <a:p>
            <a:pPr marL="0" indent="0">
              <a:buNone/>
            </a:pPr>
            <a:r>
              <a:rPr lang="en-US" dirty="0"/>
              <a:t>Make sure you have defined compartments correctly without overlap or missing parts. Use the correct permeability</a:t>
            </a:r>
          </a:p>
          <a:p>
            <a:endParaRPr lang="en-US" sz="800" dirty="0"/>
          </a:p>
          <a:p>
            <a:r>
              <a:rPr lang="en-US" dirty="0"/>
              <a:t>View overlapping compartments.</a:t>
            </a:r>
          </a:p>
          <a:p>
            <a:r>
              <a:rPr lang="en-US" dirty="0"/>
              <a:t>Compare internal and external geometry</a:t>
            </a:r>
          </a:p>
          <a:p>
            <a:endParaRPr lang="en-US" sz="800" dirty="0"/>
          </a:p>
        </p:txBody>
      </p:sp>
    </p:spTree>
    <p:extLst>
      <p:ext uri="{BB962C8B-B14F-4D97-AF65-F5344CB8AC3E}">
        <p14:creationId xmlns:p14="http://schemas.microsoft.com/office/powerpoint/2010/main" val="180934150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108</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noProof="0" dirty="0"/>
              <a:t>‘Layout’</a:t>
            </a:r>
            <a:endParaRPr lang="en-US" dirty="0"/>
          </a:p>
          <a:p>
            <a:pPr marL="0" indent="0">
              <a:buNone/>
            </a:pPr>
            <a:endParaRPr lang="en-US" sz="800" noProof="0" dirty="0"/>
          </a:p>
          <a:p>
            <a:pPr marL="0" indent="0">
              <a:buNone/>
            </a:pPr>
            <a:r>
              <a:rPr lang="en-US" dirty="0"/>
              <a:t>Make sure you have defined compartments correctly without overlap or missing parts. Use the correct permeability</a:t>
            </a:r>
          </a:p>
          <a:p>
            <a:endParaRPr lang="en-US" sz="800" dirty="0"/>
          </a:p>
          <a:p>
            <a:r>
              <a:rPr lang="en-US" dirty="0"/>
              <a:t>View overlapping compartments.</a:t>
            </a:r>
          </a:p>
          <a:p>
            <a:r>
              <a:rPr lang="en-US" dirty="0"/>
              <a:t>Compare internal and external geometry</a:t>
            </a:r>
          </a:p>
          <a:p>
            <a:r>
              <a:rPr lang="en-US" dirty="0"/>
              <a:t>Type of space for SOLAS 2009 / 2020 (permeability)</a:t>
            </a:r>
          </a:p>
          <a:p>
            <a:endParaRPr lang="en-US" sz="800" dirty="0"/>
          </a:p>
        </p:txBody>
      </p:sp>
    </p:spTree>
    <p:extLst>
      <p:ext uri="{BB962C8B-B14F-4D97-AF65-F5344CB8AC3E}">
        <p14:creationId xmlns:p14="http://schemas.microsoft.com/office/powerpoint/2010/main" val="306168986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‘Layout’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109</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648072"/>
          </a:xfrm>
        </p:spPr>
        <p:txBody>
          <a:bodyPr/>
          <a:lstStyle/>
          <a:p>
            <a:pPr marL="0" indent="0">
              <a:buNone/>
            </a:pPr>
            <a:r>
              <a:rPr lang="en-US" noProof="0" dirty="0"/>
              <a:t>Overlap of compartments.</a:t>
            </a:r>
          </a:p>
          <a:p>
            <a:pPr marL="0" indent="0">
              <a:buNone/>
            </a:pPr>
            <a:endParaRPr lang="en-US" sz="800" noProof="0" dirty="0"/>
          </a:p>
          <a:p>
            <a:pPr marL="0" indent="0">
              <a:buNone/>
            </a:pPr>
            <a:endParaRPr lang="en-US" sz="800" dirty="0"/>
          </a:p>
          <a:p>
            <a:endParaRPr lang="en-US" sz="800" dirty="0"/>
          </a:p>
          <a:p>
            <a:endParaRPr lang="en-US" sz="800" dirty="0"/>
          </a:p>
          <a:p>
            <a:endParaRPr lang="en-US" sz="800" dirty="0"/>
          </a:p>
        </p:txBody>
      </p:sp>
      <p:pic>
        <p:nvPicPr>
          <p:cNvPr id="6" name="Picture 5">
            <a:extLst>
              <a:ext uri="{FF2B5EF4-FFF2-40B4-BE49-F238E27FC236}">
                <a16:creationId xmlns:a16="http://schemas.microsoft.com/office/drawing/2014/main" id="{1DE2BD2E-C1DE-8136-F7E5-8A3A30127B45}"/>
              </a:ext>
            </a:extLst>
          </p:cNvPr>
          <p:cNvPicPr>
            <a:picLocks noChangeAspect="1"/>
          </p:cNvPicPr>
          <p:nvPr/>
        </p:nvPicPr>
        <p:blipFill>
          <a:blip r:embed="rId3"/>
          <a:stretch>
            <a:fillRect/>
          </a:stretch>
        </p:blipFill>
        <p:spPr>
          <a:xfrm>
            <a:off x="2927648" y="1916832"/>
            <a:ext cx="6828112" cy="422184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273367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772400" cy="543595"/>
          </a:xfrm>
        </p:spPr>
        <p:txBody>
          <a:bodyPr/>
          <a:lstStyle/>
          <a:p>
            <a:r>
              <a:rPr lang="en-US" sz="2800" noProof="0" dirty="0"/>
              <a:t>Increased complexity and calculation times.</a:t>
            </a:r>
          </a:p>
        </p:txBody>
      </p:sp>
      <p:sp>
        <p:nvSpPr>
          <p:cNvPr id="3" name="Content Placeholder 2"/>
          <p:cNvSpPr>
            <a:spLocks noGrp="1"/>
          </p:cNvSpPr>
          <p:nvPr>
            <p:ph idx="1"/>
          </p:nvPr>
        </p:nvSpPr>
        <p:spPr>
          <a:xfrm>
            <a:off x="838200" y="1484784"/>
            <a:ext cx="10658400" cy="4692179"/>
          </a:xfrm>
        </p:spPr>
        <p:txBody>
          <a:bodyPr/>
          <a:lstStyle/>
          <a:p>
            <a:pPr marL="0" indent="0">
              <a:buNone/>
            </a:pPr>
            <a:r>
              <a:rPr lang="en-US" noProof="0" dirty="0"/>
              <a:t>Coming from SOLAS 1992, the SOLAS 2009 </a:t>
            </a:r>
            <a:r>
              <a:rPr lang="en-US" dirty="0"/>
              <a:t>already meant more aspects to be calculated, thus increased calculation times.</a:t>
            </a:r>
          </a:p>
          <a:p>
            <a:pPr marL="0" indent="0">
              <a:buNone/>
            </a:pPr>
            <a:endParaRPr lang="en-US" sz="800" noProof="0" dirty="0"/>
          </a:p>
          <a:p>
            <a:pPr marL="0" indent="0">
              <a:buNone/>
            </a:pPr>
            <a:r>
              <a:rPr lang="en-US" dirty="0"/>
              <a:t>Although the regulations of the SOLAS 2009 (2014 and 2020) haven’t changed much, we all experience longer calculation times.</a:t>
            </a:r>
          </a:p>
          <a:p>
            <a:pPr marL="0" indent="0">
              <a:buNone/>
            </a:pPr>
            <a:endParaRPr lang="en-US" sz="800" noProof="0" dirty="0"/>
          </a:p>
          <a:p>
            <a:pPr marL="0" indent="0">
              <a:buNone/>
            </a:pPr>
            <a:r>
              <a:rPr lang="en-US" dirty="0"/>
              <a:t>How is that possible?</a:t>
            </a:r>
          </a:p>
          <a:p>
            <a:pPr marL="0" indent="0">
              <a:buNone/>
            </a:pPr>
            <a:endParaRPr lang="en-US" sz="800" noProof="0" dirty="0"/>
          </a:p>
          <a:p>
            <a:pPr marL="0" indent="0">
              <a:buNone/>
            </a:pPr>
            <a:r>
              <a:rPr lang="en-US" dirty="0"/>
              <a:t>Implementation and interpretations of the regulations have become more and more strict. Not only by the Classification Societies, but also by our customers and of course here at SARC.</a:t>
            </a:r>
            <a:endParaRPr lang="en-US" noProof="0" dirty="0"/>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11</a:t>
            </a:fld>
            <a:endParaRPr lang="nl-NL" altLang="nl-NL"/>
          </a:p>
        </p:txBody>
      </p:sp>
    </p:spTree>
    <p:extLst>
      <p:ext uri="{BB962C8B-B14F-4D97-AF65-F5344CB8AC3E}">
        <p14:creationId xmlns:p14="http://schemas.microsoft.com/office/powerpoint/2010/main" val="336468965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‘Layout’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110</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1224136"/>
          </a:xfrm>
        </p:spPr>
        <p:txBody>
          <a:bodyPr/>
          <a:lstStyle/>
          <a:p>
            <a:pPr marL="0" indent="0">
              <a:buNone/>
            </a:pPr>
            <a:r>
              <a:rPr lang="en-US" noProof="0" dirty="0"/>
              <a:t>Internal and external geometry.</a:t>
            </a:r>
          </a:p>
          <a:p>
            <a:pPr marL="0" indent="0">
              <a:buNone/>
            </a:pPr>
            <a:endParaRPr lang="en-US" sz="800" dirty="0"/>
          </a:p>
          <a:p>
            <a:pPr marL="0" indent="0">
              <a:buNone/>
            </a:pPr>
            <a:endParaRPr lang="en-US" sz="800" noProof="0" dirty="0"/>
          </a:p>
          <a:p>
            <a:pPr marL="0" indent="0">
              <a:buNone/>
            </a:pPr>
            <a:endParaRPr lang="en-US" sz="800" dirty="0"/>
          </a:p>
          <a:p>
            <a:endParaRPr lang="en-US" sz="800" dirty="0"/>
          </a:p>
          <a:p>
            <a:endParaRPr lang="en-US" sz="800" dirty="0"/>
          </a:p>
          <a:p>
            <a:endParaRPr lang="en-US" sz="800" dirty="0"/>
          </a:p>
        </p:txBody>
      </p:sp>
      <p:pic>
        <p:nvPicPr>
          <p:cNvPr id="6" name="Picture 5">
            <a:extLst>
              <a:ext uri="{FF2B5EF4-FFF2-40B4-BE49-F238E27FC236}">
                <a16:creationId xmlns:a16="http://schemas.microsoft.com/office/drawing/2014/main" id="{041C1C47-6C27-991A-8B8B-C42F8CC496A6}"/>
              </a:ext>
            </a:extLst>
          </p:cNvPr>
          <p:cNvPicPr>
            <a:picLocks noChangeAspect="1"/>
          </p:cNvPicPr>
          <p:nvPr/>
        </p:nvPicPr>
        <p:blipFill>
          <a:blip r:embed="rId3"/>
          <a:stretch>
            <a:fillRect/>
          </a:stretch>
        </p:blipFill>
        <p:spPr>
          <a:xfrm>
            <a:off x="983432" y="2339688"/>
            <a:ext cx="4906060" cy="2178623"/>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3F44DFBB-C16B-0447-58BF-F33E875315F8}"/>
              </a:ext>
            </a:extLst>
          </p:cNvPr>
          <p:cNvPicPr>
            <a:picLocks noChangeAspect="1"/>
          </p:cNvPicPr>
          <p:nvPr/>
        </p:nvPicPr>
        <p:blipFill>
          <a:blip r:embed="rId4"/>
          <a:stretch>
            <a:fillRect/>
          </a:stretch>
        </p:blipFill>
        <p:spPr>
          <a:xfrm>
            <a:off x="6466700" y="2502024"/>
            <a:ext cx="4906060" cy="164805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74050058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‘Layout’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111</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1224136"/>
          </a:xfrm>
        </p:spPr>
        <p:txBody>
          <a:bodyPr/>
          <a:lstStyle/>
          <a:p>
            <a:pPr marL="0" indent="0">
              <a:buNone/>
            </a:pPr>
            <a:r>
              <a:rPr lang="en-US" noProof="0" dirty="0"/>
              <a:t>Internal and external geometry.</a:t>
            </a:r>
          </a:p>
          <a:p>
            <a:pPr marL="0" indent="0">
              <a:buNone/>
            </a:pPr>
            <a:endParaRPr lang="en-US" sz="800" dirty="0"/>
          </a:p>
          <a:p>
            <a:pPr marL="0" indent="0">
              <a:buNone/>
            </a:pPr>
            <a:endParaRPr lang="en-US" sz="800" noProof="0" dirty="0"/>
          </a:p>
          <a:p>
            <a:pPr marL="0" indent="0">
              <a:buNone/>
            </a:pPr>
            <a:endParaRPr lang="en-US" sz="800" dirty="0"/>
          </a:p>
          <a:p>
            <a:endParaRPr lang="en-US" sz="800" dirty="0"/>
          </a:p>
          <a:p>
            <a:endParaRPr lang="en-US" sz="800" dirty="0"/>
          </a:p>
          <a:p>
            <a:endParaRPr lang="en-US" sz="800" dirty="0"/>
          </a:p>
        </p:txBody>
      </p:sp>
      <p:pic>
        <p:nvPicPr>
          <p:cNvPr id="7" name="Picture 6">
            <a:extLst>
              <a:ext uri="{FF2B5EF4-FFF2-40B4-BE49-F238E27FC236}">
                <a16:creationId xmlns:a16="http://schemas.microsoft.com/office/drawing/2014/main" id="{75F4D6B2-A83D-5570-C738-35539E797474}"/>
              </a:ext>
            </a:extLst>
          </p:cNvPr>
          <p:cNvPicPr>
            <a:picLocks noChangeAspect="1"/>
          </p:cNvPicPr>
          <p:nvPr/>
        </p:nvPicPr>
        <p:blipFill>
          <a:blip r:embed="rId3"/>
          <a:stretch>
            <a:fillRect/>
          </a:stretch>
        </p:blipFill>
        <p:spPr>
          <a:xfrm>
            <a:off x="2432660" y="2204864"/>
            <a:ext cx="7326679" cy="358592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8551938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‘Layout’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112</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543595"/>
          </a:xfrm>
        </p:spPr>
        <p:txBody>
          <a:bodyPr/>
          <a:lstStyle/>
          <a:p>
            <a:pPr marL="0" indent="0">
              <a:buNone/>
            </a:pPr>
            <a:r>
              <a:rPr lang="en-US" noProof="0" dirty="0"/>
              <a:t>Select ‘Type of space SOLAS’ for correct permeability for probabilistic damage stability.</a:t>
            </a:r>
            <a:endParaRPr lang="en-US" sz="800" dirty="0"/>
          </a:p>
        </p:txBody>
      </p:sp>
      <p:pic>
        <p:nvPicPr>
          <p:cNvPr id="7" name="Picture 6">
            <a:extLst>
              <a:ext uri="{FF2B5EF4-FFF2-40B4-BE49-F238E27FC236}">
                <a16:creationId xmlns:a16="http://schemas.microsoft.com/office/drawing/2014/main" id="{45024D89-AE00-F996-0F27-6DF7DCC7451F}"/>
              </a:ext>
            </a:extLst>
          </p:cNvPr>
          <p:cNvPicPr>
            <a:picLocks noChangeAspect="1"/>
          </p:cNvPicPr>
          <p:nvPr/>
        </p:nvPicPr>
        <p:blipFill>
          <a:blip r:embed="rId3"/>
          <a:stretch>
            <a:fillRect/>
          </a:stretch>
        </p:blipFill>
        <p:spPr>
          <a:xfrm>
            <a:off x="2237560" y="2420888"/>
            <a:ext cx="7704856" cy="3716253"/>
          </a:xfrm>
          <a:prstGeom prst="rect">
            <a:avLst/>
          </a:prstGeom>
        </p:spPr>
      </p:pic>
    </p:spTree>
    <p:extLst>
      <p:ext uri="{BB962C8B-B14F-4D97-AF65-F5344CB8AC3E}">
        <p14:creationId xmlns:p14="http://schemas.microsoft.com/office/powerpoint/2010/main" val="402134614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‘Loading’ </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113</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6118" y="1268760"/>
            <a:ext cx="10515600" cy="4320480"/>
          </a:xfrm>
        </p:spPr>
        <p:txBody>
          <a:bodyPr/>
          <a:lstStyle/>
          <a:p>
            <a:pPr marL="0" indent="0">
              <a:buNone/>
            </a:pPr>
            <a:r>
              <a:rPr lang="en-US" noProof="0" dirty="0"/>
              <a:t>‘Loading’</a:t>
            </a:r>
          </a:p>
          <a:p>
            <a:pPr marL="0" indent="0">
              <a:buNone/>
            </a:pPr>
            <a:endParaRPr lang="en-US" sz="800" dirty="0"/>
          </a:p>
          <a:p>
            <a:pPr marL="0" indent="0">
              <a:buNone/>
            </a:pPr>
            <a:endParaRPr lang="en-US" sz="800" dirty="0"/>
          </a:p>
        </p:txBody>
      </p:sp>
      <p:pic>
        <p:nvPicPr>
          <p:cNvPr id="7" name="Picture 6">
            <a:extLst>
              <a:ext uri="{FF2B5EF4-FFF2-40B4-BE49-F238E27FC236}">
                <a16:creationId xmlns:a16="http://schemas.microsoft.com/office/drawing/2014/main" id="{9CCB74BC-8B66-F4E2-705A-1B716A28400C}"/>
              </a:ext>
            </a:extLst>
          </p:cNvPr>
          <p:cNvPicPr>
            <a:picLocks noChangeAspect="1"/>
          </p:cNvPicPr>
          <p:nvPr/>
        </p:nvPicPr>
        <p:blipFill>
          <a:blip r:embed="rId3"/>
          <a:stretch>
            <a:fillRect/>
          </a:stretch>
        </p:blipFill>
        <p:spPr>
          <a:xfrm>
            <a:off x="4934206" y="2369443"/>
            <a:ext cx="2323587" cy="211911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5716040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‘Loading’ </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114</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6118" y="1268760"/>
            <a:ext cx="10515600" cy="4320480"/>
          </a:xfrm>
        </p:spPr>
        <p:txBody>
          <a:bodyPr/>
          <a:lstStyle/>
          <a:p>
            <a:pPr marL="0" indent="0">
              <a:buNone/>
            </a:pPr>
            <a:r>
              <a:rPr lang="en-US" noProof="0" dirty="0"/>
              <a:t>‘Loading’</a:t>
            </a:r>
          </a:p>
          <a:p>
            <a:pPr marL="0" indent="0">
              <a:buNone/>
            </a:pPr>
            <a:endParaRPr lang="en-US" sz="800" dirty="0"/>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C61AB"/>
                </a:solidFill>
                <a:effectLst/>
                <a:uLnTx/>
                <a:uFillTx/>
                <a:latin typeface="HelveticaNeueLT Pro 55 Roman" panose="020B0604020202020204" pitchFamily="34" charset="0"/>
                <a:ea typeface="+mn-ea"/>
                <a:cs typeface="+mn-cs"/>
              </a:rPr>
              <a:t>Determining G’M values to be used.</a:t>
            </a:r>
          </a:p>
          <a:p>
            <a:pPr marL="0" indent="0">
              <a:buNone/>
            </a:pPr>
            <a:endParaRPr lang="en-US" sz="800" dirty="0"/>
          </a:p>
        </p:txBody>
      </p:sp>
    </p:spTree>
    <p:extLst>
      <p:ext uri="{BB962C8B-B14F-4D97-AF65-F5344CB8AC3E}">
        <p14:creationId xmlns:p14="http://schemas.microsoft.com/office/powerpoint/2010/main" val="122695121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‘Loading’ </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115</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6118" y="1268760"/>
            <a:ext cx="10515600" cy="4320480"/>
          </a:xfrm>
        </p:spPr>
        <p:txBody>
          <a:bodyPr/>
          <a:lstStyle/>
          <a:p>
            <a:pPr marL="0" indent="0">
              <a:buNone/>
            </a:pPr>
            <a:r>
              <a:rPr lang="en-US" noProof="0" dirty="0"/>
              <a:t>‘Loading’</a:t>
            </a:r>
          </a:p>
          <a:p>
            <a:pPr marL="0" indent="0">
              <a:buNone/>
            </a:pPr>
            <a:endParaRPr lang="en-US" sz="800" dirty="0"/>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C61AB"/>
                </a:solidFill>
                <a:effectLst/>
                <a:uLnTx/>
                <a:uFillTx/>
                <a:latin typeface="HelveticaNeueLT Pro 55 Roman" panose="020B0604020202020204" pitchFamily="34" charset="0"/>
                <a:ea typeface="+mn-ea"/>
                <a:cs typeface="+mn-cs"/>
              </a:rPr>
              <a:t>Determining G’M values to be used.</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C61AB"/>
                </a:solidFill>
                <a:effectLst/>
                <a:uLnTx/>
                <a:uFillTx/>
                <a:latin typeface="HelveticaNeueLT Pro 55 Roman" panose="020B0604020202020204" pitchFamily="34" charset="0"/>
                <a:ea typeface="+mn-ea"/>
                <a:cs typeface="+mn-cs"/>
              </a:rPr>
              <a:t>Create </a:t>
            </a:r>
            <a:r>
              <a:rPr kumimoji="0" lang="en-US" sz="2800" b="0" i="0" u="none" strike="noStrike" kern="1200" cap="none" spc="0" normalizeH="0" baseline="0" noProof="0" dirty="0" err="1">
                <a:ln>
                  <a:noFill/>
                </a:ln>
                <a:solidFill>
                  <a:srgbClr val="1C61AB"/>
                </a:solidFill>
                <a:effectLst/>
                <a:uLnTx/>
                <a:uFillTx/>
                <a:latin typeface="HelveticaNeueLT Pro 55 Roman" panose="020B0604020202020204" pitchFamily="34" charset="0"/>
                <a:ea typeface="+mn-ea"/>
                <a:cs typeface="+mn-cs"/>
              </a:rPr>
              <a:t>Tlight</a:t>
            </a:r>
            <a:r>
              <a:rPr kumimoji="0" lang="en-US" sz="2800" b="0" i="0" u="none" strike="noStrike" kern="1200" cap="none" spc="0" normalizeH="0" baseline="0" noProof="0" dirty="0">
                <a:ln>
                  <a:noFill/>
                </a:ln>
                <a:solidFill>
                  <a:srgbClr val="1C61AB"/>
                </a:solidFill>
                <a:effectLst/>
                <a:uLnTx/>
                <a:uFillTx/>
                <a:latin typeface="HelveticaNeueLT Pro 55 Roman" panose="020B0604020202020204" pitchFamily="34" charset="0"/>
                <a:ea typeface="+mn-ea"/>
                <a:cs typeface="+mn-cs"/>
              </a:rPr>
              <a:t>, </a:t>
            </a:r>
            <a:r>
              <a:rPr kumimoji="0" lang="en-US" sz="2800" b="0" i="0" u="none" strike="noStrike" kern="1200" cap="none" spc="0" normalizeH="0" baseline="0" noProof="0" dirty="0" err="1">
                <a:ln>
                  <a:noFill/>
                </a:ln>
                <a:solidFill>
                  <a:srgbClr val="1C61AB"/>
                </a:solidFill>
                <a:effectLst/>
                <a:uLnTx/>
                <a:uFillTx/>
                <a:latin typeface="HelveticaNeueLT Pro 55 Roman" panose="020B0604020202020204" pitchFamily="34" charset="0"/>
                <a:ea typeface="+mn-ea"/>
                <a:cs typeface="+mn-cs"/>
              </a:rPr>
              <a:t>Tpartial</a:t>
            </a:r>
            <a:r>
              <a:rPr kumimoji="0" lang="en-US" sz="2800" b="0" i="0" u="none" strike="noStrike" kern="1200" cap="none" spc="0" normalizeH="0" baseline="0" noProof="0" dirty="0">
                <a:ln>
                  <a:noFill/>
                </a:ln>
                <a:solidFill>
                  <a:srgbClr val="1C61AB"/>
                </a:solidFill>
                <a:effectLst/>
                <a:uLnTx/>
                <a:uFillTx/>
                <a:latin typeface="HelveticaNeueLT Pro 55 Roman" panose="020B0604020202020204" pitchFamily="34" charset="0"/>
                <a:ea typeface="+mn-ea"/>
                <a:cs typeface="+mn-cs"/>
              </a:rPr>
              <a:t> and </a:t>
            </a:r>
            <a:r>
              <a:rPr kumimoji="0" lang="en-US" sz="2800" b="0" i="0" u="none" strike="noStrike" kern="1200" cap="none" spc="0" normalizeH="0" baseline="0" noProof="0" dirty="0" err="1">
                <a:ln>
                  <a:noFill/>
                </a:ln>
                <a:solidFill>
                  <a:srgbClr val="1C61AB"/>
                </a:solidFill>
                <a:effectLst/>
                <a:uLnTx/>
                <a:uFillTx/>
                <a:latin typeface="HelveticaNeueLT Pro 55 Roman" panose="020B0604020202020204" pitchFamily="34" charset="0"/>
                <a:ea typeface="+mn-ea"/>
                <a:cs typeface="+mn-cs"/>
              </a:rPr>
              <a:t>Tdeepest</a:t>
            </a:r>
            <a:r>
              <a:rPr kumimoji="0" lang="en-US" sz="2800" b="0" i="0" u="none" strike="noStrike" kern="1200" cap="none" spc="0" normalizeH="0" baseline="0" noProof="0" dirty="0">
                <a:ln>
                  <a:noFill/>
                </a:ln>
                <a:solidFill>
                  <a:srgbClr val="1C61AB"/>
                </a:solidFill>
                <a:effectLst/>
                <a:uLnTx/>
                <a:uFillTx/>
                <a:latin typeface="HelveticaNeueLT Pro 55 Roman" panose="020B0604020202020204" pitchFamily="34" charset="0"/>
                <a:ea typeface="+mn-ea"/>
                <a:cs typeface="+mn-cs"/>
              </a:rPr>
              <a:t> </a:t>
            </a:r>
            <a:r>
              <a:rPr lang="en-US" noProof="0" dirty="0"/>
              <a:t>for investigating certain damage cases.</a:t>
            </a:r>
            <a:endParaRPr kumimoji="0" lang="en-US" sz="2800" b="0" i="0" u="none" strike="noStrike" kern="1200" cap="none" spc="0" normalizeH="0" baseline="0" noProof="0" dirty="0">
              <a:ln>
                <a:noFill/>
              </a:ln>
              <a:solidFill>
                <a:srgbClr val="1C61AB"/>
              </a:solidFill>
              <a:effectLst/>
              <a:uLnTx/>
              <a:uFillTx/>
              <a:latin typeface="HelveticaNeueLT Pro 55 Roman" panose="020B0604020202020204" pitchFamily="34" charset="0"/>
              <a:ea typeface="+mn-ea"/>
              <a:cs typeface="+mn-cs"/>
            </a:endParaRPr>
          </a:p>
          <a:p>
            <a:pPr marL="0" indent="0">
              <a:buNone/>
            </a:pPr>
            <a:endParaRPr lang="en-US" sz="800" dirty="0"/>
          </a:p>
        </p:txBody>
      </p:sp>
    </p:spTree>
    <p:extLst>
      <p:ext uri="{BB962C8B-B14F-4D97-AF65-F5344CB8AC3E}">
        <p14:creationId xmlns:p14="http://schemas.microsoft.com/office/powerpoint/2010/main" val="416107591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‘Loading’ </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116</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543595"/>
          </a:xfrm>
        </p:spPr>
        <p:txBody>
          <a:bodyPr/>
          <a:lstStyle/>
          <a:p>
            <a:pPr marL="0" indent="0">
              <a:buNone/>
            </a:pPr>
            <a:r>
              <a:rPr lang="en-US" noProof="0" dirty="0"/>
              <a:t>Determining the G’M values to be used.</a:t>
            </a:r>
            <a:endParaRPr lang="en-US" sz="800" dirty="0"/>
          </a:p>
        </p:txBody>
      </p:sp>
      <p:pic>
        <p:nvPicPr>
          <p:cNvPr id="3" name="Picture 2">
            <a:extLst>
              <a:ext uri="{FF2B5EF4-FFF2-40B4-BE49-F238E27FC236}">
                <a16:creationId xmlns:a16="http://schemas.microsoft.com/office/drawing/2014/main" id="{45C42631-6511-FF27-B92B-CCD571A7C463}"/>
              </a:ext>
            </a:extLst>
          </p:cNvPr>
          <p:cNvPicPr>
            <a:picLocks noChangeAspect="1"/>
          </p:cNvPicPr>
          <p:nvPr/>
        </p:nvPicPr>
        <p:blipFill>
          <a:blip r:embed="rId3"/>
          <a:stretch>
            <a:fillRect/>
          </a:stretch>
        </p:blipFill>
        <p:spPr>
          <a:xfrm>
            <a:off x="1906002" y="1988840"/>
            <a:ext cx="8379996" cy="3888432"/>
          </a:xfrm>
          <a:prstGeom prst="rect">
            <a:avLst/>
          </a:prstGeom>
        </p:spPr>
      </p:pic>
    </p:spTree>
    <p:extLst>
      <p:ext uri="{BB962C8B-B14F-4D97-AF65-F5344CB8AC3E}">
        <p14:creationId xmlns:p14="http://schemas.microsoft.com/office/powerpoint/2010/main" val="327964713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‘Loading’ </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117</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936104"/>
          </a:xfrm>
        </p:spPr>
        <p:txBody>
          <a:bodyPr/>
          <a:lstStyle/>
          <a:p>
            <a:pPr marL="0" indent="0">
              <a:buNone/>
            </a:pPr>
            <a:r>
              <a:rPr lang="en-US" dirty="0"/>
              <a:t>Using ‘Advice’ to c</a:t>
            </a:r>
            <a:r>
              <a:rPr lang="en-US" noProof="0" dirty="0" err="1"/>
              <a:t>reate</a:t>
            </a:r>
            <a:r>
              <a:rPr lang="en-US" noProof="0" dirty="0"/>
              <a:t> </a:t>
            </a:r>
            <a:r>
              <a:rPr lang="en-US" noProof="0" dirty="0" err="1"/>
              <a:t>Tlight</a:t>
            </a:r>
            <a:r>
              <a:rPr lang="en-US" noProof="0" dirty="0"/>
              <a:t>, </a:t>
            </a:r>
            <a:r>
              <a:rPr lang="en-US" noProof="0" dirty="0" err="1"/>
              <a:t>Tpartial</a:t>
            </a:r>
            <a:r>
              <a:rPr lang="en-US" noProof="0" dirty="0"/>
              <a:t> and </a:t>
            </a:r>
            <a:r>
              <a:rPr lang="en-US" noProof="0" dirty="0" err="1"/>
              <a:t>Tdeepest</a:t>
            </a:r>
            <a:r>
              <a:rPr lang="en-US" noProof="0" dirty="0"/>
              <a:t> in Loading for investigating certain damage cases.</a:t>
            </a:r>
            <a:endParaRPr lang="en-US" sz="800" dirty="0"/>
          </a:p>
        </p:txBody>
      </p:sp>
      <p:pic>
        <p:nvPicPr>
          <p:cNvPr id="9" name="Picture 8">
            <a:extLst>
              <a:ext uri="{FF2B5EF4-FFF2-40B4-BE49-F238E27FC236}">
                <a16:creationId xmlns:a16="http://schemas.microsoft.com/office/drawing/2014/main" id="{B0DC6FB2-1596-FC04-F665-411C8DFE9234}"/>
              </a:ext>
            </a:extLst>
          </p:cNvPr>
          <p:cNvPicPr>
            <a:picLocks noChangeAspect="1"/>
          </p:cNvPicPr>
          <p:nvPr/>
        </p:nvPicPr>
        <p:blipFill>
          <a:blip r:embed="rId3"/>
          <a:stretch>
            <a:fillRect/>
          </a:stretch>
        </p:blipFill>
        <p:spPr>
          <a:xfrm>
            <a:off x="2018946" y="2492896"/>
            <a:ext cx="8154107" cy="333022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3674074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118</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noProof="0" dirty="0"/>
              <a:t>‘</a:t>
            </a:r>
            <a:r>
              <a:rPr lang="en-US" noProof="0" dirty="0" err="1"/>
              <a:t>Probdam</a:t>
            </a:r>
            <a:r>
              <a:rPr lang="en-US" noProof="0" dirty="0"/>
              <a:t>’</a:t>
            </a:r>
            <a:endParaRPr lang="en-US" dirty="0"/>
          </a:p>
          <a:p>
            <a:pPr marL="0" indent="0">
              <a:buNone/>
            </a:pPr>
            <a:endParaRPr lang="en-US" sz="800" noProof="0" dirty="0"/>
          </a:p>
        </p:txBody>
      </p:sp>
      <p:pic>
        <p:nvPicPr>
          <p:cNvPr id="6" name="Picture 5">
            <a:extLst>
              <a:ext uri="{FF2B5EF4-FFF2-40B4-BE49-F238E27FC236}">
                <a16:creationId xmlns:a16="http://schemas.microsoft.com/office/drawing/2014/main" id="{CA2A7BA8-964E-31F8-45F2-143AE1E97862}"/>
              </a:ext>
            </a:extLst>
          </p:cNvPr>
          <p:cNvPicPr>
            <a:picLocks noChangeAspect="1"/>
          </p:cNvPicPr>
          <p:nvPr/>
        </p:nvPicPr>
        <p:blipFill>
          <a:blip r:embed="rId3"/>
          <a:stretch>
            <a:fillRect/>
          </a:stretch>
        </p:blipFill>
        <p:spPr>
          <a:xfrm>
            <a:off x="5085367" y="2550909"/>
            <a:ext cx="2021266" cy="175618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0124381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119</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noProof="0" dirty="0"/>
              <a:t>‘</a:t>
            </a:r>
            <a:r>
              <a:rPr lang="en-US" noProof="0" dirty="0" err="1"/>
              <a:t>Probdam</a:t>
            </a:r>
            <a:r>
              <a:rPr lang="en-US" noProof="0" dirty="0"/>
              <a:t>’</a:t>
            </a:r>
            <a:endParaRPr lang="en-US" dirty="0"/>
          </a:p>
          <a:p>
            <a:pPr marL="0" indent="0">
              <a:buNone/>
            </a:pPr>
            <a:endParaRPr lang="en-US" sz="800" noProof="0" dirty="0"/>
          </a:p>
          <a:p>
            <a:r>
              <a:rPr lang="en-US" dirty="0"/>
              <a:t>Applied regulations.</a:t>
            </a:r>
          </a:p>
        </p:txBody>
      </p:sp>
    </p:spTree>
    <p:extLst>
      <p:ext uri="{BB962C8B-B14F-4D97-AF65-F5344CB8AC3E}">
        <p14:creationId xmlns:p14="http://schemas.microsoft.com/office/powerpoint/2010/main" val="1081332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12</a:t>
            </a:fld>
            <a:endParaRPr lang="nl-NL" altLang="nl-NL"/>
          </a:p>
        </p:txBody>
      </p:sp>
      <p:pic>
        <p:nvPicPr>
          <p:cNvPr id="6" name="Picture 5">
            <a:extLst>
              <a:ext uri="{FF2B5EF4-FFF2-40B4-BE49-F238E27FC236}">
                <a16:creationId xmlns:a16="http://schemas.microsoft.com/office/drawing/2014/main" id="{59BEA76D-ECAC-F0FD-FCF7-1ED9B53B276B}"/>
              </a:ext>
            </a:extLst>
          </p:cNvPr>
          <p:cNvPicPr>
            <a:picLocks noChangeAspect="1"/>
          </p:cNvPicPr>
          <p:nvPr/>
        </p:nvPicPr>
        <p:blipFill>
          <a:blip r:embed="rId3"/>
          <a:stretch>
            <a:fillRect/>
          </a:stretch>
        </p:blipFill>
        <p:spPr>
          <a:xfrm>
            <a:off x="865960" y="2454399"/>
            <a:ext cx="10515600" cy="1263801"/>
          </a:xfrm>
          <a:prstGeom prst="rect">
            <a:avLst/>
          </a:prstGeom>
          <a:ln>
            <a:noFill/>
          </a:ln>
          <a:effectLst>
            <a:outerShdw blurRad="190500" algn="tl" rotWithShape="0">
              <a:srgbClr val="000000">
                <a:alpha val="70000"/>
              </a:srgbClr>
            </a:outerShdw>
          </a:effectLst>
        </p:spPr>
      </p:pic>
      <p:sp>
        <p:nvSpPr>
          <p:cNvPr id="7" name="Content Placeholder 2">
            <a:extLst>
              <a:ext uri="{FF2B5EF4-FFF2-40B4-BE49-F238E27FC236}">
                <a16:creationId xmlns:a16="http://schemas.microsoft.com/office/drawing/2014/main" id="{8C87996F-0623-AA6B-C4AF-C2AED0DF2603}"/>
              </a:ext>
            </a:extLst>
          </p:cNvPr>
          <p:cNvSpPr txBox="1">
            <a:spLocks/>
          </p:cNvSpPr>
          <p:nvPr/>
        </p:nvSpPr>
        <p:spPr bwMode="auto">
          <a:xfrm>
            <a:off x="766800" y="1406947"/>
            <a:ext cx="10658400" cy="543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rgbClr val="1C61AB"/>
                </a:solidFill>
                <a:latin typeface="HelveticaNeueLT Pro 55 Roman" panose="020B0604020202020204" pitchFamily="34" charset="0"/>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rgbClr val="1C61AB"/>
                </a:solidFill>
                <a:latin typeface="HelveticaNeueLT Pro 55 Roman" panose="020B0604020202020204" pitchFamily="34" charset="0"/>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rgbClr val="1C61AB"/>
                </a:solidFill>
                <a:latin typeface="HelveticaNeueLT Pro 55 Roman" panose="020B0604020202020204" pitchFamily="34" charset="0"/>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rgbClr val="1C61AB"/>
                </a:solidFill>
                <a:latin typeface="HelveticaNeueLT Pro 55 Roman" panose="020B0604020202020204" pitchFamily="34" charset="0"/>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rgbClr val="1C61AB"/>
                </a:solidFill>
                <a:latin typeface="HelveticaNeueLT Pro 55 Roman"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Example: Progressive flooding</a:t>
            </a:r>
          </a:p>
          <a:p>
            <a:pPr marL="0" indent="0">
              <a:buFont typeface="Arial" panose="020B0604020202020204" pitchFamily="34" charset="0"/>
              <a:buNone/>
            </a:pPr>
            <a:endParaRPr lang="en-US" sz="800" dirty="0"/>
          </a:p>
        </p:txBody>
      </p:sp>
    </p:spTree>
    <p:extLst>
      <p:ext uri="{BB962C8B-B14F-4D97-AF65-F5344CB8AC3E}">
        <p14:creationId xmlns:p14="http://schemas.microsoft.com/office/powerpoint/2010/main" val="417189455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120</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noProof="0" dirty="0"/>
              <a:t>‘</a:t>
            </a:r>
            <a:r>
              <a:rPr lang="en-US" noProof="0" dirty="0" err="1"/>
              <a:t>Probdam</a:t>
            </a:r>
            <a:r>
              <a:rPr lang="en-US" noProof="0" dirty="0"/>
              <a:t>’</a:t>
            </a:r>
            <a:endParaRPr lang="en-US" dirty="0"/>
          </a:p>
          <a:p>
            <a:pPr marL="0" indent="0">
              <a:buNone/>
            </a:pPr>
            <a:endParaRPr lang="en-US" sz="800" noProof="0" dirty="0"/>
          </a:p>
          <a:p>
            <a:r>
              <a:rPr lang="en-US" dirty="0"/>
              <a:t>Applied regulations.</a:t>
            </a:r>
          </a:p>
          <a:p>
            <a:r>
              <a:rPr lang="en-US" dirty="0"/>
              <a:t>Calculation method probability of flooding and configurations.</a:t>
            </a:r>
          </a:p>
        </p:txBody>
      </p:sp>
    </p:spTree>
    <p:extLst>
      <p:ext uri="{BB962C8B-B14F-4D97-AF65-F5344CB8AC3E}">
        <p14:creationId xmlns:p14="http://schemas.microsoft.com/office/powerpoint/2010/main" val="240422900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121</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noProof="0" dirty="0"/>
              <a:t>‘</a:t>
            </a:r>
            <a:r>
              <a:rPr lang="en-US" noProof="0" dirty="0" err="1"/>
              <a:t>Probdam</a:t>
            </a:r>
            <a:r>
              <a:rPr lang="en-US" noProof="0" dirty="0"/>
              <a:t>’</a:t>
            </a:r>
            <a:endParaRPr lang="en-US" dirty="0"/>
          </a:p>
          <a:p>
            <a:pPr marL="0" indent="0">
              <a:buNone/>
            </a:pPr>
            <a:endParaRPr lang="en-US" sz="800" noProof="0" dirty="0"/>
          </a:p>
          <a:p>
            <a:r>
              <a:rPr lang="en-US" dirty="0"/>
              <a:t>Applied regulations.</a:t>
            </a:r>
          </a:p>
          <a:p>
            <a:r>
              <a:rPr lang="en-US" dirty="0"/>
              <a:t>Calculation method probability of flooding and configurations.</a:t>
            </a:r>
          </a:p>
          <a:p>
            <a:r>
              <a:rPr lang="en-US" dirty="0"/>
              <a:t>Setting: ‘Probability of damage never negative’. Yes, or no?</a:t>
            </a:r>
          </a:p>
        </p:txBody>
      </p:sp>
    </p:spTree>
    <p:extLst>
      <p:ext uri="{BB962C8B-B14F-4D97-AF65-F5344CB8AC3E}">
        <p14:creationId xmlns:p14="http://schemas.microsoft.com/office/powerpoint/2010/main" val="107781498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122</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noProof="0" dirty="0"/>
              <a:t>‘</a:t>
            </a:r>
            <a:r>
              <a:rPr lang="en-US" noProof="0" dirty="0" err="1"/>
              <a:t>Probdam</a:t>
            </a:r>
            <a:r>
              <a:rPr lang="en-US" noProof="0" dirty="0"/>
              <a:t>’</a:t>
            </a:r>
            <a:endParaRPr lang="en-US" dirty="0"/>
          </a:p>
          <a:p>
            <a:pPr marL="0" indent="0">
              <a:buNone/>
            </a:pPr>
            <a:endParaRPr lang="en-US" sz="800" noProof="0" dirty="0"/>
          </a:p>
          <a:p>
            <a:r>
              <a:rPr lang="en-US" dirty="0"/>
              <a:t>Applied regulations.</a:t>
            </a:r>
          </a:p>
          <a:p>
            <a:r>
              <a:rPr lang="en-US" dirty="0"/>
              <a:t>Calculation method probability of flooding and configurations.</a:t>
            </a:r>
          </a:p>
          <a:p>
            <a:r>
              <a:rPr lang="en-US" dirty="0"/>
              <a:t>Setting: ‘Probability of damage never negative’. Yes, or no?</a:t>
            </a:r>
          </a:p>
          <a:p>
            <a:r>
              <a:rPr lang="en-US" dirty="0"/>
              <a:t>Maximum damage length and number of damaged compartments.</a:t>
            </a:r>
          </a:p>
        </p:txBody>
      </p:sp>
    </p:spTree>
    <p:extLst>
      <p:ext uri="{BB962C8B-B14F-4D97-AF65-F5344CB8AC3E}">
        <p14:creationId xmlns:p14="http://schemas.microsoft.com/office/powerpoint/2010/main" val="156777488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123</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noProof="0" dirty="0"/>
              <a:t>‘</a:t>
            </a:r>
            <a:r>
              <a:rPr lang="en-US" noProof="0" dirty="0" err="1"/>
              <a:t>Probdam</a:t>
            </a:r>
            <a:r>
              <a:rPr lang="en-US" noProof="0" dirty="0"/>
              <a:t>’</a:t>
            </a:r>
            <a:endParaRPr lang="en-US" dirty="0"/>
          </a:p>
          <a:p>
            <a:pPr marL="0" indent="0">
              <a:buNone/>
            </a:pPr>
            <a:endParaRPr lang="en-US" sz="800" noProof="0" dirty="0"/>
          </a:p>
          <a:p>
            <a:r>
              <a:rPr lang="en-US" dirty="0"/>
              <a:t>Applied regulations.</a:t>
            </a:r>
          </a:p>
          <a:p>
            <a:r>
              <a:rPr lang="en-US" dirty="0"/>
              <a:t>Calculation method probability of flooding and configurations.</a:t>
            </a:r>
          </a:p>
          <a:p>
            <a:r>
              <a:rPr lang="en-US" dirty="0"/>
              <a:t>Probability of damage never negative. Yes, or no?</a:t>
            </a:r>
          </a:p>
          <a:p>
            <a:r>
              <a:rPr lang="en-US" dirty="0"/>
              <a:t>Maximum damage length and number of damaged compartments.</a:t>
            </a:r>
          </a:p>
          <a:p>
            <a:r>
              <a:rPr lang="en-US" dirty="0"/>
              <a:t>Drafts, trims and G’M values.</a:t>
            </a:r>
          </a:p>
        </p:txBody>
      </p:sp>
    </p:spTree>
    <p:extLst>
      <p:ext uri="{BB962C8B-B14F-4D97-AF65-F5344CB8AC3E}">
        <p14:creationId xmlns:p14="http://schemas.microsoft.com/office/powerpoint/2010/main" val="214221562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124</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noProof="0" dirty="0"/>
              <a:t>‘</a:t>
            </a:r>
            <a:r>
              <a:rPr lang="en-US" noProof="0" dirty="0" err="1"/>
              <a:t>Probdam</a:t>
            </a:r>
            <a:r>
              <a:rPr lang="en-US" noProof="0" dirty="0"/>
              <a:t>’</a:t>
            </a:r>
            <a:endParaRPr lang="en-US" dirty="0"/>
          </a:p>
          <a:p>
            <a:pPr marL="0" indent="0">
              <a:buNone/>
            </a:pPr>
            <a:endParaRPr lang="en-US" sz="800" noProof="0" dirty="0"/>
          </a:p>
          <a:p>
            <a:r>
              <a:rPr lang="en-US" dirty="0"/>
              <a:t>Applied regulations.</a:t>
            </a:r>
          </a:p>
          <a:p>
            <a:r>
              <a:rPr lang="en-US" dirty="0"/>
              <a:t>Calculation method probability of flooding and configurations.</a:t>
            </a:r>
          </a:p>
          <a:p>
            <a:r>
              <a:rPr lang="en-US" dirty="0"/>
              <a:t>Probability of damage never negative. Yes, or no?</a:t>
            </a:r>
          </a:p>
          <a:p>
            <a:r>
              <a:rPr lang="en-US" dirty="0"/>
              <a:t>Maximum damage length and number of damaged compartments.</a:t>
            </a:r>
          </a:p>
          <a:p>
            <a:r>
              <a:rPr lang="en-US" dirty="0"/>
              <a:t>Drafts, trims and G’M values.</a:t>
            </a:r>
          </a:p>
          <a:p>
            <a:r>
              <a:rPr lang="en-US" dirty="0"/>
              <a:t>Compartment connections.</a:t>
            </a:r>
          </a:p>
        </p:txBody>
      </p:sp>
    </p:spTree>
    <p:extLst>
      <p:ext uri="{BB962C8B-B14F-4D97-AF65-F5344CB8AC3E}">
        <p14:creationId xmlns:p14="http://schemas.microsoft.com/office/powerpoint/2010/main" val="39493945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125</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noProof="0" dirty="0"/>
              <a:t>‘</a:t>
            </a:r>
            <a:r>
              <a:rPr lang="en-US" noProof="0" dirty="0" err="1"/>
              <a:t>Probdam</a:t>
            </a:r>
            <a:r>
              <a:rPr lang="en-US" noProof="0" dirty="0"/>
              <a:t>’</a:t>
            </a:r>
            <a:endParaRPr lang="en-US" dirty="0"/>
          </a:p>
          <a:p>
            <a:pPr marL="0" indent="0">
              <a:buNone/>
            </a:pPr>
            <a:endParaRPr lang="en-US" sz="800" noProof="0" dirty="0"/>
          </a:p>
          <a:p>
            <a:r>
              <a:rPr lang="en-US" dirty="0"/>
              <a:t>Applied regulations.</a:t>
            </a:r>
          </a:p>
          <a:p>
            <a:r>
              <a:rPr lang="en-US" dirty="0"/>
              <a:t>Calculation method probability of flooding and configurations.</a:t>
            </a:r>
          </a:p>
          <a:p>
            <a:r>
              <a:rPr lang="en-US" dirty="0"/>
              <a:t>Probability of damage never negative. Yes, or no?</a:t>
            </a:r>
          </a:p>
          <a:p>
            <a:r>
              <a:rPr lang="en-US" dirty="0"/>
              <a:t>Maximum damage length and number of damaged compartments.</a:t>
            </a:r>
          </a:p>
          <a:p>
            <a:r>
              <a:rPr lang="en-US" dirty="0"/>
              <a:t>Drafts, trims and G’M values.</a:t>
            </a:r>
          </a:p>
          <a:p>
            <a:r>
              <a:rPr lang="en-US" dirty="0"/>
              <a:t>Compartment connections</a:t>
            </a:r>
          </a:p>
          <a:p>
            <a:r>
              <a:rPr lang="en-US" dirty="0"/>
              <a:t>New damage cases menu</a:t>
            </a:r>
            <a:endParaRPr lang="en-US" sz="800" dirty="0"/>
          </a:p>
        </p:txBody>
      </p:sp>
    </p:spTree>
    <p:extLst>
      <p:ext uri="{BB962C8B-B14F-4D97-AF65-F5344CB8AC3E}">
        <p14:creationId xmlns:p14="http://schemas.microsoft.com/office/powerpoint/2010/main" val="265748606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126</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dirty="0"/>
              <a:t>Applied regulations.</a:t>
            </a:r>
          </a:p>
          <a:p>
            <a:pPr marL="0" indent="0">
              <a:buNone/>
            </a:pPr>
            <a:endParaRPr lang="en-US" sz="800" dirty="0"/>
          </a:p>
          <a:p>
            <a:pPr lvl="1"/>
            <a:endParaRPr lang="en-US" sz="800" dirty="0"/>
          </a:p>
        </p:txBody>
      </p:sp>
      <p:pic>
        <p:nvPicPr>
          <p:cNvPr id="6" name="Picture 5">
            <a:extLst>
              <a:ext uri="{FF2B5EF4-FFF2-40B4-BE49-F238E27FC236}">
                <a16:creationId xmlns:a16="http://schemas.microsoft.com/office/drawing/2014/main" id="{B1597B78-7E3A-0211-47E3-237B083DE1D6}"/>
              </a:ext>
            </a:extLst>
          </p:cNvPr>
          <p:cNvPicPr>
            <a:picLocks noChangeAspect="1"/>
          </p:cNvPicPr>
          <p:nvPr/>
        </p:nvPicPr>
        <p:blipFill>
          <a:blip r:embed="rId3"/>
          <a:stretch>
            <a:fillRect/>
          </a:stretch>
        </p:blipFill>
        <p:spPr>
          <a:xfrm>
            <a:off x="1054531" y="2492896"/>
            <a:ext cx="10082937" cy="136815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908445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127</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dirty="0"/>
              <a:t>Applied regulations.</a:t>
            </a:r>
          </a:p>
          <a:p>
            <a:pPr marL="0" indent="0">
              <a:buNone/>
            </a:pPr>
            <a:endParaRPr lang="en-US" sz="800" dirty="0"/>
          </a:p>
          <a:p>
            <a:pPr marL="0" indent="0">
              <a:buNone/>
            </a:pPr>
            <a:r>
              <a:rPr lang="en-US" dirty="0"/>
              <a:t>Changes</a:t>
            </a:r>
          </a:p>
          <a:p>
            <a:pPr marL="0" indent="0">
              <a:buNone/>
            </a:pPr>
            <a:endParaRPr lang="en-US" sz="800" dirty="0"/>
          </a:p>
          <a:p>
            <a:r>
              <a:rPr lang="en-US" dirty="0"/>
              <a:t>SOLAS 2020.</a:t>
            </a:r>
          </a:p>
          <a:p>
            <a:pPr lvl="1"/>
            <a:r>
              <a:rPr lang="en-US" dirty="0"/>
              <a:t>Most significant change: raise of damage stability requirements for passenger vessels and </a:t>
            </a:r>
            <a:r>
              <a:rPr lang="en-US" dirty="0" err="1"/>
              <a:t>RoRo</a:t>
            </a:r>
            <a:r>
              <a:rPr lang="en-US" dirty="0"/>
              <a:t> vessels.</a:t>
            </a:r>
          </a:p>
          <a:p>
            <a:pPr lvl="1"/>
            <a:r>
              <a:rPr lang="en-US" dirty="0"/>
              <a:t>In case of cross-flooding arrangements for cargo vessels the SOLAS 2020 does now introduce intermediate stages.</a:t>
            </a:r>
          </a:p>
          <a:p>
            <a:pPr marL="457200" lvl="1" indent="0">
              <a:buNone/>
            </a:pPr>
            <a:endParaRPr lang="en-US" sz="800" dirty="0"/>
          </a:p>
          <a:p>
            <a:r>
              <a:rPr lang="en-US" dirty="0"/>
              <a:t>SPS-code.</a:t>
            </a:r>
          </a:p>
          <a:p>
            <a:pPr lvl="1"/>
            <a:r>
              <a:rPr lang="en-US" dirty="0"/>
              <a:t>Does not state ‘as amended’ anymore but uses the formula to calculate the required index as used in the SOLAS 2009.</a:t>
            </a:r>
          </a:p>
          <a:p>
            <a:pPr lvl="1"/>
            <a:endParaRPr lang="en-US" sz="800" dirty="0"/>
          </a:p>
        </p:txBody>
      </p:sp>
    </p:spTree>
    <p:extLst>
      <p:ext uri="{BB962C8B-B14F-4D97-AF65-F5344CB8AC3E}">
        <p14:creationId xmlns:p14="http://schemas.microsoft.com/office/powerpoint/2010/main" val="22253185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128</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dirty="0"/>
              <a:t>Calculation method probability of flooding.</a:t>
            </a:r>
          </a:p>
          <a:p>
            <a:pPr marL="0" indent="0">
              <a:buNone/>
            </a:pPr>
            <a:endParaRPr lang="en-US" sz="800" dirty="0"/>
          </a:p>
        </p:txBody>
      </p:sp>
      <p:pic>
        <p:nvPicPr>
          <p:cNvPr id="3" name="Picture 2">
            <a:extLst>
              <a:ext uri="{FF2B5EF4-FFF2-40B4-BE49-F238E27FC236}">
                <a16:creationId xmlns:a16="http://schemas.microsoft.com/office/drawing/2014/main" id="{7D7E97E1-16EE-5ECA-B055-FA14EE818600}"/>
              </a:ext>
            </a:extLst>
          </p:cNvPr>
          <p:cNvPicPr>
            <a:picLocks noChangeAspect="1"/>
          </p:cNvPicPr>
          <p:nvPr/>
        </p:nvPicPr>
        <p:blipFill>
          <a:blip r:embed="rId3"/>
          <a:stretch>
            <a:fillRect/>
          </a:stretch>
        </p:blipFill>
        <p:spPr>
          <a:xfrm>
            <a:off x="1937757" y="2492896"/>
            <a:ext cx="8316486" cy="223868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8349862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129</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dirty="0"/>
              <a:t>Calculation method probability of flooding.</a:t>
            </a:r>
          </a:p>
          <a:p>
            <a:pPr marL="0" indent="0">
              <a:buNone/>
            </a:pPr>
            <a:endParaRPr lang="en-US" sz="800" dirty="0"/>
          </a:p>
          <a:p>
            <a:pPr marL="0" indent="0">
              <a:buNone/>
            </a:pPr>
            <a:r>
              <a:rPr lang="en-US" dirty="0"/>
              <a:t>I would like to give a (simplified) explanation on:</a:t>
            </a:r>
          </a:p>
          <a:p>
            <a:pPr marL="0" indent="0">
              <a:buNone/>
            </a:pPr>
            <a:endParaRPr lang="en-US" sz="800" dirty="0"/>
          </a:p>
          <a:p>
            <a:r>
              <a:rPr lang="en-US" dirty="0"/>
              <a:t>1-damage per zone.</a:t>
            </a:r>
            <a:endParaRPr lang="en-US" sz="800" dirty="0"/>
          </a:p>
          <a:p>
            <a:r>
              <a:rPr lang="en-US" dirty="0"/>
              <a:t>1-damage per (sub)compartment.</a:t>
            </a:r>
          </a:p>
          <a:p>
            <a:endParaRPr lang="en-US" sz="800" dirty="0"/>
          </a:p>
          <a:p>
            <a:pPr marL="0" indent="0">
              <a:buNone/>
            </a:pPr>
            <a:r>
              <a:rPr lang="en-US" dirty="0"/>
              <a:t>And:</a:t>
            </a:r>
          </a:p>
          <a:p>
            <a:endParaRPr lang="en-US" sz="800" dirty="0"/>
          </a:p>
          <a:p>
            <a:r>
              <a:rPr lang="en-US" dirty="0"/>
              <a:t>Numerical integration method.</a:t>
            </a:r>
          </a:p>
        </p:txBody>
      </p:sp>
    </p:spTree>
    <p:extLst>
      <p:ext uri="{BB962C8B-B14F-4D97-AF65-F5344CB8AC3E}">
        <p14:creationId xmlns:p14="http://schemas.microsoft.com/office/powerpoint/2010/main" val="914092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3" name="Content Placeholder 2"/>
          <p:cNvSpPr>
            <a:spLocks noGrp="1"/>
          </p:cNvSpPr>
          <p:nvPr>
            <p:ph idx="1"/>
          </p:nvPr>
        </p:nvSpPr>
        <p:spPr>
          <a:xfrm>
            <a:off x="838200" y="4221088"/>
            <a:ext cx="10658400" cy="1955875"/>
          </a:xfrm>
        </p:spPr>
        <p:txBody>
          <a:bodyPr/>
          <a:lstStyle/>
          <a:p>
            <a:pPr marL="0" indent="0">
              <a:buNone/>
            </a:pPr>
            <a:r>
              <a:rPr lang="en-US" noProof="0" dirty="0"/>
              <a:t>In the past it was generally </a:t>
            </a:r>
            <a:r>
              <a:rPr lang="en-US" dirty="0"/>
              <a:t>accepted that a major ballast water pipe was considered but other small pipes (e.g., F.O. piping which connects F.O. tanks with each other through the overflow tank) were ‘permitted’ without having to demonstrate the effects.</a:t>
            </a:r>
          </a:p>
          <a:p>
            <a:pPr marL="0" indent="0">
              <a:buNone/>
            </a:pPr>
            <a:endParaRPr lang="en-US" sz="800" noProof="0" dirty="0"/>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13</a:t>
            </a:fld>
            <a:endParaRPr lang="nl-NL" altLang="nl-NL"/>
          </a:p>
        </p:txBody>
      </p:sp>
      <p:pic>
        <p:nvPicPr>
          <p:cNvPr id="6" name="Picture 5">
            <a:extLst>
              <a:ext uri="{FF2B5EF4-FFF2-40B4-BE49-F238E27FC236}">
                <a16:creationId xmlns:a16="http://schemas.microsoft.com/office/drawing/2014/main" id="{59BEA76D-ECAC-F0FD-FCF7-1ED9B53B276B}"/>
              </a:ext>
            </a:extLst>
          </p:cNvPr>
          <p:cNvPicPr>
            <a:picLocks noChangeAspect="1"/>
          </p:cNvPicPr>
          <p:nvPr/>
        </p:nvPicPr>
        <p:blipFill>
          <a:blip r:embed="rId3"/>
          <a:stretch>
            <a:fillRect/>
          </a:stretch>
        </p:blipFill>
        <p:spPr>
          <a:xfrm>
            <a:off x="865960" y="2454399"/>
            <a:ext cx="10515600" cy="1263801"/>
          </a:xfrm>
          <a:prstGeom prst="rect">
            <a:avLst/>
          </a:prstGeom>
          <a:ln>
            <a:noFill/>
          </a:ln>
          <a:effectLst>
            <a:outerShdw blurRad="190500" algn="tl" rotWithShape="0">
              <a:srgbClr val="000000">
                <a:alpha val="70000"/>
              </a:srgbClr>
            </a:outerShdw>
          </a:effectLst>
        </p:spPr>
      </p:pic>
      <p:sp>
        <p:nvSpPr>
          <p:cNvPr id="7" name="Content Placeholder 2">
            <a:extLst>
              <a:ext uri="{FF2B5EF4-FFF2-40B4-BE49-F238E27FC236}">
                <a16:creationId xmlns:a16="http://schemas.microsoft.com/office/drawing/2014/main" id="{8C87996F-0623-AA6B-C4AF-C2AED0DF2603}"/>
              </a:ext>
            </a:extLst>
          </p:cNvPr>
          <p:cNvSpPr txBox="1">
            <a:spLocks/>
          </p:cNvSpPr>
          <p:nvPr/>
        </p:nvSpPr>
        <p:spPr bwMode="auto">
          <a:xfrm>
            <a:off x="766800" y="1406947"/>
            <a:ext cx="10658400" cy="543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rgbClr val="1C61AB"/>
                </a:solidFill>
                <a:latin typeface="HelveticaNeueLT Pro 55 Roman" panose="020B0604020202020204" pitchFamily="34" charset="0"/>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rgbClr val="1C61AB"/>
                </a:solidFill>
                <a:latin typeface="HelveticaNeueLT Pro 55 Roman" panose="020B0604020202020204" pitchFamily="34" charset="0"/>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rgbClr val="1C61AB"/>
                </a:solidFill>
                <a:latin typeface="HelveticaNeueLT Pro 55 Roman" panose="020B0604020202020204" pitchFamily="34" charset="0"/>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rgbClr val="1C61AB"/>
                </a:solidFill>
                <a:latin typeface="HelveticaNeueLT Pro 55 Roman" panose="020B0604020202020204" pitchFamily="34" charset="0"/>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rgbClr val="1C61AB"/>
                </a:solidFill>
                <a:latin typeface="HelveticaNeueLT Pro 55 Roman"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Example: Progressive flooding</a:t>
            </a:r>
          </a:p>
          <a:p>
            <a:pPr marL="0" indent="0">
              <a:buFont typeface="Arial" panose="020B0604020202020204" pitchFamily="34" charset="0"/>
              <a:buNone/>
            </a:pPr>
            <a:endParaRPr lang="en-US" sz="800" dirty="0"/>
          </a:p>
        </p:txBody>
      </p:sp>
    </p:spTree>
    <p:extLst>
      <p:ext uri="{BB962C8B-B14F-4D97-AF65-F5344CB8AC3E}">
        <p14:creationId xmlns:p14="http://schemas.microsoft.com/office/powerpoint/2010/main" val="256059414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130</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dirty="0"/>
              <a:t>Calculation method probability of flooding.</a:t>
            </a:r>
          </a:p>
          <a:p>
            <a:pPr marL="0" indent="0">
              <a:buNone/>
            </a:pPr>
            <a:endParaRPr lang="en-US" sz="800" dirty="0"/>
          </a:p>
          <a:p>
            <a:pPr marL="0" indent="0">
              <a:buNone/>
            </a:pPr>
            <a:r>
              <a:rPr lang="en-US" dirty="0"/>
              <a:t>One damage per zone:</a:t>
            </a:r>
          </a:p>
          <a:p>
            <a:pPr marL="0" indent="0">
              <a:buNone/>
            </a:pPr>
            <a:r>
              <a:rPr lang="en-US" dirty="0"/>
              <a:t>A zone, whereas a zone is a portion of the vessel between two longitudinal boundaries (e.g. transverse bulkheads). The use of the zonal concept forces the subdivision model into regularity, thus avoiding certain pitfalls of a more refined subdivision. However, the zone-model is artificial; it is an abstraction of the actual subdivision, and as such will produce a less accurate result. </a:t>
            </a:r>
            <a:endParaRPr lang="en-US" sz="800" dirty="0"/>
          </a:p>
        </p:txBody>
      </p:sp>
    </p:spTree>
    <p:extLst>
      <p:ext uri="{BB962C8B-B14F-4D97-AF65-F5344CB8AC3E}">
        <p14:creationId xmlns:p14="http://schemas.microsoft.com/office/powerpoint/2010/main" val="332695610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131</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dirty="0"/>
              <a:t>Calculation method probability of flooding.</a:t>
            </a:r>
          </a:p>
          <a:p>
            <a:pPr marL="0" indent="0">
              <a:buNone/>
            </a:pPr>
            <a:endParaRPr lang="en-US" sz="800" dirty="0"/>
          </a:p>
          <a:p>
            <a:pPr marL="0" indent="0">
              <a:buNone/>
            </a:pPr>
            <a:r>
              <a:rPr lang="en-US" dirty="0"/>
              <a:t>One damage per zone:</a:t>
            </a:r>
          </a:p>
          <a:p>
            <a:pPr marL="0" indent="0">
              <a:buNone/>
            </a:pPr>
            <a:r>
              <a:rPr lang="en-US" dirty="0"/>
              <a:t>It is funny to see that the zonal concept is rather popular, although it is not even mentioned in SOLAS 1992 (however, it is mentioned in the explanatory notes). In SOLAS 2009 the terms ‘zone’ and ‘compartment’ are entangled, however, the ‘zone’ is not defined at all.</a:t>
            </a:r>
          </a:p>
          <a:p>
            <a:pPr marL="0" indent="0">
              <a:buNone/>
            </a:pPr>
            <a:endParaRPr lang="en-US" sz="800" dirty="0"/>
          </a:p>
        </p:txBody>
      </p:sp>
    </p:spTree>
    <p:extLst>
      <p:ext uri="{BB962C8B-B14F-4D97-AF65-F5344CB8AC3E}">
        <p14:creationId xmlns:p14="http://schemas.microsoft.com/office/powerpoint/2010/main" val="194351761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132</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dirty="0"/>
              <a:t>Calculation method probability of flooding.</a:t>
            </a:r>
          </a:p>
          <a:p>
            <a:pPr marL="0" indent="0">
              <a:buNone/>
            </a:pPr>
            <a:endParaRPr lang="en-US" sz="800" dirty="0"/>
          </a:p>
          <a:p>
            <a:pPr marL="0" indent="0">
              <a:buNone/>
            </a:pPr>
            <a:endParaRPr lang="en-US" sz="800" dirty="0"/>
          </a:p>
        </p:txBody>
      </p:sp>
      <p:pic>
        <p:nvPicPr>
          <p:cNvPr id="6" name="Picture 5">
            <a:extLst>
              <a:ext uri="{FF2B5EF4-FFF2-40B4-BE49-F238E27FC236}">
                <a16:creationId xmlns:a16="http://schemas.microsoft.com/office/drawing/2014/main" id="{9402844B-4B7F-7E97-65AB-5715BF33DD00}"/>
              </a:ext>
            </a:extLst>
          </p:cNvPr>
          <p:cNvPicPr>
            <a:picLocks noChangeAspect="1"/>
          </p:cNvPicPr>
          <p:nvPr/>
        </p:nvPicPr>
        <p:blipFill rotWithShape="1">
          <a:blip r:embed="rId3"/>
          <a:srcRect b="14670"/>
          <a:stretch/>
        </p:blipFill>
        <p:spPr>
          <a:xfrm>
            <a:off x="1819179" y="2204864"/>
            <a:ext cx="8553642" cy="316835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2326845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133</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dirty="0"/>
              <a:t>Calculation method probability of flooding.</a:t>
            </a:r>
          </a:p>
          <a:p>
            <a:pPr marL="0" indent="0">
              <a:buNone/>
            </a:pPr>
            <a:endParaRPr lang="en-US" sz="800" dirty="0"/>
          </a:p>
          <a:p>
            <a:pPr marL="0" indent="0">
              <a:buNone/>
            </a:pPr>
            <a:r>
              <a:rPr lang="en-US" dirty="0"/>
              <a:t>One damage per zone:</a:t>
            </a:r>
          </a:p>
          <a:p>
            <a:pPr marL="0" indent="0">
              <a:buNone/>
            </a:pPr>
            <a:endParaRPr lang="en-US" sz="800" dirty="0"/>
          </a:p>
          <a:p>
            <a:r>
              <a:rPr lang="en-US" dirty="0"/>
              <a:t>Zonal boundaries must be defined manually.</a:t>
            </a:r>
          </a:p>
          <a:p>
            <a:endParaRPr lang="en-US" sz="800" dirty="0"/>
          </a:p>
          <a:p>
            <a:pPr marL="0" indent="0">
              <a:buNone/>
            </a:pPr>
            <a:endParaRPr lang="en-US" dirty="0"/>
          </a:p>
        </p:txBody>
      </p:sp>
    </p:spTree>
    <p:extLst>
      <p:ext uri="{BB962C8B-B14F-4D97-AF65-F5344CB8AC3E}">
        <p14:creationId xmlns:p14="http://schemas.microsoft.com/office/powerpoint/2010/main" val="410758520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134</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dirty="0"/>
              <a:t>Calculation method probability of flooding.</a:t>
            </a:r>
          </a:p>
          <a:p>
            <a:pPr marL="0" indent="0">
              <a:buNone/>
            </a:pPr>
            <a:endParaRPr lang="en-US" sz="800" dirty="0"/>
          </a:p>
          <a:p>
            <a:pPr marL="0" indent="0">
              <a:buNone/>
            </a:pPr>
            <a:r>
              <a:rPr lang="en-US" dirty="0"/>
              <a:t>One damage per zone:</a:t>
            </a:r>
          </a:p>
          <a:p>
            <a:pPr marL="0" indent="0">
              <a:buNone/>
            </a:pPr>
            <a:endParaRPr lang="en-US" sz="800" dirty="0"/>
          </a:p>
          <a:p>
            <a:r>
              <a:rPr lang="en-US" dirty="0"/>
              <a:t>Zonal boundaries must be defined manually.</a:t>
            </a:r>
          </a:p>
          <a:p>
            <a:endParaRPr lang="en-US" sz="800" dirty="0"/>
          </a:p>
          <a:p>
            <a:r>
              <a:rPr lang="en-US" dirty="0"/>
              <a:t>In general, this will be a rough layout.</a:t>
            </a:r>
          </a:p>
          <a:p>
            <a:pPr marL="0" indent="0">
              <a:buNone/>
            </a:pPr>
            <a:endParaRPr lang="en-US" dirty="0"/>
          </a:p>
        </p:txBody>
      </p:sp>
    </p:spTree>
    <p:extLst>
      <p:ext uri="{BB962C8B-B14F-4D97-AF65-F5344CB8AC3E}">
        <p14:creationId xmlns:p14="http://schemas.microsoft.com/office/powerpoint/2010/main" val="334404286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135</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dirty="0"/>
              <a:t>Calculation method probability of flooding.</a:t>
            </a:r>
          </a:p>
          <a:p>
            <a:pPr marL="0" indent="0">
              <a:buNone/>
            </a:pPr>
            <a:endParaRPr lang="en-US" sz="800" dirty="0"/>
          </a:p>
          <a:p>
            <a:pPr marL="0" indent="0">
              <a:buNone/>
            </a:pPr>
            <a:r>
              <a:rPr lang="en-US" dirty="0"/>
              <a:t>One damage per (sub)compartment:</a:t>
            </a:r>
          </a:p>
          <a:p>
            <a:pPr marL="0" indent="0">
              <a:buNone/>
            </a:pPr>
            <a:endParaRPr lang="en-US" sz="800" dirty="0"/>
          </a:p>
          <a:p>
            <a:r>
              <a:rPr lang="en-US" dirty="0"/>
              <a:t>With this mechanism, PIAS uses the boundaries of compartments to automatically determine the layout of the vessel.</a:t>
            </a:r>
          </a:p>
          <a:p>
            <a:endParaRPr lang="en-US" sz="800" dirty="0"/>
          </a:p>
        </p:txBody>
      </p:sp>
    </p:spTree>
    <p:extLst>
      <p:ext uri="{BB962C8B-B14F-4D97-AF65-F5344CB8AC3E}">
        <p14:creationId xmlns:p14="http://schemas.microsoft.com/office/powerpoint/2010/main" val="387378003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136</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dirty="0"/>
              <a:t>Calculation method probability of flooding.</a:t>
            </a:r>
          </a:p>
          <a:p>
            <a:pPr marL="0" indent="0">
              <a:buNone/>
            </a:pPr>
            <a:endParaRPr lang="en-US" sz="800" dirty="0"/>
          </a:p>
          <a:p>
            <a:pPr marL="0" indent="0">
              <a:buNone/>
            </a:pPr>
            <a:r>
              <a:rPr lang="en-US" dirty="0"/>
              <a:t>One damage per (sub)compartment:</a:t>
            </a:r>
          </a:p>
          <a:p>
            <a:pPr marL="0" indent="0">
              <a:buNone/>
            </a:pPr>
            <a:endParaRPr lang="en-US" sz="800" dirty="0"/>
          </a:p>
          <a:p>
            <a:r>
              <a:rPr lang="en-US" dirty="0"/>
              <a:t>With this mechanism, PIAS uses the boundaries of compartments to automatically determine the layout of the vessel.</a:t>
            </a:r>
          </a:p>
          <a:p>
            <a:endParaRPr lang="en-US" sz="800" dirty="0"/>
          </a:p>
          <a:p>
            <a:r>
              <a:rPr lang="en-US" dirty="0"/>
              <a:t>If one would define all the boundaries of compartments as zonal boundaries, both mechanisms will have the same result. (more or less)</a:t>
            </a:r>
          </a:p>
        </p:txBody>
      </p:sp>
    </p:spTree>
    <p:extLst>
      <p:ext uri="{BB962C8B-B14F-4D97-AF65-F5344CB8AC3E}">
        <p14:creationId xmlns:p14="http://schemas.microsoft.com/office/powerpoint/2010/main" val="338716234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137</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dirty="0"/>
              <a:t>Calculation method probability of flooding.</a:t>
            </a:r>
          </a:p>
          <a:p>
            <a:pPr marL="0" indent="0">
              <a:buNone/>
            </a:pPr>
            <a:endParaRPr lang="en-US" sz="800" dirty="0"/>
          </a:p>
          <a:p>
            <a:pPr marL="0" indent="0">
              <a:buNone/>
            </a:pPr>
            <a:r>
              <a:rPr lang="en-US" dirty="0"/>
              <a:t>Example of one damage per zone:</a:t>
            </a:r>
          </a:p>
          <a:p>
            <a:pPr marL="0" indent="0">
              <a:buNone/>
            </a:pPr>
            <a:endParaRPr lang="en-US" sz="800" dirty="0"/>
          </a:p>
        </p:txBody>
      </p:sp>
      <p:pic>
        <p:nvPicPr>
          <p:cNvPr id="6" name="Picture 5" descr="A picture containing screenshot, colorfulness, rectangle, square&#10;&#10;Description automatically generated">
            <a:extLst>
              <a:ext uri="{FF2B5EF4-FFF2-40B4-BE49-F238E27FC236}">
                <a16:creationId xmlns:a16="http://schemas.microsoft.com/office/drawing/2014/main" id="{7DD71C9A-DEB5-77D1-AE83-07A57F4E35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8334" y="3068960"/>
            <a:ext cx="8195332" cy="288732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763160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138</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dirty="0"/>
              <a:t>Calculation method probability of flooding.</a:t>
            </a:r>
          </a:p>
          <a:p>
            <a:pPr marL="0" indent="0">
              <a:buNone/>
            </a:pPr>
            <a:endParaRPr lang="en-US" sz="800" dirty="0"/>
          </a:p>
          <a:p>
            <a:pPr marL="0" indent="0">
              <a:buNone/>
            </a:pPr>
            <a:r>
              <a:rPr lang="en-US" dirty="0"/>
              <a:t>Example of one damage per compartment (before optimizing damage boundaries:</a:t>
            </a:r>
          </a:p>
          <a:p>
            <a:pPr marL="0" indent="0">
              <a:buNone/>
            </a:pPr>
            <a:endParaRPr lang="en-US" sz="800" dirty="0"/>
          </a:p>
        </p:txBody>
      </p:sp>
      <p:pic>
        <p:nvPicPr>
          <p:cNvPr id="7" name="Picture 6" descr="A screenshot of a computer&#10;&#10;Description automatically generated with low confidence">
            <a:extLst>
              <a:ext uri="{FF2B5EF4-FFF2-40B4-BE49-F238E27FC236}">
                <a16:creationId xmlns:a16="http://schemas.microsoft.com/office/drawing/2014/main" id="{AFF8D4AF-CEA7-0C48-77BE-CCD68632F3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545" y="3140968"/>
            <a:ext cx="8190910" cy="280831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4465033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139</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dirty="0"/>
              <a:t>Calculation method probability of flooding.</a:t>
            </a:r>
          </a:p>
          <a:p>
            <a:pPr marL="0" indent="0">
              <a:buNone/>
            </a:pPr>
            <a:endParaRPr lang="en-US" sz="800" dirty="0"/>
          </a:p>
          <a:p>
            <a:pPr marL="0" indent="0">
              <a:buNone/>
            </a:pPr>
            <a:r>
              <a:rPr lang="en-US" dirty="0"/>
              <a:t>Example of one damage per compartment (after optimizing damage boundaries:</a:t>
            </a:r>
          </a:p>
          <a:p>
            <a:pPr marL="0" indent="0">
              <a:buNone/>
            </a:pPr>
            <a:endParaRPr lang="en-US" sz="800" dirty="0"/>
          </a:p>
        </p:txBody>
      </p:sp>
      <p:pic>
        <p:nvPicPr>
          <p:cNvPr id="6" name="Picture 5" descr="A screen shot of a computer&#10;&#10;Description automatically generated with low confidence">
            <a:extLst>
              <a:ext uri="{FF2B5EF4-FFF2-40B4-BE49-F238E27FC236}">
                <a16:creationId xmlns:a16="http://schemas.microsoft.com/office/drawing/2014/main" id="{7F3D5BC1-2AAC-D331-252B-AFF2D11601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3219" y="3140968"/>
            <a:ext cx="8245561" cy="282201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30395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14</a:t>
            </a:fld>
            <a:endParaRPr lang="nl-NL" altLang="nl-NL"/>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00735"/>
            <a:ext cx="10515600" cy="4908203"/>
          </a:xfrm>
        </p:spPr>
        <p:txBody>
          <a:bodyPr/>
          <a:lstStyle/>
          <a:p>
            <a:pPr marL="0" indent="0">
              <a:buNone/>
            </a:pPr>
            <a:r>
              <a:rPr lang="en-US" noProof="0" dirty="0"/>
              <a:t>Other examples:</a:t>
            </a:r>
          </a:p>
          <a:p>
            <a:pPr marL="0" indent="0">
              <a:buNone/>
            </a:pPr>
            <a:endParaRPr lang="en-US" sz="800" noProof="0" dirty="0"/>
          </a:p>
          <a:p>
            <a:r>
              <a:rPr lang="en-US" noProof="0" dirty="0"/>
              <a:t>It was allowed to calculate the stability only ‘to the side of heel’, now the stability must be calculated to both PS and SB.</a:t>
            </a:r>
            <a:endParaRPr lang="en-US" sz="2400" dirty="0"/>
          </a:p>
          <a:p>
            <a:endParaRPr lang="en-US" sz="800" noProof="0" dirty="0"/>
          </a:p>
          <a:p>
            <a:pPr lvl="2"/>
            <a:endParaRPr lang="en-US" noProof="0" dirty="0"/>
          </a:p>
        </p:txBody>
      </p:sp>
    </p:spTree>
    <p:extLst>
      <p:ext uri="{BB962C8B-B14F-4D97-AF65-F5344CB8AC3E}">
        <p14:creationId xmlns:p14="http://schemas.microsoft.com/office/powerpoint/2010/main" val="27007248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140</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dirty="0"/>
              <a:t>Calculation method probability of flooding.</a:t>
            </a:r>
          </a:p>
          <a:p>
            <a:pPr marL="0" indent="0">
              <a:buNone/>
            </a:pPr>
            <a:endParaRPr lang="en-US" sz="800" dirty="0"/>
          </a:p>
          <a:p>
            <a:pPr marL="0" indent="0">
              <a:buNone/>
            </a:pPr>
            <a:r>
              <a:rPr lang="en-US" dirty="0"/>
              <a:t>As you hopefully understand, the one damage per (sub)compartment does not differ much from the zonal method. </a:t>
            </a:r>
          </a:p>
          <a:p>
            <a:pPr marL="0" indent="0">
              <a:buNone/>
            </a:pPr>
            <a:endParaRPr lang="en-US" sz="800" dirty="0"/>
          </a:p>
        </p:txBody>
      </p:sp>
    </p:spTree>
    <p:extLst>
      <p:ext uri="{BB962C8B-B14F-4D97-AF65-F5344CB8AC3E}">
        <p14:creationId xmlns:p14="http://schemas.microsoft.com/office/powerpoint/2010/main" val="232294211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141</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dirty="0"/>
              <a:t>Calculation method probability of flooding.</a:t>
            </a:r>
          </a:p>
          <a:p>
            <a:pPr marL="0" indent="0">
              <a:buNone/>
            </a:pPr>
            <a:endParaRPr lang="en-US" sz="800" dirty="0"/>
          </a:p>
          <a:p>
            <a:pPr marL="0" indent="0">
              <a:buNone/>
            </a:pPr>
            <a:r>
              <a:rPr lang="en-US" dirty="0"/>
              <a:t>As you hopefully understand, the one damage per (sub)compartment does not differ much from the zonal method. </a:t>
            </a:r>
          </a:p>
          <a:p>
            <a:pPr marL="0" indent="0">
              <a:buNone/>
            </a:pPr>
            <a:endParaRPr lang="en-US" sz="800" dirty="0"/>
          </a:p>
          <a:p>
            <a:r>
              <a:rPr lang="en-US" dirty="0"/>
              <a:t>The layout is determined automatically.</a:t>
            </a:r>
          </a:p>
          <a:p>
            <a:endParaRPr lang="en-US" sz="800" dirty="0"/>
          </a:p>
        </p:txBody>
      </p:sp>
    </p:spTree>
    <p:extLst>
      <p:ext uri="{BB962C8B-B14F-4D97-AF65-F5344CB8AC3E}">
        <p14:creationId xmlns:p14="http://schemas.microsoft.com/office/powerpoint/2010/main" val="392883887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142</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dirty="0"/>
              <a:t>Calculation method probability of flooding.</a:t>
            </a:r>
          </a:p>
          <a:p>
            <a:pPr marL="0" indent="0">
              <a:buNone/>
            </a:pPr>
            <a:endParaRPr lang="en-US" sz="800" dirty="0"/>
          </a:p>
          <a:p>
            <a:pPr marL="0" indent="0">
              <a:buNone/>
            </a:pPr>
            <a:r>
              <a:rPr lang="en-US" dirty="0"/>
              <a:t>As you hopefully understand, the one damage per (sub)compartment does not differ much from the zonal method. </a:t>
            </a:r>
          </a:p>
          <a:p>
            <a:pPr marL="0" indent="0">
              <a:buNone/>
            </a:pPr>
            <a:endParaRPr lang="en-US" sz="800" dirty="0"/>
          </a:p>
          <a:p>
            <a:r>
              <a:rPr lang="en-US" dirty="0"/>
              <a:t>The layout is determined automatically.</a:t>
            </a:r>
          </a:p>
          <a:p>
            <a:endParaRPr lang="en-US" sz="800" dirty="0"/>
          </a:p>
          <a:p>
            <a:r>
              <a:rPr lang="en-US" dirty="0"/>
              <a:t>Higher accuracy.</a:t>
            </a:r>
          </a:p>
          <a:p>
            <a:endParaRPr lang="en-US" sz="800" dirty="0"/>
          </a:p>
        </p:txBody>
      </p:sp>
    </p:spTree>
    <p:extLst>
      <p:ext uri="{BB962C8B-B14F-4D97-AF65-F5344CB8AC3E}">
        <p14:creationId xmlns:p14="http://schemas.microsoft.com/office/powerpoint/2010/main" val="129958697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143</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dirty="0"/>
              <a:t>Calculation method probability of flooding.</a:t>
            </a:r>
          </a:p>
          <a:p>
            <a:pPr marL="0" indent="0">
              <a:buNone/>
            </a:pPr>
            <a:endParaRPr lang="en-US" sz="800" dirty="0"/>
          </a:p>
          <a:p>
            <a:pPr marL="0" indent="0">
              <a:buNone/>
            </a:pPr>
            <a:r>
              <a:rPr lang="en-US" dirty="0"/>
              <a:t>As you hopefully understand, the one damage per (sub)compartment does not differ much from the zonal method. </a:t>
            </a:r>
          </a:p>
          <a:p>
            <a:pPr marL="0" indent="0">
              <a:buNone/>
            </a:pPr>
            <a:endParaRPr lang="en-US" sz="800" dirty="0"/>
          </a:p>
          <a:p>
            <a:r>
              <a:rPr lang="en-US" dirty="0"/>
              <a:t>The layout is determined automatically.</a:t>
            </a:r>
          </a:p>
          <a:p>
            <a:endParaRPr lang="en-US" sz="800" dirty="0"/>
          </a:p>
          <a:p>
            <a:r>
              <a:rPr lang="en-US" dirty="0"/>
              <a:t>Higher accuracy.</a:t>
            </a:r>
          </a:p>
          <a:p>
            <a:endParaRPr lang="en-US" sz="800" dirty="0"/>
          </a:p>
          <a:p>
            <a:r>
              <a:rPr lang="en-US" dirty="0"/>
              <a:t>Thus, a higher attained index.</a:t>
            </a:r>
          </a:p>
        </p:txBody>
      </p:sp>
    </p:spTree>
    <p:extLst>
      <p:ext uri="{BB962C8B-B14F-4D97-AF65-F5344CB8AC3E}">
        <p14:creationId xmlns:p14="http://schemas.microsoft.com/office/powerpoint/2010/main" val="38272493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144</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dirty="0"/>
              <a:t>Calculation method probability of flooding.</a:t>
            </a:r>
          </a:p>
          <a:p>
            <a:pPr marL="0" indent="0">
              <a:buNone/>
            </a:pPr>
            <a:endParaRPr lang="en-US" sz="800" dirty="0"/>
          </a:p>
          <a:p>
            <a:pPr marL="0" indent="0">
              <a:buNone/>
            </a:pPr>
            <a:r>
              <a:rPr lang="en-US" dirty="0"/>
              <a:t>As you hopefully understand, the one damage per (sub)compartment does not differ much from the zonal method. </a:t>
            </a:r>
          </a:p>
          <a:p>
            <a:pPr marL="0" indent="0">
              <a:buNone/>
            </a:pPr>
            <a:endParaRPr lang="en-US" sz="800" dirty="0"/>
          </a:p>
          <a:p>
            <a:r>
              <a:rPr lang="en-US" dirty="0"/>
              <a:t>The layout is determined automatically.</a:t>
            </a:r>
          </a:p>
          <a:p>
            <a:endParaRPr lang="en-US" sz="800" dirty="0"/>
          </a:p>
          <a:p>
            <a:r>
              <a:rPr lang="en-US" dirty="0"/>
              <a:t>Higher accuracy.</a:t>
            </a:r>
          </a:p>
          <a:p>
            <a:endParaRPr lang="en-US" sz="800" dirty="0"/>
          </a:p>
          <a:p>
            <a:r>
              <a:rPr lang="en-US" dirty="0"/>
              <a:t>Thus, a higher attained index.</a:t>
            </a:r>
          </a:p>
          <a:p>
            <a:endParaRPr lang="en-US" sz="800" dirty="0"/>
          </a:p>
          <a:p>
            <a:pPr marL="0" indent="0">
              <a:buNone/>
            </a:pPr>
            <a:r>
              <a:rPr lang="en-US" dirty="0"/>
              <a:t>In general, we use the one damage per compartment method</a:t>
            </a:r>
          </a:p>
        </p:txBody>
      </p:sp>
    </p:spTree>
    <p:extLst>
      <p:ext uri="{BB962C8B-B14F-4D97-AF65-F5344CB8AC3E}">
        <p14:creationId xmlns:p14="http://schemas.microsoft.com/office/powerpoint/2010/main" val="304119056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145</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dirty="0"/>
              <a:t>Calculation method probability of flooding.</a:t>
            </a:r>
          </a:p>
          <a:p>
            <a:pPr marL="0" indent="0">
              <a:buNone/>
            </a:pPr>
            <a:endParaRPr lang="en-US" sz="800" dirty="0"/>
          </a:p>
          <a:p>
            <a:pPr marL="0" indent="0">
              <a:buNone/>
            </a:pPr>
            <a:r>
              <a:rPr lang="en-US" dirty="0"/>
              <a:t>What is your experience on accepting of the one damage per (sub)compartment method?</a:t>
            </a:r>
          </a:p>
          <a:p>
            <a:pPr marL="0" indent="0">
              <a:buNone/>
            </a:pPr>
            <a:endParaRPr lang="en-US" sz="800" dirty="0"/>
          </a:p>
        </p:txBody>
      </p:sp>
    </p:spTree>
    <p:extLst>
      <p:ext uri="{BB962C8B-B14F-4D97-AF65-F5344CB8AC3E}">
        <p14:creationId xmlns:p14="http://schemas.microsoft.com/office/powerpoint/2010/main" val="331163433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146</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dirty="0"/>
              <a:t>Calculation method probability of flooding.</a:t>
            </a:r>
          </a:p>
          <a:p>
            <a:pPr marL="0" indent="0">
              <a:buNone/>
            </a:pPr>
            <a:endParaRPr lang="en-US" sz="800" dirty="0"/>
          </a:p>
          <a:p>
            <a:pPr marL="0" indent="0">
              <a:buNone/>
            </a:pPr>
            <a:r>
              <a:rPr lang="en-US" dirty="0"/>
              <a:t>For your own benefit:</a:t>
            </a:r>
          </a:p>
          <a:p>
            <a:pPr marL="0" indent="0">
              <a:buNone/>
            </a:pPr>
            <a:endParaRPr lang="en-US" sz="800" dirty="0"/>
          </a:p>
          <a:p>
            <a:r>
              <a:rPr lang="en-US" dirty="0"/>
              <a:t>Please don’t just switch to the zonal method if Class Societies don’t understand the mechanism.</a:t>
            </a:r>
          </a:p>
          <a:p>
            <a:r>
              <a:rPr lang="en-US" dirty="0"/>
              <a:t>With the earlier mentioned explanation, you should be able to convince them it is a valid calculation method.</a:t>
            </a:r>
          </a:p>
        </p:txBody>
      </p:sp>
    </p:spTree>
    <p:extLst>
      <p:ext uri="{BB962C8B-B14F-4D97-AF65-F5344CB8AC3E}">
        <p14:creationId xmlns:p14="http://schemas.microsoft.com/office/powerpoint/2010/main" val="242920355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147</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dirty="0"/>
              <a:t>Calculation method probability of flooding.</a:t>
            </a:r>
          </a:p>
          <a:p>
            <a:pPr marL="0" indent="0">
              <a:buNone/>
            </a:pPr>
            <a:endParaRPr lang="en-US" sz="800" dirty="0"/>
          </a:p>
        </p:txBody>
      </p:sp>
      <p:pic>
        <p:nvPicPr>
          <p:cNvPr id="6" name="Picture 5" descr="A picture containing human face, text, cartoon, poster&#10;&#10;Description automatically generated">
            <a:extLst>
              <a:ext uri="{FF2B5EF4-FFF2-40B4-BE49-F238E27FC236}">
                <a16:creationId xmlns:a16="http://schemas.microsoft.com/office/drawing/2014/main" id="{B97EC395-9F94-D352-C949-1DC56E7A59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2443" y="1987962"/>
            <a:ext cx="7447113" cy="418900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0997946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148</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dirty="0"/>
              <a:t>Calculation method probability of flooding.</a:t>
            </a:r>
          </a:p>
          <a:p>
            <a:pPr marL="0" indent="0">
              <a:buNone/>
            </a:pPr>
            <a:endParaRPr lang="en-US" sz="800" dirty="0"/>
          </a:p>
          <a:p>
            <a:endParaRPr lang="en-US" sz="800" dirty="0"/>
          </a:p>
          <a:p>
            <a:r>
              <a:rPr lang="en-US" dirty="0"/>
              <a:t>Numerical integration method.</a:t>
            </a:r>
          </a:p>
        </p:txBody>
      </p:sp>
    </p:spTree>
    <p:extLst>
      <p:ext uri="{BB962C8B-B14F-4D97-AF65-F5344CB8AC3E}">
        <p14:creationId xmlns:p14="http://schemas.microsoft.com/office/powerpoint/2010/main" val="206720808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A7650-525C-C1F0-769E-79BB32640AD5}"/>
              </a:ext>
            </a:extLst>
          </p:cNvPr>
          <p:cNvSpPr>
            <a:spLocks noGrp="1"/>
          </p:cNvSpPr>
          <p:nvPr>
            <p:ph type="title"/>
          </p:nvPr>
        </p:nvSpPr>
        <p:spPr>
          <a:xfrm>
            <a:off x="865960" y="120590"/>
            <a:ext cx="10515600" cy="903635"/>
          </a:xfrm>
        </p:spPr>
        <p:txBody>
          <a:bodyPr/>
          <a:lstStyle/>
          <a:p>
            <a:pPr algn="l"/>
            <a:r>
              <a:rPr lang="en-US" dirty="0"/>
              <a:t>The area of a 2D figure</a:t>
            </a:r>
          </a:p>
        </p:txBody>
      </p:sp>
      <p:sp>
        <p:nvSpPr>
          <p:cNvPr id="4" name="Date Placeholder 3">
            <a:extLst>
              <a:ext uri="{FF2B5EF4-FFF2-40B4-BE49-F238E27FC236}">
                <a16:creationId xmlns:a16="http://schemas.microsoft.com/office/drawing/2014/main" id="{70B2F345-B101-BDE7-E234-C53ADA93D4D1}"/>
              </a:ext>
            </a:extLst>
          </p:cNvPr>
          <p:cNvSpPr>
            <a:spLocks noGrp="1"/>
          </p:cNvSpPr>
          <p:nvPr>
            <p:ph type="dt" sz="half" idx="10"/>
          </p:nvPr>
        </p:nvSpPr>
        <p:spPr/>
        <p:txBody>
          <a:bodyPr/>
          <a:lstStyle/>
          <a:p>
            <a:pPr>
              <a:defRPr/>
            </a:pPr>
            <a:r>
              <a:rPr lang="en-US"/>
              <a:t>15-05-2023</a:t>
            </a:r>
            <a:endParaRPr lang="nl-NL" dirty="0"/>
          </a:p>
        </p:txBody>
      </p:sp>
      <p:sp>
        <p:nvSpPr>
          <p:cNvPr id="5" name="Slide Number Placeholder 4">
            <a:extLst>
              <a:ext uri="{FF2B5EF4-FFF2-40B4-BE49-F238E27FC236}">
                <a16:creationId xmlns:a16="http://schemas.microsoft.com/office/drawing/2014/main" id="{4227F02F-5645-BE8B-9B6D-981B6D6DC26A}"/>
              </a:ext>
            </a:extLst>
          </p:cNvPr>
          <p:cNvSpPr>
            <a:spLocks noGrp="1"/>
          </p:cNvSpPr>
          <p:nvPr>
            <p:ph type="sldNum" sz="quarter" idx="12"/>
          </p:nvPr>
        </p:nvSpPr>
        <p:spPr/>
        <p:txBody>
          <a:bodyPr/>
          <a:lstStyle/>
          <a:p>
            <a:fld id="{2C4BDB0B-48F0-468E-9759-F63765CE59F2}" type="slidenum">
              <a:rPr lang="nl-NL" altLang="nl-NL" smtClean="0"/>
              <a:pPr/>
              <a:t>149</a:t>
            </a:fld>
            <a:endParaRPr lang="nl-NL" altLang="nl-NL"/>
          </a:p>
        </p:txBody>
      </p:sp>
      <p:pic>
        <p:nvPicPr>
          <p:cNvPr id="7" name="Picture 6">
            <a:extLst>
              <a:ext uri="{FF2B5EF4-FFF2-40B4-BE49-F238E27FC236}">
                <a16:creationId xmlns:a16="http://schemas.microsoft.com/office/drawing/2014/main" id="{9DDC5745-B4C9-73B4-E649-F4F21A0FEF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8355" y="2569774"/>
            <a:ext cx="5770810" cy="2885405"/>
          </a:xfrm>
          <a:prstGeom prst="rect">
            <a:avLst/>
          </a:prstGeom>
        </p:spPr>
      </p:pic>
      <p:sp>
        <p:nvSpPr>
          <p:cNvPr id="19" name="TextBox 18">
            <a:extLst>
              <a:ext uri="{FF2B5EF4-FFF2-40B4-BE49-F238E27FC236}">
                <a16:creationId xmlns:a16="http://schemas.microsoft.com/office/drawing/2014/main" id="{9112A65B-CFF7-981D-5E2D-57025140808E}"/>
              </a:ext>
            </a:extLst>
          </p:cNvPr>
          <p:cNvSpPr txBox="1"/>
          <p:nvPr/>
        </p:nvSpPr>
        <p:spPr>
          <a:xfrm>
            <a:off x="1163452" y="1464277"/>
            <a:ext cx="9865096" cy="954107"/>
          </a:xfrm>
          <a:prstGeom prst="rect">
            <a:avLst/>
          </a:prstGeom>
          <a:noFill/>
        </p:spPr>
        <p:txBody>
          <a:bodyPr wrap="square">
            <a:spAutoFit/>
          </a:bodyPr>
          <a:lstStyle/>
          <a:p>
            <a:pPr algn="ctr"/>
            <a:r>
              <a:rPr lang="en-US" sz="2800" dirty="0">
                <a:solidFill>
                  <a:schemeClr val="accent1">
                    <a:lumMod val="75000"/>
                  </a:schemeClr>
                </a:solidFill>
              </a:rPr>
              <a:t>Suppose we are faced with the daunting task of determining the area of this Marilyn Monroe picture</a:t>
            </a:r>
          </a:p>
        </p:txBody>
      </p:sp>
      <p:sp>
        <p:nvSpPr>
          <p:cNvPr id="20" name="TextBox 19">
            <a:extLst>
              <a:ext uri="{FF2B5EF4-FFF2-40B4-BE49-F238E27FC236}">
                <a16:creationId xmlns:a16="http://schemas.microsoft.com/office/drawing/2014/main" id="{9308F3A9-295F-9215-7C84-1EB2F16C437E}"/>
              </a:ext>
            </a:extLst>
          </p:cNvPr>
          <p:cNvSpPr txBox="1"/>
          <p:nvPr/>
        </p:nvSpPr>
        <p:spPr>
          <a:xfrm>
            <a:off x="1206716" y="5428711"/>
            <a:ext cx="9865096" cy="523220"/>
          </a:xfrm>
          <a:prstGeom prst="rect">
            <a:avLst/>
          </a:prstGeom>
          <a:noFill/>
        </p:spPr>
        <p:txBody>
          <a:bodyPr wrap="square">
            <a:spAutoFit/>
          </a:bodyPr>
          <a:lstStyle/>
          <a:p>
            <a:pPr algn="ctr"/>
            <a:r>
              <a:rPr lang="en-US" sz="2800" dirty="0">
                <a:solidFill>
                  <a:schemeClr val="accent1">
                    <a:lumMod val="75000"/>
                  </a:schemeClr>
                </a:solidFill>
              </a:rPr>
              <a:t>Then we can choose between (at least) two methods</a:t>
            </a:r>
          </a:p>
        </p:txBody>
      </p:sp>
    </p:spTree>
    <p:extLst>
      <p:ext uri="{BB962C8B-B14F-4D97-AF65-F5344CB8AC3E}">
        <p14:creationId xmlns:p14="http://schemas.microsoft.com/office/powerpoint/2010/main" val="2125213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15</a:t>
            </a:fld>
            <a:endParaRPr lang="nl-NL" altLang="nl-NL"/>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00735"/>
            <a:ext cx="10515600" cy="4908203"/>
          </a:xfrm>
        </p:spPr>
        <p:txBody>
          <a:bodyPr/>
          <a:lstStyle/>
          <a:p>
            <a:pPr marL="0" indent="0">
              <a:buNone/>
            </a:pPr>
            <a:r>
              <a:rPr lang="en-US" noProof="0" dirty="0"/>
              <a:t>Other examples:</a:t>
            </a:r>
          </a:p>
          <a:p>
            <a:pPr marL="0" indent="0">
              <a:buNone/>
            </a:pPr>
            <a:endParaRPr lang="en-US" sz="800" noProof="0" dirty="0"/>
          </a:p>
          <a:p>
            <a:r>
              <a:rPr lang="en-US" noProof="0" dirty="0"/>
              <a:t>It was allowed to calculate the stability only ‘to the side of heel’, now the stability must be calculated to both PS and SB.</a:t>
            </a:r>
            <a:endParaRPr lang="en-US" sz="2400" dirty="0"/>
          </a:p>
          <a:p>
            <a:endParaRPr lang="en-US" sz="800" noProof="0" dirty="0"/>
          </a:p>
          <a:p>
            <a:r>
              <a:rPr lang="en-US" dirty="0"/>
              <a:t>Minor damages were considered in a coarse manner.</a:t>
            </a:r>
            <a:endParaRPr lang="en-US" noProof="0" dirty="0"/>
          </a:p>
          <a:p>
            <a:endParaRPr lang="en-US" sz="800" noProof="0" dirty="0"/>
          </a:p>
          <a:p>
            <a:pPr lvl="2"/>
            <a:endParaRPr lang="en-US" noProof="0" dirty="0"/>
          </a:p>
        </p:txBody>
      </p:sp>
    </p:spTree>
    <p:extLst>
      <p:ext uri="{BB962C8B-B14F-4D97-AF65-F5344CB8AC3E}">
        <p14:creationId xmlns:p14="http://schemas.microsoft.com/office/powerpoint/2010/main" val="181764855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A7650-525C-C1F0-769E-79BB32640AD5}"/>
              </a:ext>
            </a:extLst>
          </p:cNvPr>
          <p:cNvSpPr>
            <a:spLocks noGrp="1"/>
          </p:cNvSpPr>
          <p:nvPr>
            <p:ph type="title"/>
          </p:nvPr>
        </p:nvSpPr>
        <p:spPr>
          <a:xfrm>
            <a:off x="865960" y="120590"/>
            <a:ext cx="10515600" cy="903635"/>
          </a:xfrm>
        </p:spPr>
        <p:txBody>
          <a:bodyPr/>
          <a:lstStyle/>
          <a:p>
            <a:pPr algn="l"/>
            <a:r>
              <a:rPr lang="en-US" dirty="0"/>
              <a:t>Method 1960</a:t>
            </a:r>
          </a:p>
        </p:txBody>
      </p:sp>
      <p:sp>
        <p:nvSpPr>
          <p:cNvPr id="4" name="Date Placeholder 3">
            <a:extLst>
              <a:ext uri="{FF2B5EF4-FFF2-40B4-BE49-F238E27FC236}">
                <a16:creationId xmlns:a16="http://schemas.microsoft.com/office/drawing/2014/main" id="{70B2F345-B101-BDE7-E234-C53ADA93D4D1}"/>
              </a:ext>
            </a:extLst>
          </p:cNvPr>
          <p:cNvSpPr>
            <a:spLocks noGrp="1"/>
          </p:cNvSpPr>
          <p:nvPr>
            <p:ph type="dt" sz="half" idx="10"/>
          </p:nvPr>
        </p:nvSpPr>
        <p:spPr/>
        <p:txBody>
          <a:bodyPr/>
          <a:lstStyle/>
          <a:p>
            <a:pPr>
              <a:defRPr/>
            </a:pPr>
            <a:r>
              <a:rPr lang="en-US"/>
              <a:t>15-05-2023</a:t>
            </a:r>
            <a:endParaRPr lang="nl-NL" dirty="0"/>
          </a:p>
        </p:txBody>
      </p:sp>
      <p:sp>
        <p:nvSpPr>
          <p:cNvPr id="5" name="Slide Number Placeholder 4">
            <a:extLst>
              <a:ext uri="{FF2B5EF4-FFF2-40B4-BE49-F238E27FC236}">
                <a16:creationId xmlns:a16="http://schemas.microsoft.com/office/drawing/2014/main" id="{4227F02F-5645-BE8B-9B6D-981B6D6DC26A}"/>
              </a:ext>
            </a:extLst>
          </p:cNvPr>
          <p:cNvSpPr>
            <a:spLocks noGrp="1"/>
          </p:cNvSpPr>
          <p:nvPr>
            <p:ph type="sldNum" sz="quarter" idx="12"/>
          </p:nvPr>
        </p:nvSpPr>
        <p:spPr/>
        <p:txBody>
          <a:bodyPr/>
          <a:lstStyle/>
          <a:p>
            <a:fld id="{2C4BDB0B-48F0-468E-9759-F63765CE59F2}" type="slidenum">
              <a:rPr lang="nl-NL" altLang="nl-NL" smtClean="0"/>
              <a:pPr/>
              <a:t>150</a:t>
            </a:fld>
            <a:endParaRPr lang="nl-NL" altLang="nl-NL"/>
          </a:p>
        </p:txBody>
      </p:sp>
      <p:pic>
        <p:nvPicPr>
          <p:cNvPr id="7" name="Picture 6">
            <a:extLst>
              <a:ext uri="{FF2B5EF4-FFF2-40B4-BE49-F238E27FC236}">
                <a16:creationId xmlns:a16="http://schemas.microsoft.com/office/drawing/2014/main" id="{9DDC5745-B4C9-73B4-E649-F4F21A0FEF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7648" y="2060848"/>
            <a:ext cx="5770810" cy="2885405"/>
          </a:xfrm>
          <a:prstGeom prst="rect">
            <a:avLst/>
          </a:prstGeom>
        </p:spPr>
      </p:pic>
      <p:sp>
        <p:nvSpPr>
          <p:cNvPr id="9" name="Oval 8">
            <a:extLst>
              <a:ext uri="{FF2B5EF4-FFF2-40B4-BE49-F238E27FC236}">
                <a16:creationId xmlns:a16="http://schemas.microsoft.com/office/drawing/2014/main" id="{B17B5CF4-3A92-3E59-C0B7-E757C283280C}"/>
              </a:ext>
            </a:extLst>
          </p:cNvPr>
          <p:cNvSpPr/>
          <p:nvPr/>
        </p:nvSpPr>
        <p:spPr>
          <a:xfrm rot="1270847">
            <a:off x="5659930" y="2889992"/>
            <a:ext cx="875374" cy="14529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900D9D-33EB-AC0F-7517-DB9B89FA77D3}"/>
              </a:ext>
            </a:extLst>
          </p:cNvPr>
          <p:cNvSpPr/>
          <p:nvPr/>
        </p:nvSpPr>
        <p:spPr>
          <a:xfrm>
            <a:off x="5303912" y="4077072"/>
            <a:ext cx="504056" cy="79208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B749627-08DE-FB48-19DA-A115EF8C6789}"/>
              </a:ext>
            </a:extLst>
          </p:cNvPr>
          <p:cNvSpPr/>
          <p:nvPr/>
        </p:nvSpPr>
        <p:spPr>
          <a:xfrm rot="483057">
            <a:off x="5303912" y="2492896"/>
            <a:ext cx="576064" cy="158417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E9F1561B-DF7D-3279-206F-5BF0EEABD172}"/>
              </a:ext>
            </a:extLst>
          </p:cNvPr>
          <p:cNvSpPr/>
          <p:nvPr/>
        </p:nvSpPr>
        <p:spPr>
          <a:xfrm>
            <a:off x="5427012" y="2039932"/>
            <a:ext cx="452964" cy="452964"/>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FE8C40F3-AD8B-5FC9-9634-41F1EA3EDA0F}"/>
              </a:ext>
            </a:extLst>
          </p:cNvPr>
          <p:cNvSpPr/>
          <p:nvPr/>
        </p:nvSpPr>
        <p:spPr>
          <a:xfrm rot="1697791">
            <a:off x="4677773" y="2742774"/>
            <a:ext cx="888246" cy="864096"/>
          </a:xfrm>
          <a:prstGeom prst="triangle">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E775CD1-82A4-9A88-F082-5B7224BC51F8}"/>
              </a:ext>
            </a:extLst>
          </p:cNvPr>
          <p:cNvSpPr txBox="1"/>
          <p:nvPr/>
        </p:nvSpPr>
        <p:spPr>
          <a:xfrm>
            <a:off x="3215680" y="5374729"/>
            <a:ext cx="6336704" cy="584775"/>
          </a:xfrm>
          <a:prstGeom prst="rect">
            <a:avLst/>
          </a:prstGeom>
          <a:noFill/>
        </p:spPr>
        <p:txBody>
          <a:bodyPr wrap="square" rtlCol="0">
            <a:spAutoFit/>
          </a:bodyPr>
          <a:lstStyle/>
          <a:p>
            <a:r>
              <a:rPr lang="en-US" sz="3200" dirty="0">
                <a:solidFill>
                  <a:schemeClr val="accent1">
                    <a:lumMod val="75000"/>
                  </a:schemeClr>
                </a:solidFill>
              </a:rPr>
              <a:t>Simplification and arithmetic</a:t>
            </a:r>
          </a:p>
        </p:txBody>
      </p:sp>
    </p:spTree>
    <p:extLst>
      <p:ext uri="{BB962C8B-B14F-4D97-AF65-F5344CB8AC3E}">
        <p14:creationId xmlns:p14="http://schemas.microsoft.com/office/powerpoint/2010/main" val="338249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3"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A7650-525C-C1F0-769E-79BB32640AD5}"/>
              </a:ext>
            </a:extLst>
          </p:cNvPr>
          <p:cNvSpPr>
            <a:spLocks noGrp="1"/>
          </p:cNvSpPr>
          <p:nvPr>
            <p:ph type="title"/>
          </p:nvPr>
        </p:nvSpPr>
        <p:spPr>
          <a:xfrm>
            <a:off x="865960" y="120590"/>
            <a:ext cx="10515600" cy="903635"/>
          </a:xfrm>
        </p:spPr>
        <p:txBody>
          <a:bodyPr/>
          <a:lstStyle/>
          <a:p>
            <a:pPr algn="l"/>
            <a:r>
              <a:rPr lang="en-US" dirty="0"/>
              <a:t>Simplification and arithmetic</a:t>
            </a:r>
          </a:p>
        </p:txBody>
      </p:sp>
      <p:sp>
        <p:nvSpPr>
          <p:cNvPr id="3" name="Content Placeholder 2">
            <a:extLst>
              <a:ext uri="{FF2B5EF4-FFF2-40B4-BE49-F238E27FC236}">
                <a16:creationId xmlns:a16="http://schemas.microsoft.com/office/drawing/2014/main" id="{6B9048E1-FC3A-E82C-1F00-7A13EE216D9A}"/>
              </a:ext>
            </a:extLst>
          </p:cNvPr>
          <p:cNvSpPr>
            <a:spLocks noGrp="1"/>
          </p:cNvSpPr>
          <p:nvPr>
            <p:ph idx="1"/>
          </p:nvPr>
        </p:nvSpPr>
        <p:spPr>
          <a:xfrm>
            <a:off x="695400" y="1626922"/>
            <a:ext cx="7488832" cy="4641248"/>
          </a:xfrm>
        </p:spPr>
        <p:txBody>
          <a:bodyPr/>
          <a:lstStyle/>
          <a:p>
            <a:pPr marL="514350" indent="-514350">
              <a:buFont typeface="+mj-lt"/>
              <a:buAutoNum type="arabicPeriod"/>
            </a:pPr>
            <a:r>
              <a:rPr lang="en-US" dirty="0"/>
              <a:t>Subdivide the figure in five areas (“zones”):</a:t>
            </a:r>
          </a:p>
          <a:p>
            <a:pPr lvl="1"/>
            <a:r>
              <a:rPr lang="en-US" dirty="0"/>
              <a:t>A circle.</a:t>
            </a:r>
          </a:p>
          <a:p>
            <a:pPr lvl="1"/>
            <a:r>
              <a:rPr lang="en-US" dirty="0"/>
              <a:t>A triangle.</a:t>
            </a:r>
          </a:p>
          <a:p>
            <a:pPr lvl="1"/>
            <a:r>
              <a:rPr lang="en-US" dirty="0"/>
              <a:t>A rectangle.</a:t>
            </a:r>
          </a:p>
          <a:p>
            <a:pPr lvl="1"/>
            <a:r>
              <a:rPr lang="en-US" dirty="0"/>
              <a:t>An inclined rectangle.</a:t>
            </a:r>
          </a:p>
          <a:p>
            <a:pPr lvl="1"/>
            <a:r>
              <a:rPr lang="en-US" dirty="0"/>
              <a:t>An ellipse.</a:t>
            </a:r>
          </a:p>
          <a:p>
            <a:pPr lvl="1"/>
            <a:endParaRPr lang="en-US" sz="800" dirty="0"/>
          </a:p>
          <a:p>
            <a:pPr marL="514350" indent="-514350">
              <a:buFont typeface="+mj-lt"/>
              <a:buAutoNum type="arabicPeriod"/>
            </a:pPr>
            <a:r>
              <a:rPr lang="en-US" dirty="0"/>
              <a:t>Find a handbook with formulas of areas from these elementary shapes.</a:t>
            </a:r>
          </a:p>
          <a:p>
            <a:pPr marL="514350" indent="-514350">
              <a:buFont typeface="+mj-lt"/>
              <a:buAutoNum type="arabicPeriod"/>
            </a:pPr>
            <a:endParaRPr lang="en-US" dirty="0"/>
          </a:p>
        </p:txBody>
      </p:sp>
      <p:sp>
        <p:nvSpPr>
          <p:cNvPr id="4" name="Date Placeholder 3">
            <a:extLst>
              <a:ext uri="{FF2B5EF4-FFF2-40B4-BE49-F238E27FC236}">
                <a16:creationId xmlns:a16="http://schemas.microsoft.com/office/drawing/2014/main" id="{70B2F345-B101-BDE7-E234-C53ADA93D4D1}"/>
              </a:ext>
            </a:extLst>
          </p:cNvPr>
          <p:cNvSpPr>
            <a:spLocks noGrp="1"/>
          </p:cNvSpPr>
          <p:nvPr>
            <p:ph type="dt" sz="half" idx="10"/>
          </p:nvPr>
        </p:nvSpPr>
        <p:spPr/>
        <p:txBody>
          <a:bodyPr/>
          <a:lstStyle/>
          <a:p>
            <a:pPr>
              <a:defRPr/>
            </a:pPr>
            <a:r>
              <a:rPr lang="en-US"/>
              <a:t>15-05-2023</a:t>
            </a:r>
            <a:endParaRPr lang="nl-NL" dirty="0"/>
          </a:p>
        </p:txBody>
      </p:sp>
      <p:sp>
        <p:nvSpPr>
          <p:cNvPr id="5" name="Slide Number Placeholder 4">
            <a:extLst>
              <a:ext uri="{FF2B5EF4-FFF2-40B4-BE49-F238E27FC236}">
                <a16:creationId xmlns:a16="http://schemas.microsoft.com/office/drawing/2014/main" id="{4227F02F-5645-BE8B-9B6D-981B6D6DC26A}"/>
              </a:ext>
            </a:extLst>
          </p:cNvPr>
          <p:cNvSpPr>
            <a:spLocks noGrp="1"/>
          </p:cNvSpPr>
          <p:nvPr>
            <p:ph type="sldNum" sz="quarter" idx="12"/>
          </p:nvPr>
        </p:nvSpPr>
        <p:spPr/>
        <p:txBody>
          <a:bodyPr/>
          <a:lstStyle/>
          <a:p>
            <a:fld id="{2C4BDB0B-48F0-468E-9759-F63765CE59F2}" type="slidenum">
              <a:rPr lang="nl-NL" altLang="nl-NL" smtClean="0"/>
              <a:pPr/>
              <a:t>151</a:t>
            </a:fld>
            <a:endParaRPr lang="nl-NL" altLang="nl-NL"/>
          </a:p>
        </p:txBody>
      </p:sp>
      <p:pic>
        <p:nvPicPr>
          <p:cNvPr id="10" name="Picture 9">
            <a:extLst>
              <a:ext uri="{FF2B5EF4-FFF2-40B4-BE49-F238E27FC236}">
                <a16:creationId xmlns:a16="http://schemas.microsoft.com/office/drawing/2014/main" id="{6AF75407-2768-55D0-3B51-FEDAEB584E19}"/>
              </a:ext>
            </a:extLst>
          </p:cNvPr>
          <p:cNvPicPr>
            <a:picLocks noChangeAspect="1"/>
          </p:cNvPicPr>
          <p:nvPr/>
        </p:nvPicPr>
        <p:blipFill>
          <a:blip r:embed="rId2"/>
          <a:stretch>
            <a:fillRect/>
          </a:stretch>
        </p:blipFill>
        <p:spPr>
          <a:xfrm>
            <a:off x="8770523" y="1626922"/>
            <a:ext cx="2743341" cy="3441877"/>
          </a:xfrm>
          <a:prstGeom prst="rect">
            <a:avLst/>
          </a:prstGeom>
        </p:spPr>
      </p:pic>
      <p:pic>
        <p:nvPicPr>
          <p:cNvPr id="8" name="Picture 7">
            <a:extLst>
              <a:ext uri="{FF2B5EF4-FFF2-40B4-BE49-F238E27FC236}">
                <a16:creationId xmlns:a16="http://schemas.microsoft.com/office/drawing/2014/main" id="{BB593C87-79D1-012D-D00C-AA8BA01F100E}"/>
              </a:ext>
            </a:extLst>
          </p:cNvPr>
          <p:cNvPicPr>
            <a:picLocks noChangeAspect="1"/>
          </p:cNvPicPr>
          <p:nvPr/>
        </p:nvPicPr>
        <p:blipFill>
          <a:blip r:embed="rId3"/>
          <a:stretch>
            <a:fillRect/>
          </a:stretch>
        </p:blipFill>
        <p:spPr>
          <a:xfrm>
            <a:off x="8358285" y="1412776"/>
            <a:ext cx="3821304" cy="5445224"/>
          </a:xfrm>
          <a:prstGeom prst="rect">
            <a:avLst/>
          </a:prstGeom>
        </p:spPr>
      </p:pic>
    </p:spTree>
    <p:extLst>
      <p:ext uri="{BB962C8B-B14F-4D97-AF65-F5344CB8AC3E}">
        <p14:creationId xmlns:p14="http://schemas.microsoft.com/office/powerpoint/2010/main" val="3790907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A7650-525C-C1F0-769E-79BB32640AD5}"/>
              </a:ext>
            </a:extLst>
          </p:cNvPr>
          <p:cNvSpPr>
            <a:spLocks noGrp="1"/>
          </p:cNvSpPr>
          <p:nvPr>
            <p:ph type="title"/>
          </p:nvPr>
        </p:nvSpPr>
        <p:spPr>
          <a:xfrm>
            <a:off x="865960" y="120590"/>
            <a:ext cx="10515600" cy="903635"/>
          </a:xfrm>
        </p:spPr>
        <p:txBody>
          <a:bodyPr/>
          <a:lstStyle/>
          <a:p>
            <a:pPr algn="l"/>
            <a:r>
              <a:rPr lang="en-US" dirty="0"/>
              <a:t>Simplification and arithmetic</a:t>
            </a:r>
          </a:p>
        </p:txBody>
      </p:sp>
      <p:sp>
        <p:nvSpPr>
          <p:cNvPr id="3" name="Content Placeholder 2">
            <a:extLst>
              <a:ext uri="{FF2B5EF4-FFF2-40B4-BE49-F238E27FC236}">
                <a16:creationId xmlns:a16="http://schemas.microsoft.com/office/drawing/2014/main" id="{6B9048E1-FC3A-E82C-1F00-7A13EE216D9A}"/>
              </a:ext>
            </a:extLst>
          </p:cNvPr>
          <p:cNvSpPr>
            <a:spLocks noGrp="1"/>
          </p:cNvSpPr>
          <p:nvPr>
            <p:ph idx="1"/>
          </p:nvPr>
        </p:nvSpPr>
        <p:spPr>
          <a:xfrm>
            <a:off x="695400" y="1340768"/>
            <a:ext cx="10515600" cy="4680520"/>
          </a:xfrm>
        </p:spPr>
        <p:txBody>
          <a:bodyPr/>
          <a:lstStyle/>
          <a:p>
            <a:pPr marL="514350" indent="-514350">
              <a:buFont typeface="+mj-lt"/>
              <a:buAutoNum type="arabicPeriod" startAt="3"/>
            </a:pPr>
            <a:r>
              <a:rPr lang="en-US" dirty="0"/>
              <a:t>Elaborate detailed rules on mapping these shapes on the figure, e.g.:</a:t>
            </a:r>
          </a:p>
          <a:p>
            <a:pPr lvl="1"/>
            <a:r>
              <a:rPr lang="en-US" dirty="0"/>
              <a:t>The inclination of the torso zone may not be more than 12.3</a:t>
            </a:r>
            <a:r>
              <a:rPr lang="en-US" baseline="30000" dirty="0"/>
              <a:t>O</a:t>
            </a:r>
            <a:r>
              <a:rPr lang="en-US" dirty="0"/>
              <a:t>.</a:t>
            </a:r>
          </a:p>
          <a:p>
            <a:pPr lvl="1"/>
            <a:r>
              <a:rPr lang="en-US" dirty="0"/>
              <a:t>The B/H ratio of the triangle should be between 0.65 and 1.70.</a:t>
            </a:r>
          </a:p>
          <a:p>
            <a:pPr lvl="1"/>
            <a:r>
              <a:rPr lang="en-US" dirty="0"/>
              <a:t>The ellipse and the rectangle may at maximum overlap for 4%.</a:t>
            </a:r>
          </a:p>
          <a:p>
            <a:pPr lvl="1"/>
            <a:endParaRPr lang="en-US" sz="800" dirty="0"/>
          </a:p>
          <a:p>
            <a:pPr marL="514350" indent="-514350">
              <a:buFont typeface="+mj-lt"/>
              <a:buAutoNum type="arabicPeriod" startAt="3"/>
            </a:pPr>
            <a:r>
              <a:rPr lang="en-US" dirty="0"/>
              <a:t>Tediously write a computer code which scales and locates these shapes over the picture, still matching these mapping rules.</a:t>
            </a:r>
          </a:p>
          <a:p>
            <a:pPr marL="514350" indent="-514350">
              <a:buFont typeface="+mj-lt"/>
              <a:buAutoNum type="arabicPeriod" startAt="3"/>
            </a:pPr>
            <a:endParaRPr lang="en-US" sz="800" dirty="0"/>
          </a:p>
          <a:p>
            <a:pPr marL="514350" indent="-514350">
              <a:buFont typeface="+mj-lt"/>
              <a:buAutoNum type="arabicPeriod" startAt="3"/>
            </a:pPr>
            <a:r>
              <a:rPr lang="en-US" dirty="0"/>
              <a:t>Determine these shape parameters, and compute areas from the equations of the 2</a:t>
            </a:r>
            <a:r>
              <a:rPr lang="en-US" baseline="30000" dirty="0"/>
              <a:t>nd</a:t>
            </a:r>
            <a:r>
              <a:rPr lang="en-US" dirty="0"/>
              <a:t> step.</a:t>
            </a:r>
          </a:p>
          <a:p>
            <a:pPr marL="514350" indent="-514350">
              <a:buFont typeface="+mj-lt"/>
              <a:buAutoNum type="arabicPeriod" startAt="3"/>
            </a:pPr>
            <a:endParaRPr lang="en-US" dirty="0"/>
          </a:p>
        </p:txBody>
      </p:sp>
      <p:sp>
        <p:nvSpPr>
          <p:cNvPr id="4" name="Date Placeholder 3">
            <a:extLst>
              <a:ext uri="{FF2B5EF4-FFF2-40B4-BE49-F238E27FC236}">
                <a16:creationId xmlns:a16="http://schemas.microsoft.com/office/drawing/2014/main" id="{70B2F345-B101-BDE7-E234-C53ADA93D4D1}"/>
              </a:ext>
            </a:extLst>
          </p:cNvPr>
          <p:cNvSpPr>
            <a:spLocks noGrp="1"/>
          </p:cNvSpPr>
          <p:nvPr>
            <p:ph type="dt" sz="half" idx="10"/>
          </p:nvPr>
        </p:nvSpPr>
        <p:spPr/>
        <p:txBody>
          <a:bodyPr/>
          <a:lstStyle/>
          <a:p>
            <a:pPr>
              <a:defRPr/>
            </a:pPr>
            <a:r>
              <a:rPr lang="en-US"/>
              <a:t>15-05-2023</a:t>
            </a:r>
            <a:endParaRPr lang="nl-NL" dirty="0"/>
          </a:p>
        </p:txBody>
      </p:sp>
      <p:sp>
        <p:nvSpPr>
          <p:cNvPr id="5" name="Slide Number Placeholder 4">
            <a:extLst>
              <a:ext uri="{FF2B5EF4-FFF2-40B4-BE49-F238E27FC236}">
                <a16:creationId xmlns:a16="http://schemas.microsoft.com/office/drawing/2014/main" id="{4227F02F-5645-BE8B-9B6D-981B6D6DC26A}"/>
              </a:ext>
            </a:extLst>
          </p:cNvPr>
          <p:cNvSpPr>
            <a:spLocks noGrp="1"/>
          </p:cNvSpPr>
          <p:nvPr>
            <p:ph type="sldNum" sz="quarter" idx="12"/>
          </p:nvPr>
        </p:nvSpPr>
        <p:spPr/>
        <p:txBody>
          <a:bodyPr/>
          <a:lstStyle/>
          <a:p>
            <a:fld id="{2C4BDB0B-48F0-468E-9759-F63765CE59F2}" type="slidenum">
              <a:rPr lang="nl-NL" altLang="nl-NL" smtClean="0"/>
              <a:pPr/>
              <a:t>152</a:t>
            </a:fld>
            <a:endParaRPr lang="nl-NL" altLang="nl-NL"/>
          </a:p>
        </p:txBody>
      </p:sp>
    </p:spTree>
    <p:extLst>
      <p:ext uri="{BB962C8B-B14F-4D97-AF65-F5344CB8AC3E}">
        <p14:creationId xmlns:p14="http://schemas.microsoft.com/office/powerpoint/2010/main" val="231842836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A7650-525C-C1F0-769E-79BB32640AD5}"/>
              </a:ext>
            </a:extLst>
          </p:cNvPr>
          <p:cNvSpPr>
            <a:spLocks noGrp="1"/>
          </p:cNvSpPr>
          <p:nvPr>
            <p:ph type="title"/>
          </p:nvPr>
        </p:nvSpPr>
        <p:spPr>
          <a:xfrm>
            <a:off x="865960" y="120590"/>
            <a:ext cx="10515600" cy="903635"/>
          </a:xfrm>
        </p:spPr>
        <p:txBody>
          <a:bodyPr/>
          <a:lstStyle/>
          <a:p>
            <a:pPr algn="l"/>
            <a:r>
              <a:rPr lang="en-US" dirty="0"/>
              <a:t>Method 2006</a:t>
            </a:r>
          </a:p>
        </p:txBody>
      </p:sp>
      <p:sp>
        <p:nvSpPr>
          <p:cNvPr id="4" name="Date Placeholder 3">
            <a:extLst>
              <a:ext uri="{FF2B5EF4-FFF2-40B4-BE49-F238E27FC236}">
                <a16:creationId xmlns:a16="http://schemas.microsoft.com/office/drawing/2014/main" id="{70B2F345-B101-BDE7-E234-C53ADA93D4D1}"/>
              </a:ext>
            </a:extLst>
          </p:cNvPr>
          <p:cNvSpPr>
            <a:spLocks noGrp="1"/>
          </p:cNvSpPr>
          <p:nvPr>
            <p:ph type="dt" sz="half" idx="10"/>
          </p:nvPr>
        </p:nvSpPr>
        <p:spPr/>
        <p:txBody>
          <a:bodyPr/>
          <a:lstStyle/>
          <a:p>
            <a:pPr>
              <a:defRPr/>
            </a:pPr>
            <a:r>
              <a:rPr lang="en-US"/>
              <a:t>15-05-2023</a:t>
            </a:r>
            <a:endParaRPr lang="nl-NL" dirty="0"/>
          </a:p>
        </p:txBody>
      </p:sp>
      <p:sp>
        <p:nvSpPr>
          <p:cNvPr id="5" name="Slide Number Placeholder 4">
            <a:extLst>
              <a:ext uri="{FF2B5EF4-FFF2-40B4-BE49-F238E27FC236}">
                <a16:creationId xmlns:a16="http://schemas.microsoft.com/office/drawing/2014/main" id="{4227F02F-5645-BE8B-9B6D-981B6D6DC26A}"/>
              </a:ext>
            </a:extLst>
          </p:cNvPr>
          <p:cNvSpPr>
            <a:spLocks noGrp="1"/>
          </p:cNvSpPr>
          <p:nvPr>
            <p:ph type="sldNum" sz="quarter" idx="12"/>
          </p:nvPr>
        </p:nvSpPr>
        <p:spPr/>
        <p:txBody>
          <a:bodyPr/>
          <a:lstStyle/>
          <a:p>
            <a:fld id="{2C4BDB0B-48F0-468E-9759-F63765CE59F2}" type="slidenum">
              <a:rPr lang="nl-NL" altLang="nl-NL" smtClean="0"/>
              <a:pPr/>
              <a:t>153</a:t>
            </a:fld>
            <a:endParaRPr lang="nl-NL" altLang="nl-NL"/>
          </a:p>
        </p:txBody>
      </p:sp>
      <p:pic>
        <p:nvPicPr>
          <p:cNvPr id="7" name="Picture 6">
            <a:extLst>
              <a:ext uri="{FF2B5EF4-FFF2-40B4-BE49-F238E27FC236}">
                <a16:creationId xmlns:a16="http://schemas.microsoft.com/office/drawing/2014/main" id="{9DDC5745-B4C9-73B4-E649-F4F21A0FEF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9160" y="2695848"/>
            <a:ext cx="5770810" cy="2885405"/>
          </a:xfrm>
          <a:prstGeom prst="rect">
            <a:avLst/>
          </a:prstGeom>
        </p:spPr>
      </p:pic>
      <p:pic>
        <p:nvPicPr>
          <p:cNvPr id="16" name="Picture 15" descr="A black and white image of a person's face&#10;&#10;Description automatically generated with low confidence">
            <a:extLst>
              <a:ext uri="{FF2B5EF4-FFF2-40B4-BE49-F238E27FC236}">
                <a16:creationId xmlns:a16="http://schemas.microsoft.com/office/drawing/2014/main" id="{B6C3804B-8D68-42B8-49A8-31BC84A97A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7337" y="1276747"/>
            <a:ext cx="9077325" cy="4876800"/>
          </a:xfrm>
          <a:prstGeom prst="rect">
            <a:avLst/>
          </a:prstGeom>
        </p:spPr>
      </p:pic>
    </p:spTree>
    <p:extLst>
      <p:ext uri="{BB962C8B-B14F-4D97-AF65-F5344CB8AC3E}">
        <p14:creationId xmlns:p14="http://schemas.microsoft.com/office/powerpoint/2010/main" val="11372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A7650-525C-C1F0-769E-79BB32640AD5}"/>
              </a:ext>
            </a:extLst>
          </p:cNvPr>
          <p:cNvSpPr>
            <a:spLocks noGrp="1"/>
          </p:cNvSpPr>
          <p:nvPr>
            <p:ph type="title"/>
          </p:nvPr>
        </p:nvSpPr>
        <p:spPr>
          <a:xfrm>
            <a:off x="865960" y="120590"/>
            <a:ext cx="10515600" cy="903635"/>
          </a:xfrm>
        </p:spPr>
        <p:txBody>
          <a:bodyPr/>
          <a:lstStyle/>
          <a:p>
            <a:pPr algn="l"/>
            <a:r>
              <a:rPr lang="en-US" dirty="0"/>
              <a:t>Method 2006</a:t>
            </a:r>
          </a:p>
        </p:txBody>
      </p:sp>
      <p:sp>
        <p:nvSpPr>
          <p:cNvPr id="4" name="Date Placeholder 3">
            <a:extLst>
              <a:ext uri="{FF2B5EF4-FFF2-40B4-BE49-F238E27FC236}">
                <a16:creationId xmlns:a16="http://schemas.microsoft.com/office/drawing/2014/main" id="{70B2F345-B101-BDE7-E234-C53ADA93D4D1}"/>
              </a:ext>
            </a:extLst>
          </p:cNvPr>
          <p:cNvSpPr>
            <a:spLocks noGrp="1"/>
          </p:cNvSpPr>
          <p:nvPr>
            <p:ph type="dt" sz="half" idx="10"/>
          </p:nvPr>
        </p:nvSpPr>
        <p:spPr/>
        <p:txBody>
          <a:bodyPr/>
          <a:lstStyle/>
          <a:p>
            <a:pPr>
              <a:defRPr/>
            </a:pPr>
            <a:r>
              <a:rPr lang="en-US"/>
              <a:t>15-05-2023</a:t>
            </a:r>
            <a:endParaRPr lang="nl-NL" dirty="0"/>
          </a:p>
        </p:txBody>
      </p:sp>
      <p:sp>
        <p:nvSpPr>
          <p:cNvPr id="5" name="Slide Number Placeholder 4">
            <a:extLst>
              <a:ext uri="{FF2B5EF4-FFF2-40B4-BE49-F238E27FC236}">
                <a16:creationId xmlns:a16="http://schemas.microsoft.com/office/drawing/2014/main" id="{4227F02F-5645-BE8B-9B6D-981B6D6DC26A}"/>
              </a:ext>
            </a:extLst>
          </p:cNvPr>
          <p:cNvSpPr>
            <a:spLocks noGrp="1"/>
          </p:cNvSpPr>
          <p:nvPr>
            <p:ph type="sldNum" sz="quarter" idx="12"/>
          </p:nvPr>
        </p:nvSpPr>
        <p:spPr/>
        <p:txBody>
          <a:bodyPr/>
          <a:lstStyle/>
          <a:p>
            <a:fld id="{2C4BDB0B-48F0-468E-9759-F63765CE59F2}" type="slidenum">
              <a:rPr lang="nl-NL" altLang="nl-NL" smtClean="0"/>
              <a:pPr/>
              <a:t>154</a:t>
            </a:fld>
            <a:endParaRPr lang="nl-NL" altLang="nl-NL"/>
          </a:p>
        </p:txBody>
      </p:sp>
      <p:pic>
        <p:nvPicPr>
          <p:cNvPr id="16" name="Picture 15" descr="A black and white image of a person's face&#10;&#10;Description automatically generated with low confidence">
            <a:extLst>
              <a:ext uri="{FF2B5EF4-FFF2-40B4-BE49-F238E27FC236}">
                <a16:creationId xmlns:a16="http://schemas.microsoft.com/office/drawing/2014/main" id="{B6C3804B-8D68-42B8-49A8-31BC84A97A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72863" y="1262659"/>
            <a:ext cx="3596940" cy="1932459"/>
          </a:xfrm>
          <a:prstGeom prst="rect">
            <a:avLst/>
          </a:prstGeom>
        </p:spPr>
      </p:pic>
      <p:sp>
        <p:nvSpPr>
          <p:cNvPr id="3" name="Content Placeholder 2">
            <a:extLst>
              <a:ext uri="{FF2B5EF4-FFF2-40B4-BE49-F238E27FC236}">
                <a16:creationId xmlns:a16="http://schemas.microsoft.com/office/drawing/2014/main" id="{EAA7C91F-FFD0-DCC5-EDD7-93921673B9EA}"/>
              </a:ext>
            </a:extLst>
          </p:cNvPr>
          <p:cNvSpPr>
            <a:spLocks noGrp="1"/>
          </p:cNvSpPr>
          <p:nvPr>
            <p:ph idx="1"/>
          </p:nvPr>
        </p:nvSpPr>
        <p:spPr>
          <a:xfrm>
            <a:off x="479376" y="1412776"/>
            <a:ext cx="5544616" cy="1584176"/>
          </a:xfrm>
        </p:spPr>
        <p:txBody>
          <a:bodyPr/>
          <a:lstStyle/>
          <a:p>
            <a:pPr marL="514350" indent="-514350">
              <a:buFont typeface="+mj-lt"/>
              <a:buAutoNum type="arabicPeriod"/>
            </a:pPr>
            <a:r>
              <a:rPr lang="en-US" dirty="0"/>
              <a:t>Count non-black pixels.</a:t>
            </a:r>
          </a:p>
          <a:p>
            <a:pPr marL="514350" indent="-514350">
              <a:buFont typeface="+mj-lt"/>
              <a:buAutoNum type="arabicPeriod" startAt="3"/>
            </a:pPr>
            <a:endParaRPr lang="en-US" dirty="0"/>
          </a:p>
        </p:txBody>
      </p:sp>
      <p:sp>
        <p:nvSpPr>
          <p:cNvPr id="6" name="TextBox 5">
            <a:extLst>
              <a:ext uri="{FF2B5EF4-FFF2-40B4-BE49-F238E27FC236}">
                <a16:creationId xmlns:a16="http://schemas.microsoft.com/office/drawing/2014/main" id="{842E30D9-C0FF-5FE2-FA8F-F512AEDC9512}"/>
              </a:ext>
            </a:extLst>
          </p:cNvPr>
          <p:cNvSpPr txBox="1"/>
          <p:nvPr/>
        </p:nvSpPr>
        <p:spPr>
          <a:xfrm>
            <a:off x="1199456" y="3376022"/>
            <a:ext cx="9190480" cy="2585323"/>
          </a:xfrm>
          <a:prstGeom prst="rect">
            <a:avLst/>
          </a:prstGeom>
          <a:noFill/>
        </p:spPr>
        <p:txBody>
          <a:bodyPr wrap="square" rtlCol="0">
            <a:spAutoFit/>
          </a:bodyPr>
          <a:lstStyle/>
          <a:p>
            <a:r>
              <a:rPr lang="en-US" sz="2400" dirty="0" err="1">
                <a:latin typeface="Courier New" panose="02070309020205020404" pitchFamily="49" charset="0"/>
                <a:cs typeface="Courier New" panose="02070309020205020404" pitchFamily="49" charset="0"/>
              </a:rPr>
              <a:t>N_black_pixel</a:t>
            </a:r>
            <a:r>
              <a:rPr lang="en-US" sz="2400" dirty="0">
                <a:latin typeface="Courier New" panose="02070309020205020404" pitchFamily="49" charset="0"/>
                <a:cs typeface="Courier New" panose="02070309020205020404" pitchFamily="49" charset="0"/>
              </a:rPr>
              <a:t> = 0</a:t>
            </a:r>
          </a:p>
          <a:p>
            <a:r>
              <a:rPr lang="en-US" sz="2400" dirty="0">
                <a:latin typeface="Courier New" panose="02070309020205020404" pitchFamily="49" charset="0"/>
                <a:cs typeface="Courier New" panose="02070309020205020404" pitchFamily="49" charset="0"/>
              </a:rPr>
              <a:t>For row = 1 to </a:t>
            </a:r>
            <a:r>
              <a:rPr lang="en-US" sz="2400" dirty="0" err="1">
                <a:latin typeface="Courier New" panose="02070309020205020404" pitchFamily="49" charset="0"/>
                <a:cs typeface="Courier New" panose="02070309020205020404" pitchFamily="49" charset="0"/>
              </a:rPr>
              <a:t>number_of_rows</a:t>
            </a:r>
            <a:r>
              <a:rPr lang="en-US" sz="2400" dirty="0">
                <a:latin typeface="Courier New" panose="02070309020205020404" pitchFamily="49" charset="0"/>
                <a:cs typeface="Courier New" panose="02070309020205020404" pitchFamily="49" charset="0"/>
              </a:rPr>
              <a:t> </a:t>
            </a:r>
          </a:p>
          <a:p>
            <a:r>
              <a:rPr lang="en-US" sz="2400" dirty="0">
                <a:latin typeface="Courier New" panose="02070309020205020404" pitchFamily="49" charset="0"/>
                <a:cs typeface="Courier New" panose="02070309020205020404" pitchFamily="49" charset="0"/>
              </a:rPr>
              <a:t>   For column = 1 to </a:t>
            </a:r>
            <a:r>
              <a:rPr lang="en-US" sz="2400" dirty="0" err="1">
                <a:latin typeface="Courier New" panose="02070309020205020404" pitchFamily="49" charset="0"/>
                <a:cs typeface="Courier New" panose="02070309020205020404" pitchFamily="49" charset="0"/>
              </a:rPr>
              <a:t>number_of_columns</a:t>
            </a:r>
            <a:endParaRPr lang="en-US" sz="2400" dirty="0">
              <a:latin typeface="Courier New" panose="02070309020205020404" pitchFamily="49" charset="0"/>
              <a:cs typeface="Courier New" panose="02070309020205020404" pitchFamily="49" charset="0"/>
            </a:endParaRPr>
          </a:p>
          <a:p>
            <a:r>
              <a:rPr lang="en-US" sz="2400" dirty="0">
                <a:latin typeface="Courier New" panose="02070309020205020404" pitchFamily="49" charset="0"/>
                <a:cs typeface="Courier New" panose="02070309020205020404" pitchFamily="49" charset="0"/>
              </a:rPr>
              <a:t>      If pixel[</a:t>
            </a:r>
            <a:r>
              <a:rPr lang="en-US" sz="2400" dirty="0" err="1">
                <a:latin typeface="Courier New" panose="02070309020205020404" pitchFamily="49" charset="0"/>
                <a:cs typeface="Courier New" panose="02070309020205020404" pitchFamily="49" charset="0"/>
              </a:rPr>
              <a:t>row,column</a:t>
            </a:r>
            <a:r>
              <a:rPr lang="en-US" sz="2400" dirty="0">
                <a:latin typeface="Courier New" panose="02070309020205020404" pitchFamily="49" charset="0"/>
                <a:cs typeface="Courier New" panose="02070309020205020404" pitchFamily="49" charset="0"/>
              </a:rPr>
              <a:t>] is not black then</a:t>
            </a:r>
          </a:p>
          <a:p>
            <a:r>
              <a:rPr lang="en-US" sz="2400" dirty="0">
                <a:latin typeface="Courier New" panose="02070309020205020404" pitchFamily="49" charset="0"/>
                <a:cs typeface="Courier New" panose="02070309020205020404" pitchFamily="49" charset="0"/>
              </a:rPr>
              <a:t>         </a:t>
            </a:r>
            <a:r>
              <a:rPr lang="en-US" sz="2400" dirty="0" err="1">
                <a:latin typeface="Courier New" panose="02070309020205020404" pitchFamily="49" charset="0"/>
                <a:cs typeface="Courier New" panose="02070309020205020404" pitchFamily="49" charset="0"/>
              </a:rPr>
              <a:t>N_black_pixel</a:t>
            </a:r>
            <a:r>
              <a:rPr lang="en-US" sz="2400" dirty="0">
                <a:latin typeface="Courier New" panose="02070309020205020404" pitchFamily="49" charset="0"/>
                <a:cs typeface="Courier New" panose="02070309020205020404" pitchFamily="49" charset="0"/>
              </a:rPr>
              <a:t> = </a:t>
            </a:r>
            <a:r>
              <a:rPr lang="en-US" sz="2400" dirty="0" err="1">
                <a:latin typeface="Courier New" panose="02070309020205020404" pitchFamily="49" charset="0"/>
                <a:cs typeface="Courier New" panose="02070309020205020404" pitchFamily="49" charset="0"/>
              </a:rPr>
              <a:t>N_black_pixel</a:t>
            </a:r>
            <a:r>
              <a:rPr lang="en-US" sz="2400" dirty="0">
                <a:latin typeface="Courier New" panose="02070309020205020404" pitchFamily="49" charset="0"/>
                <a:cs typeface="Courier New" panose="02070309020205020404" pitchFamily="49" charset="0"/>
              </a:rPr>
              <a:t> + 1</a:t>
            </a:r>
          </a:p>
          <a:p>
            <a:r>
              <a:rPr lang="en-US" sz="2400" dirty="0">
                <a:latin typeface="Courier New" panose="02070309020205020404" pitchFamily="49" charset="0"/>
                <a:cs typeface="Courier New" panose="02070309020205020404" pitchFamily="49" charset="0"/>
              </a:rPr>
              <a:t>Area = </a:t>
            </a:r>
            <a:r>
              <a:rPr lang="en-US" sz="2400" dirty="0" err="1">
                <a:latin typeface="Courier New" panose="02070309020205020404" pitchFamily="49" charset="0"/>
                <a:cs typeface="Courier New" panose="02070309020205020404" pitchFamily="49" charset="0"/>
              </a:rPr>
              <a:t>N_black_pixel</a:t>
            </a:r>
            <a:r>
              <a:rPr lang="en-US" sz="2400" dirty="0">
                <a:latin typeface="Courier New" panose="02070309020205020404" pitchFamily="49" charset="0"/>
                <a:cs typeface="Courier New" panose="02070309020205020404" pitchFamily="49" charset="0"/>
              </a:rPr>
              <a:t> * </a:t>
            </a:r>
            <a:r>
              <a:rPr lang="en-US" sz="2400" dirty="0" err="1">
                <a:latin typeface="Courier New" panose="02070309020205020404" pitchFamily="49" charset="0"/>
                <a:cs typeface="Courier New" panose="02070309020205020404" pitchFamily="49" charset="0"/>
              </a:rPr>
              <a:t>Bpixel</a:t>
            </a:r>
            <a:r>
              <a:rPr lang="en-US" sz="2400" dirty="0">
                <a:latin typeface="Courier New" panose="02070309020205020404" pitchFamily="49" charset="0"/>
                <a:cs typeface="Courier New" panose="02070309020205020404" pitchFamily="49" charset="0"/>
              </a:rPr>
              <a:t> * </a:t>
            </a:r>
            <a:r>
              <a:rPr lang="en-US" sz="2400" dirty="0" err="1">
                <a:latin typeface="Courier New" panose="02070309020205020404" pitchFamily="49" charset="0"/>
                <a:cs typeface="Courier New" panose="02070309020205020404" pitchFamily="49" charset="0"/>
              </a:rPr>
              <a:t>Hpixel</a:t>
            </a:r>
            <a:endParaRPr lang="en-US" sz="2400" dirty="0">
              <a:latin typeface="Courier New" panose="02070309020205020404" pitchFamily="49" charset="0"/>
              <a:cs typeface="Courier New" panose="02070309020205020404" pitchFamily="49" charset="0"/>
            </a:endParaRPr>
          </a:p>
          <a:p>
            <a:endParaRPr lang="en-US" dirty="0"/>
          </a:p>
        </p:txBody>
      </p:sp>
    </p:spTree>
    <p:extLst>
      <p:ext uri="{BB962C8B-B14F-4D97-AF65-F5344CB8AC3E}">
        <p14:creationId xmlns:p14="http://schemas.microsoft.com/office/powerpoint/2010/main" val="116951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A7650-525C-C1F0-769E-79BB32640AD5}"/>
              </a:ext>
            </a:extLst>
          </p:cNvPr>
          <p:cNvSpPr>
            <a:spLocks noGrp="1"/>
          </p:cNvSpPr>
          <p:nvPr>
            <p:ph type="title"/>
          </p:nvPr>
        </p:nvSpPr>
        <p:spPr>
          <a:xfrm>
            <a:off x="865960" y="120590"/>
            <a:ext cx="10515600" cy="903635"/>
          </a:xfrm>
        </p:spPr>
        <p:txBody>
          <a:bodyPr/>
          <a:lstStyle/>
          <a:p>
            <a:pPr algn="l"/>
            <a:r>
              <a:rPr lang="en-US" dirty="0"/>
              <a:t>Numerical integration</a:t>
            </a:r>
          </a:p>
        </p:txBody>
      </p:sp>
      <p:sp>
        <p:nvSpPr>
          <p:cNvPr id="4" name="Date Placeholder 3">
            <a:extLst>
              <a:ext uri="{FF2B5EF4-FFF2-40B4-BE49-F238E27FC236}">
                <a16:creationId xmlns:a16="http://schemas.microsoft.com/office/drawing/2014/main" id="{70B2F345-B101-BDE7-E234-C53ADA93D4D1}"/>
              </a:ext>
            </a:extLst>
          </p:cNvPr>
          <p:cNvSpPr>
            <a:spLocks noGrp="1"/>
          </p:cNvSpPr>
          <p:nvPr>
            <p:ph type="dt" sz="half" idx="10"/>
          </p:nvPr>
        </p:nvSpPr>
        <p:spPr/>
        <p:txBody>
          <a:bodyPr/>
          <a:lstStyle/>
          <a:p>
            <a:pPr>
              <a:defRPr/>
            </a:pPr>
            <a:r>
              <a:rPr lang="en-US"/>
              <a:t>15-05-2023</a:t>
            </a:r>
            <a:endParaRPr lang="nl-NL" dirty="0"/>
          </a:p>
        </p:txBody>
      </p:sp>
      <p:sp>
        <p:nvSpPr>
          <p:cNvPr id="5" name="Slide Number Placeholder 4">
            <a:extLst>
              <a:ext uri="{FF2B5EF4-FFF2-40B4-BE49-F238E27FC236}">
                <a16:creationId xmlns:a16="http://schemas.microsoft.com/office/drawing/2014/main" id="{4227F02F-5645-BE8B-9B6D-981B6D6DC26A}"/>
              </a:ext>
            </a:extLst>
          </p:cNvPr>
          <p:cNvSpPr>
            <a:spLocks noGrp="1"/>
          </p:cNvSpPr>
          <p:nvPr>
            <p:ph type="sldNum" sz="quarter" idx="12"/>
          </p:nvPr>
        </p:nvSpPr>
        <p:spPr/>
        <p:txBody>
          <a:bodyPr/>
          <a:lstStyle/>
          <a:p>
            <a:fld id="{2C4BDB0B-48F0-468E-9759-F63765CE59F2}" type="slidenum">
              <a:rPr lang="nl-NL" altLang="nl-NL" smtClean="0"/>
              <a:pPr/>
              <a:t>155</a:t>
            </a:fld>
            <a:endParaRPr lang="nl-NL" altLang="nl-NL"/>
          </a:p>
        </p:txBody>
      </p:sp>
      <p:pic>
        <p:nvPicPr>
          <p:cNvPr id="16" name="Picture 15" descr="A black and white image of a person's face&#10;&#10;Description automatically generated with low confidence">
            <a:extLst>
              <a:ext uri="{FF2B5EF4-FFF2-40B4-BE49-F238E27FC236}">
                <a16:creationId xmlns:a16="http://schemas.microsoft.com/office/drawing/2014/main" id="{B6C3804B-8D68-42B8-49A8-31BC84A97A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2842" y="4925541"/>
            <a:ext cx="3596940" cy="1932459"/>
          </a:xfrm>
          <a:prstGeom prst="rect">
            <a:avLst/>
          </a:prstGeom>
        </p:spPr>
      </p:pic>
      <p:sp>
        <p:nvSpPr>
          <p:cNvPr id="3" name="Content Placeholder 2">
            <a:extLst>
              <a:ext uri="{FF2B5EF4-FFF2-40B4-BE49-F238E27FC236}">
                <a16:creationId xmlns:a16="http://schemas.microsoft.com/office/drawing/2014/main" id="{EAA7C91F-FFD0-DCC5-EDD7-93921673B9EA}"/>
              </a:ext>
            </a:extLst>
          </p:cNvPr>
          <p:cNvSpPr>
            <a:spLocks noGrp="1"/>
          </p:cNvSpPr>
          <p:nvPr>
            <p:ph idx="1"/>
          </p:nvPr>
        </p:nvSpPr>
        <p:spPr>
          <a:xfrm>
            <a:off x="695400" y="1664804"/>
            <a:ext cx="7887442" cy="4212468"/>
          </a:xfrm>
        </p:spPr>
        <p:txBody>
          <a:bodyPr/>
          <a:lstStyle/>
          <a:p>
            <a:r>
              <a:rPr lang="en-US" dirty="0"/>
              <a:t>Numerical integration = repeated additions</a:t>
            </a:r>
          </a:p>
          <a:p>
            <a:r>
              <a:rPr lang="en-US" dirty="0"/>
              <a:t>Pros:</a:t>
            </a:r>
          </a:p>
          <a:p>
            <a:pPr lvl="1"/>
            <a:r>
              <a:rPr lang="en-US" dirty="0"/>
              <a:t>Easier to implement.</a:t>
            </a:r>
          </a:p>
          <a:p>
            <a:pPr lvl="1"/>
            <a:r>
              <a:rPr lang="en-US" dirty="0"/>
              <a:t>Faster.</a:t>
            </a:r>
          </a:p>
          <a:p>
            <a:pPr lvl="1"/>
            <a:r>
              <a:rPr lang="en-US" dirty="0"/>
              <a:t>More accurate.</a:t>
            </a:r>
          </a:p>
          <a:p>
            <a:pPr lvl="1"/>
            <a:r>
              <a:rPr lang="en-US" dirty="0"/>
              <a:t>Less arbitrary.</a:t>
            </a:r>
          </a:p>
          <a:p>
            <a:pPr lvl="1"/>
            <a:r>
              <a:rPr lang="en-US" dirty="0"/>
              <a:t>Less equations and prescriptions.</a:t>
            </a:r>
          </a:p>
          <a:p>
            <a:pPr lvl="1"/>
            <a:endParaRPr lang="en-US" sz="800" dirty="0"/>
          </a:p>
          <a:p>
            <a:r>
              <a:rPr lang="en-US" dirty="0"/>
              <a:t>Cons:	</a:t>
            </a:r>
          </a:p>
          <a:p>
            <a:pPr lvl="1"/>
            <a:r>
              <a:rPr lang="en-US" dirty="0"/>
              <a:t>?</a:t>
            </a:r>
          </a:p>
          <a:p>
            <a:pPr marL="514350" indent="-514350">
              <a:buFont typeface="+mj-lt"/>
              <a:buAutoNum type="arabicPeriod" startAt="3"/>
            </a:pPr>
            <a:endParaRPr lang="en-US" dirty="0"/>
          </a:p>
        </p:txBody>
      </p:sp>
    </p:spTree>
    <p:extLst>
      <p:ext uri="{BB962C8B-B14F-4D97-AF65-F5344CB8AC3E}">
        <p14:creationId xmlns:p14="http://schemas.microsoft.com/office/powerpoint/2010/main" val="401105895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A7650-525C-C1F0-769E-79BB32640AD5}"/>
              </a:ext>
            </a:extLst>
          </p:cNvPr>
          <p:cNvSpPr>
            <a:spLocks noGrp="1"/>
          </p:cNvSpPr>
          <p:nvPr>
            <p:ph type="title"/>
          </p:nvPr>
        </p:nvSpPr>
        <p:spPr>
          <a:xfrm>
            <a:off x="865960" y="120590"/>
            <a:ext cx="10515600" cy="903635"/>
          </a:xfrm>
        </p:spPr>
        <p:txBody>
          <a:bodyPr/>
          <a:lstStyle/>
          <a:p>
            <a:pPr algn="l"/>
            <a:r>
              <a:rPr lang="en-US" dirty="0"/>
              <a:t>Fixed damage limits</a:t>
            </a:r>
          </a:p>
        </p:txBody>
      </p:sp>
      <p:sp>
        <p:nvSpPr>
          <p:cNvPr id="4" name="Date Placeholder 3">
            <a:extLst>
              <a:ext uri="{FF2B5EF4-FFF2-40B4-BE49-F238E27FC236}">
                <a16:creationId xmlns:a16="http://schemas.microsoft.com/office/drawing/2014/main" id="{70B2F345-B101-BDE7-E234-C53ADA93D4D1}"/>
              </a:ext>
            </a:extLst>
          </p:cNvPr>
          <p:cNvSpPr>
            <a:spLocks noGrp="1"/>
          </p:cNvSpPr>
          <p:nvPr>
            <p:ph type="dt" sz="half" idx="10"/>
          </p:nvPr>
        </p:nvSpPr>
        <p:spPr/>
        <p:txBody>
          <a:bodyPr/>
          <a:lstStyle/>
          <a:p>
            <a:pPr>
              <a:defRPr/>
            </a:pPr>
            <a:r>
              <a:rPr lang="en-US"/>
              <a:t>15-05-2023</a:t>
            </a:r>
            <a:endParaRPr lang="nl-NL" dirty="0"/>
          </a:p>
        </p:txBody>
      </p:sp>
      <p:sp>
        <p:nvSpPr>
          <p:cNvPr id="5" name="Slide Number Placeholder 4">
            <a:extLst>
              <a:ext uri="{FF2B5EF4-FFF2-40B4-BE49-F238E27FC236}">
                <a16:creationId xmlns:a16="http://schemas.microsoft.com/office/drawing/2014/main" id="{4227F02F-5645-BE8B-9B6D-981B6D6DC26A}"/>
              </a:ext>
            </a:extLst>
          </p:cNvPr>
          <p:cNvSpPr>
            <a:spLocks noGrp="1"/>
          </p:cNvSpPr>
          <p:nvPr>
            <p:ph type="sldNum" sz="quarter" idx="12"/>
          </p:nvPr>
        </p:nvSpPr>
        <p:spPr/>
        <p:txBody>
          <a:bodyPr/>
          <a:lstStyle/>
          <a:p>
            <a:fld id="{2C4BDB0B-48F0-468E-9759-F63765CE59F2}" type="slidenum">
              <a:rPr lang="nl-NL" altLang="nl-NL" smtClean="0"/>
              <a:pPr/>
              <a:t>156</a:t>
            </a:fld>
            <a:endParaRPr lang="nl-NL" altLang="nl-NL"/>
          </a:p>
        </p:txBody>
      </p:sp>
      <p:sp>
        <p:nvSpPr>
          <p:cNvPr id="3" name="Content Placeholder 2">
            <a:extLst>
              <a:ext uri="{FF2B5EF4-FFF2-40B4-BE49-F238E27FC236}">
                <a16:creationId xmlns:a16="http://schemas.microsoft.com/office/drawing/2014/main" id="{EAA7C91F-FFD0-DCC5-EDD7-93921673B9EA}"/>
              </a:ext>
            </a:extLst>
          </p:cNvPr>
          <p:cNvSpPr>
            <a:spLocks noGrp="1"/>
          </p:cNvSpPr>
          <p:nvPr>
            <p:ph idx="1"/>
          </p:nvPr>
        </p:nvSpPr>
        <p:spPr>
          <a:xfrm>
            <a:off x="865960" y="1439755"/>
            <a:ext cx="10225136" cy="3024336"/>
          </a:xfrm>
        </p:spPr>
        <p:txBody>
          <a:bodyPr/>
          <a:lstStyle/>
          <a:p>
            <a:r>
              <a:rPr lang="en-US" dirty="0"/>
              <a:t>Fixed damage limits:</a:t>
            </a:r>
          </a:p>
          <a:p>
            <a:pPr lvl="1"/>
            <a:r>
              <a:rPr lang="en-US" dirty="0"/>
              <a:t>Aft</a:t>
            </a:r>
          </a:p>
          <a:p>
            <a:pPr lvl="1"/>
            <a:r>
              <a:rPr lang="en-US" dirty="0"/>
              <a:t>Forward</a:t>
            </a:r>
          </a:p>
          <a:p>
            <a:pPr lvl="1"/>
            <a:r>
              <a:rPr lang="en-US" dirty="0"/>
              <a:t>Penetration from WL (with inclined inner boundary).</a:t>
            </a:r>
          </a:p>
          <a:p>
            <a:pPr lvl="1"/>
            <a:r>
              <a:rPr lang="en-US" dirty="0"/>
              <a:t>Upper.</a:t>
            </a:r>
          </a:p>
          <a:p>
            <a:r>
              <a:rPr lang="en-US" dirty="0"/>
              <a:t>With </a:t>
            </a:r>
            <a:r>
              <a:rPr lang="en-US" b="1" dirty="0"/>
              <a:t>one damage</a:t>
            </a:r>
            <a:r>
              <a:rPr lang="en-US" dirty="0"/>
              <a:t> per compartment (or zone).</a:t>
            </a:r>
          </a:p>
          <a:p>
            <a:r>
              <a:rPr lang="en-US" dirty="0"/>
              <a:t>However, what about:</a:t>
            </a:r>
          </a:p>
          <a:p>
            <a:pPr marL="0" indent="0">
              <a:buNone/>
            </a:pPr>
            <a:endParaRPr lang="en-US" sz="2000" dirty="0"/>
          </a:p>
          <a:p>
            <a:pPr marL="514350" indent="-514350">
              <a:buFont typeface="+mj-lt"/>
              <a:buAutoNum type="arabicPeriod" startAt="3"/>
            </a:pPr>
            <a:endParaRPr lang="en-US" dirty="0"/>
          </a:p>
        </p:txBody>
      </p:sp>
      <p:pic>
        <p:nvPicPr>
          <p:cNvPr id="8" name="Picture 4">
            <a:extLst>
              <a:ext uri="{FF2B5EF4-FFF2-40B4-BE49-F238E27FC236}">
                <a16:creationId xmlns:a16="http://schemas.microsoft.com/office/drawing/2014/main" id="{9E2E34C3-3FC7-6D28-E7F7-9B51097603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0031"/>
          <a:stretch>
            <a:fillRect/>
          </a:stretch>
        </p:blipFill>
        <p:spPr bwMode="auto">
          <a:xfrm>
            <a:off x="3013846" y="4498034"/>
            <a:ext cx="5929364" cy="2074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89760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A7650-525C-C1F0-769E-79BB32640AD5}"/>
              </a:ext>
            </a:extLst>
          </p:cNvPr>
          <p:cNvSpPr>
            <a:spLocks noGrp="1"/>
          </p:cNvSpPr>
          <p:nvPr>
            <p:ph type="title"/>
          </p:nvPr>
        </p:nvSpPr>
        <p:spPr>
          <a:xfrm>
            <a:off x="865960" y="120590"/>
            <a:ext cx="10515600" cy="903635"/>
          </a:xfrm>
        </p:spPr>
        <p:txBody>
          <a:bodyPr/>
          <a:lstStyle/>
          <a:p>
            <a:pPr algn="l"/>
            <a:r>
              <a:rPr lang="en-US" dirty="0"/>
              <a:t>In reality</a:t>
            </a:r>
          </a:p>
        </p:txBody>
      </p:sp>
      <p:sp>
        <p:nvSpPr>
          <p:cNvPr id="4" name="Date Placeholder 3">
            <a:extLst>
              <a:ext uri="{FF2B5EF4-FFF2-40B4-BE49-F238E27FC236}">
                <a16:creationId xmlns:a16="http://schemas.microsoft.com/office/drawing/2014/main" id="{70B2F345-B101-BDE7-E234-C53ADA93D4D1}"/>
              </a:ext>
            </a:extLst>
          </p:cNvPr>
          <p:cNvSpPr>
            <a:spLocks noGrp="1"/>
          </p:cNvSpPr>
          <p:nvPr>
            <p:ph type="dt" sz="half" idx="10"/>
          </p:nvPr>
        </p:nvSpPr>
        <p:spPr/>
        <p:txBody>
          <a:bodyPr/>
          <a:lstStyle/>
          <a:p>
            <a:pPr>
              <a:defRPr/>
            </a:pPr>
            <a:r>
              <a:rPr lang="en-US"/>
              <a:t>15-05-2023</a:t>
            </a:r>
            <a:endParaRPr lang="nl-NL" dirty="0"/>
          </a:p>
        </p:txBody>
      </p:sp>
      <p:sp>
        <p:nvSpPr>
          <p:cNvPr id="5" name="Slide Number Placeholder 4">
            <a:extLst>
              <a:ext uri="{FF2B5EF4-FFF2-40B4-BE49-F238E27FC236}">
                <a16:creationId xmlns:a16="http://schemas.microsoft.com/office/drawing/2014/main" id="{4227F02F-5645-BE8B-9B6D-981B6D6DC26A}"/>
              </a:ext>
            </a:extLst>
          </p:cNvPr>
          <p:cNvSpPr>
            <a:spLocks noGrp="1"/>
          </p:cNvSpPr>
          <p:nvPr>
            <p:ph type="sldNum" sz="quarter" idx="12"/>
          </p:nvPr>
        </p:nvSpPr>
        <p:spPr/>
        <p:txBody>
          <a:bodyPr/>
          <a:lstStyle/>
          <a:p>
            <a:fld id="{2C4BDB0B-48F0-468E-9759-F63765CE59F2}" type="slidenum">
              <a:rPr lang="nl-NL" altLang="nl-NL" smtClean="0"/>
              <a:pPr/>
              <a:t>157</a:t>
            </a:fld>
            <a:endParaRPr lang="nl-NL" altLang="nl-NL"/>
          </a:p>
        </p:txBody>
      </p:sp>
      <p:sp>
        <p:nvSpPr>
          <p:cNvPr id="3" name="Content Placeholder 2">
            <a:extLst>
              <a:ext uri="{FF2B5EF4-FFF2-40B4-BE49-F238E27FC236}">
                <a16:creationId xmlns:a16="http://schemas.microsoft.com/office/drawing/2014/main" id="{EAA7C91F-FFD0-DCC5-EDD7-93921673B9EA}"/>
              </a:ext>
            </a:extLst>
          </p:cNvPr>
          <p:cNvSpPr>
            <a:spLocks noGrp="1"/>
          </p:cNvSpPr>
          <p:nvPr>
            <p:ph idx="1"/>
          </p:nvPr>
        </p:nvSpPr>
        <p:spPr>
          <a:xfrm>
            <a:off x="695400" y="1377057"/>
            <a:ext cx="10225136" cy="3024336"/>
          </a:xfrm>
        </p:spPr>
        <p:txBody>
          <a:bodyPr/>
          <a:lstStyle/>
          <a:p>
            <a:pPr marL="0" indent="0">
              <a:buNone/>
            </a:pPr>
            <a:r>
              <a:rPr lang="en-US" dirty="0"/>
              <a:t>Presuming a rectangular damage shapes, compartment D can be hit by </a:t>
            </a:r>
            <a:r>
              <a:rPr lang="en-US" b="1" u="sng" dirty="0"/>
              <a:t>three</a:t>
            </a:r>
            <a:r>
              <a:rPr lang="en-US" dirty="0"/>
              <a:t> distinct damages:</a:t>
            </a:r>
          </a:p>
          <a:p>
            <a:pPr lvl="1"/>
            <a:r>
              <a:rPr lang="en-US" dirty="0"/>
              <a:t>Outside B.</a:t>
            </a:r>
          </a:p>
        </p:txBody>
      </p:sp>
      <p:pic>
        <p:nvPicPr>
          <p:cNvPr id="7" name="Picture 6" descr="A picture containing screenshot, rectangle, square, text&#10;&#10;Description automatically generated">
            <a:extLst>
              <a:ext uri="{FF2B5EF4-FFF2-40B4-BE49-F238E27FC236}">
                <a16:creationId xmlns:a16="http://schemas.microsoft.com/office/drawing/2014/main" id="{C87FC9B0-BEE2-3072-E07A-9A0218447B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4665" y="3140968"/>
            <a:ext cx="8042670" cy="2817077"/>
          </a:xfrm>
          <a:prstGeom prst="rect">
            <a:avLst/>
          </a:prstGeom>
        </p:spPr>
      </p:pic>
    </p:spTree>
    <p:extLst>
      <p:ext uri="{BB962C8B-B14F-4D97-AF65-F5344CB8AC3E}">
        <p14:creationId xmlns:p14="http://schemas.microsoft.com/office/powerpoint/2010/main" val="222413975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A7650-525C-C1F0-769E-79BB32640AD5}"/>
              </a:ext>
            </a:extLst>
          </p:cNvPr>
          <p:cNvSpPr>
            <a:spLocks noGrp="1"/>
          </p:cNvSpPr>
          <p:nvPr>
            <p:ph type="title"/>
          </p:nvPr>
        </p:nvSpPr>
        <p:spPr>
          <a:xfrm>
            <a:off x="865960" y="120590"/>
            <a:ext cx="10515600" cy="903635"/>
          </a:xfrm>
        </p:spPr>
        <p:txBody>
          <a:bodyPr/>
          <a:lstStyle/>
          <a:p>
            <a:pPr algn="l"/>
            <a:r>
              <a:rPr lang="en-US" dirty="0"/>
              <a:t>In reality</a:t>
            </a:r>
          </a:p>
        </p:txBody>
      </p:sp>
      <p:sp>
        <p:nvSpPr>
          <p:cNvPr id="4" name="Date Placeholder 3">
            <a:extLst>
              <a:ext uri="{FF2B5EF4-FFF2-40B4-BE49-F238E27FC236}">
                <a16:creationId xmlns:a16="http://schemas.microsoft.com/office/drawing/2014/main" id="{70B2F345-B101-BDE7-E234-C53ADA93D4D1}"/>
              </a:ext>
            </a:extLst>
          </p:cNvPr>
          <p:cNvSpPr>
            <a:spLocks noGrp="1"/>
          </p:cNvSpPr>
          <p:nvPr>
            <p:ph type="dt" sz="half" idx="10"/>
          </p:nvPr>
        </p:nvSpPr>
        <p:spPr/>
        <p:txBody>
          <a:bodyPr/>
          <a:lstStyle/>
          <a:p>
            <a:pPr>
              <a:defRPr/>
            </a:pPr>
            <a:r>
              <a:rPr lang="en-US"/>
              <a:t>15-05-2023</a:t>
            </a:r>
            <a:endParaRPr lang="nl-NL" dirty="0"/>
          </a:p>
        </p:txBody>
      </p:sp>
      <p:sp>
        <p:nvSpPr>
          <p:cNvPr id="5" name="Slide Number Placeholder 4">
            <a:extLst>
              <a:ext uri="{FF2B5EF4-FFF2-40B4-BE49-F238E27FC236}">
                <a16:creationId xmlns:a16="http://schemas.microsoft.com/office/drawing/2014/main" id="{4227F02F-5645-BE8B-9B6D-981B6D6DC26A}"/>
              </a:ext>
            </a:extLst>
          </p:cNvPr>
          <p:cNvSpPr>
            <a:spLocks noGrp="1"/>
          </p:cNvSpPr>
          <p:nvPr>
            <p:ph type="sldNum" sz="quarter" idx="12"/>
          </p:nvPr>
        </p:nvSpPr>
        <p:spPr/>
        <p:txBody>
          <a:bodyPr/>
          <a:lstStyle/>
          <a:p>
            <a:fld id="{2C4BDB0B-48F0-468E-9759-F63765CE59F2}" type="slidenum">
              <a:rPr lang="nl-NL" altLang="nl-NL" smtClean="0"/>
              <a:pPr/>
              <a:t>158</a:t>
            </a:fld>
            <a:endParaRPr lang="nl-NL" altLang="nl-NL"/>
          </a:p>
        </p:txBody>
      </p:sp>
      <p:sp>
        <p:nvSpPr>
          <p:cNvPr id="3" name="Content Placeholder 2">
            <a:extLst>
              <a:ext uri="{FF2B5EF4-FFF2-40B4-BE49-F238E27FC236}">
                <a16:creationId xmlns:a16="http://schemas.microsoft.com/office/drawing/2014/main" id="{EAA7C91F-FFD0-DCC5-EDD7-93921673B9EA}"/>
              </a:ext>
            </a:extLst>
          </p:cNvPr>
          <p:cNvSpPr>
            <a:spLocks noGrp="1"/>
          </p:cNvSpPr>
          <p:nvPr>
            <p:ph idx="1"/>
          </p:nvPr>
        </p:nvSpPr>
        <p:spPr>
          <a:xfrm>
            <a:off x="695400" y="1377057"/>
            <a:ext cx="10225136" cy="3024336"/>
          </a:xfrm>
        </p:spPr>
        <p:txBody>
          <a:bodyPr/>
          <a:lstStyle/>
          <a:p>
            <a:pPr marL="0" indent="0">
              <a:buNone/>
            </a:pPr>
            <a:r>
              <a:rPr lang="en-US" dirty="0"/>
              <a:t>Presuming a rectangular damage shapes, compartment D can be hit by </a:t>
            </a:r>
            <a:r>
              <a:rPr lang="en-US" b="1" u="sng" dirty="0"/>
              <a:t>three</a:t>
            </a:r>
            <a:r>
              <a:rPr lang="en-US" dirty="0"/>
              <a:t> distinct damages:</a:t>
            </a:r>
          </a:p>
          <a:p>
            <a:pPr lvl="1"/>
            <a:r>
              <a:rPr lang="en-US" dirty="0"/>
              <a:t>Outside A, just in front of B.</a:t>
            </a:r>
          </a:p>
          <a:p>
            <a:pPr marL="457200" lvl="1" indent="0">
              <a:buNone/>
            </a:pPr>
            <a:endParaRPr lang="en-US" dirty="0"/>
          </a:p>
        </p:txBody>
      </p:sp>
      <p:pic>
        <p:nvPicPr>
          <p:cNvPr id="7" name="Picture 6" descr="A picture containing rectangle, screenshot, square, line&#10;&#10;Description automatically generated">
            <a:extLst>
              <a:ext uri="{FF2B5EF4-FFF2-40B4-BE49-F238E27FC236}">
                <a16:creationId xmlns:a16="http://schemas.microsoft.com/office/drawing/2014/main" id="{85493C24-1BC2-D279-10CE-D21AB0F5D42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7372" y="3140968"/>
            <a:ext cx="7897256" cy="2766143"/>
          </a:xfrm>
          <a:prstGeom prst="rect">
            <a:avLst/>
          </a:prstGeom>
        </p:spPr>
      </p:pic>
    </p:spTree>
    <p:extLst>
      <p:ext uri="{BB962C8B-B14F-4D97-AF65-F5344CB8AC3E}">
        <p14:creationId xmlns:p14="http://schemas.microsoft.com/office/powerpoint/2010/main" val="2155451245"/>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A7650-525C-C1F0-769E-79BB32640AD5}"/>
              </a:ext>
            </a:extLst>
          </p:cNvPr>
          <p:cNvSpPr>
            <a:spLocks noGrp="1"/>
          </p:cNvSpPr>
          <p:nvPr>
            <p:ph type="title"/>
          </p:nvPr>
        </p:nvSpPr>
        <p:spPr>
          <a:xfrm>
            <a:off x="865960" y="120590"/>
            <a:ext cx="10515600" cy="903635"/>
          </a:xfrm>
        </p:spPr>
        <p:txBody>
          <a:bodyPr/>
          <a:lstStyle/>
          <a:p>
            <a:pPr algn="l"/>
            <a:r>
              <a:rPr lang="en-US" dirty="0"/>
              <a:t>In reality</a:t>
            </a:r>
          </a:p>
        </p:txBody>
      </p:sp>
      <p:sp>
        <p:nvSpPr>
          <p:cNvPr id="4" name="Date Placeholder 3">
            <a:extLst>
              <a:ext uri="{FF2B5EF4-FFF2-40B4-BE49-F238E27FC236}">
                <a16:creationId xmlns:a16="http://schemas.microsoft.com/office/drawing/2014/main" id="{70B2F345-B101-BDE7-E234-C53ADA93D4D1}"/>
              </a:ext>
            </a:extLst>
          </p:cNvPr>
          <p:cNvSpPr>
            <a:spLocks noGrp="1"/>
          </p:cNvSpPr>
          <p:nvPr>
            <p:ph type="dt" sz="half" idx="10"/>
          </p:nvPr>
        </p:nvSpPr>
        <p:spPr/>
        <p:txBody>
          <a:bodyPr/>
          <a:lstStyle/>
          <a:p>
            <a:pPr>
              <a:defRPr/>
            </a:pPr>
            <a:r>
              <a:rPr lang="en-US"/>
              <a:t>15-05-2023</a:t>
            </a:r>
            <a:endParaRPr lang="nl-NL" dirty="0"/>
          </a:p>
        </p:txBody>
      </p:sp>
      <p:sp>
        <p:nvSpPr>
          <p:cNvPr id="5" name="Slide Number Placeholder 4">
            <a:extLst>
              <a:ext uri="{FF2B5EF4-FFF2-40B4-BE49-F238E27FC236}">
                <a16:creationId xmlns:a16="http://schemas.microsoft.com/office/drawing/2014/main" id="{4227F02F-5645-BE8B-9B6D-981B6D6DC26A}"/>
              </a:ext>
            </a:extLst>
          </p:cNvPr>
          <p:cNvSpPr>
            <a:spLocks noGrp="1"/>
          </p:cNvSpPr>
          <p:nvPr>
            <p:ph type="sldNum" sz="quarter" idx="12"/>
          </p:nvPr>
        </p:nvSpPr>
        <p:spPr/>
        <p:txBody>
          <a:bodyPr/>
          <a:lstStyle/>
          <a:p>
            <a:fld id="{2C4BDB0B-48F0-468E-9759-F63765CE59F2}" type="slidenum">
              <a:rPr lang="nl-NL" altLang="nl-NL" smtClean="0"/>
              <a:pPr/>
              <a:t>159</a:t>
            </a:fld>
            <a:endParaRPr lang="nl-NL" altLang="nl-NL"/>
          </a:p>
        </p:txBody>
      </p:sp>
      <p:sp>
        <p:nvSpPr>
          <p:cNvPr id="3" name="Content Placeholder 2">
            <a:extLst>
              <a:ext uri="{FF2B5EF4-FFF2-40B4-BE49-F238E27FC236}">
                <a16:creationId xmlns:a16="http://schemas.microsoft.com/office/drawing/2014/main" id="{EAA7C91F-FFD0-DCC5-EDD7-93921673B9EA}"/>
              </a:ext>
            </a:extLst>
          </p:cNvPr>
          <p:cNvSpPr>
            <a:spLocks noGrp="1"/>
          </p:cNvSpPr>
          <p:nvPr>
            <p:ph idx="1"/>
          </p:nvPr>
        </p:nvSpPr>
        <p:spPr>
          <a:xfrm>
            <a:off x="695400" y="1377057"/>
            <a:ext cx="10225136" cy="3024336"/>
          </a:xfrm>
        </p:spPr>
        <p:txBody>
          <a:bodyPr/>
          <a:lstStyle/>
          <a:p>
            <a:pPr marL="0" indent="0">
              <a:buNone/>
            </a:pPr>
            <a:r>
              <a:rPr lang="en-US" dirty="0"/>
              <a:t>Presuming a rectangular damage shapes, compartment D can be hit by </a:t>
            </a:r>
            <a:r>
              <a:rPr lang="en-US" b="1" u="sng" dirty="0"/>
              <a:t>three</a:t>
            </a:r>
            <a:r>
              <a:rPr lang="en-US" dirty="0"/>
              <a:t> distinct damages:</a:t>
            </a:r>
          </a:p>
          <a:p>
            <a:pPr lvl="1"/>
            <a:r>
              <a:rPr lang="en-US" dirty="0"/>
              <a:t>To CL, from the front of A to aft of C.</a:t>
            </a:r>
          </a:p>
        </p:txBody>
      </p:sp>
      <p:pic>
        <p:nvPicPr>
          <p:cNvPr id="10" name="Picture 9" descr="A picture containing rectangle, screenshot, square, colorfulness&#10;&#10;Description automatically generated">
            <a:extLst>
              <a:ext uri="{FF2B5EF4-FFF2-40B4-BE49-F238E27FC236}">
                <a16:creationId xmlns:a16="http://schemas.microsoft.com/office/drawing/2014/main" id="{0FE0F99E-2725-4D33-F15D-3F4DD7E86F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6662" y="3140968"/>
            <a:ext cx="7938676" cy="2780651"/>
          </a:xfrm>
          <a:prstGeom prst="rect">
            <a:avLst/>
          </a:prstGeom>
        </p:spPr>
      </p:pic>
    </p:spTree>
    <p:extLst>
      <p:ext uri="{BB962C8B-B14F-4D97-AF65-F5344CB8AC3E}">
        <p14:creationId xmlns:p14="http://schemas.microsoft.com/office/powerpoint/2010/main" val="1432371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16</a:t>
            </a:fld>
            <a:endParaRPr lang="nl-NL" altLang="nl-NL"/>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00735"/>
            <a:ext cx="10515600" cy="4908203"/>
          </a:xfrm>
        </p:spPr>
        <p:txBody>
          <a:bodyPr/>
          <a:lstStyle/>
          <a:p>
            <a:pPr marL="0" indent="0">
              <a:buNone/>
            </a:pPr>
            <a:r>
              <a:rPr lang="en-US" noProof="0" dirty="0"/>
              <a:t>Other examples:</a:t>
            </a:r>
          </a:p>
          <a:p>
            <a:pPr marL="0" indent="0">
              <a:buNone/>
            </a:pPr>
            <a:endParaRPr lang="en-US" sz="800" noProof="0" dirty="0"/>
          </a:p>
          <a:p>
            <a:r>
              <a:rPr lang="en-US" noProof="0" dirty="0"/>
              <a:t>It was allowed to calculate the stability only ‘to the side of heel’, now the stability must be calculated to both PS and SB.</a:t>
            </a:r>
            <a:endParaRPr lang="en-US" sz="2400" dirty="0"/>
          </a:p>
          <a:p>
            <a:endParaRPr lang="en-US" sz="800" noProof="0" dirty="0"/>
          </a:p>
          <a:p>
            <a:r>
              <a:rPr lang="en-US" dirty="0"/>
              <a:t>Minor damages were considered in a coarse manner.</a:t>
            </a:r>
            <a:endParaRPr lang="en-US" noProof="0" dirty="0"/>
          </a:p>
          <a:p>
            <a:endParaRPr lang="en-US" sz="800" noProof="0" dirty="0"/>
          </a:p>
          <a:p>
            <a:r>
              <a:rPr lang="en-US" dirty="0"/>
              <a:t>Now we have more advanced ship designs leading to:</a:t>
            </a:r>
          </a:p>
          <a:p>
            <a:pPr lvl="2"/>
            <a:endParaRPr lang="en-US" noProof="0" dirty="0"/>
          </a:p>
        </p:txBody>
      </p:sp>
    </p:spTree>
    <p:extLst>
      <p:ext uri="{BB962C8B-B14F-4D97-AF65-F5344CB8AC3E}">
        <p14:creationId xmlns:p14="http://schemas.microsoft.com/office/powerpoint/2010/main" val="131171296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A7650-525C-C1F0-769E-79BB32640AD5}"/>
              </a:ext>
            </a:extLst>
          </p:cNvPr>
          <p:cNvSpPr>
            <a:spLocks noGrp="1"/>
          </p:cNvSpPr>
          <p:nvPr>
            <p:ph type="title"/>
          </p:nvPr>
        </p:nvSpPr>
        <p:spPr>
          <a:xfrm>
            <a:off x="865960" y="120590"/>
            <a:ext cx="10515600" cy="903635"/>
          </a:xfrm>
        </p:spPr>
        <p:txBody>
          <a:bodyPr/>
          <a:lstStyle/>
          <a:p>
            <a:pPr algn="l"/>
            <a:r>
              <a:rPr lang="en-US" dirty="0"/>
              <a:t>Conventionally</a:t>
            </a:r>
          </a:p>
        </p:txBody>
      </p:sp>
      <p:sp>
        <p:nvSpPr>
          <p:cNvPr id="4" name="Date Placeholder 3">
            <a:extLst>
              <a:ext uri="{FF2B5EF4-FFF2-40B4-BE49-F238E27FC236}">
                <a16:creationId xmlns:a16="http://schemas.microsoft.com/office/drawing/2014/main" id="{70B2F345-B101-BDE7-E234-C53ADA93D4D1}"/>
              </a:ext>
            </a:extLst>
          </p:cNvPr>
          <p:cNvSpPr>
            <a:spLocks noGrp="1"/>
          </p:cNvSpPr>
          <p:nvPr>
            <p:ph type="dt" sz="half" idx="10"/>
          </p:nvPr>
        </p:nvSpPr>
        <p:spPr/>
        <p:txBody>
          <a:bodyPr/>
          <a:lstStyle/>
          <a:p>
            <a:pPr>
              <a:defRPr/>
            </a:pPr>
            <a:r>
              <a:rPr lang="en-US"/>
              <a:t>15-05-2023</a:t>
            </a:r>
            <a:endParaRPr lang="nl-NL" dirty="0"/>
          </a:p>
        </p:txBody>
      </p:sp>
      <p:sp>
        <p:nvSpPr>
          <p:cNvPr id="5" name="Slide Number Placeholder 4">
            <a:extLst>
              <a:ext uri="{FF2B5EF4-FFF2-40B4-BE49-F238E27FC236}">
                <a16:creationId xmlns:a16="http://schemas.microsoft.com/office/drawing/2014/main" id="{4227F02F-5645-BE8B-9B6D-981B6D6DC26A}"/>
              </a:ext>
            </a:extLst>
          </p:cNvPr>
          <p:cNvSpPr>
            <a:spLocks noGrp="1"/>
          </p:cNvSpPr>
          <p:nvPr>
            <p:ph type="sldNum" sz="quarter" idx="12"/>
          </p:nvPr>
        </p:nvSpPr>
        <p:spPr/>
        <p:txBody>
          <a:bodyPr/>
          <a:lstStyle/>
          <a:p>
            <a:fld id="{2C4BDB0B-48F0-468E-9759-F63765CE59F2}" type="slidenum">
              <a:rPr lang="nl-NL" altLang="nl-NL" smtClean="0"/>
              <a:pPr/>
              <a:t>160</a:t>
            </a:fld>
            <a:endParaRPr lang="nl-NL" altLang="nl-NL"/>
          </a:p>
        </p:txBody>
      </p:sp>
      <p:sp>
        <p:nvSpPr>
          <p:cNvPr id="3" name="Content Placeholder 2">
            <a:extLst>
              <a:ext uri="{FF2B5EF4-FFF2-40B4-BE49-F238E27FC236}">
                <a16:creationId xmlns:a16="http://schemas.microsoft.com/office/drawing/2014/main" id="{EAA7C91F-FFD0-DCC5-EDD7-93921673B9EA}"/>
              </a:ext>
            </a:extLst>
          </p:cNvPr>
          <p:cNvSpPr>
            <a:spLocks noGrp="1"/>
          </p:cNvSpPr>
          <p:nvPr>
            <p:ph idx="1"/>
          </p:nvPr>
        </p:nvSpPr>
        <p:spPr>
          <a:xfrm>
            <a:off x="695400" y="1377057"/>
            <a:ext cx="10225136" cy="3024336"/>
          </a:xfrm>
        </p:spPr>
        <p:txBody>
          <a:bodyPr/>
          <a:lstStyle/>
          <a:p>
            <a:r>
              <a:rPr lang="en-US" dirty="0"/>
              <a:t>The conventional (SOLAS) method only allows one of these damages.</a:t>
            </a:r>
          </a:p>
          <a:p>
            <a:endParaRPr lang="en-US" sz="800" dirty="0"/>
          </a:p>
          <a:p>
            <a:r>
              <a:rPr lang="en-US" dirty="0"/>
              <a:t>Not very realistic, and artificially reducing computed probability of survival.</a:t>
            </a:r>
          </a:p>
        </p:txBody>
      </p:sp>
      <p:pic>
        <p:nvPicPr>
          <p:cNvPr id="8" name="Picture 4">
            <a:extLst>
              <a:ext uri="{FF2B5EF4-FFF2-40B4-BE49-F238E27FC236}">
                <a16:creationId xmlns:a16="http://schemas.microsoft.com/office/drawing/2014/main" id="{F2AA7A8B-BB3E-5AF3-F2FE-463A20F9A4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0031"/>
          <a:stretch>
            <a:fillRect/>
          </a:stretch>
        </p:blipFill>
        <p:spPr bwMode="auto">
          <a:xfrm>
            <a:off x="2855640" y="3950884"/>
            <a:ext cx="7441532" cy="2603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28877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A7650-525C-C1F0-769E-79BB32640AD5}"/>
              </a:ext>
            </a:extLst>
          </p:cNvPr>
          <p:cNvSpPr>
            <a:spLocks noGrp="1"/>
          </p:cNvSpPr>
          <p:nvPr>
            <p:ph type="title"/>
          </p:nvPr>
        </p:nvSpPr>
        <p:spPr>
          <a:xfrm>
            <a:off x="865960" y="120590"/>
            <a:ext cx="10515600" cy="903635"/>
          </a:xfrm>
        </p:spPr>
        <p:txBody>
          <a:bodyPr/>
          <a:lstStyle/>
          <a:p>
            <a:pPr algn="l"/>
            <a:r>
              <a:rPr lang="en-US" dirty="0"/>
              <a:t>Conventionally</a:t>
            </a:r>
          </a:p>
        </p:txBody>
      </p:sp>
      <p:sp>
        <p:nvSpPr>
          <p:cNvPr id="4" name="Date Placeholder 3">
            <a:extLst>
              <a:ext uri="{FF2B5EF4-FFF2-40B4-BE49-F238E27FC236}">
                <a16:creationId xmlns:a16="http://schemas.microsoft.com/office/drawing/2014/main" id="{70B2F345-B101-BDE7-E234-C53ADA93D4D1}"/>
              </a:ext>
            </a:extLst>
          </p:cNvPr>
          <p:cNvSpPr>
            <a:spLocks noGrp="1"/>
          </p:cNvSpPr>
          <p:nvPr>
            <p:ph type="dt" sz="half" idx="10"/>
          </p:nvPr>
        </p:nvSpPr>
        <p:spPr/>
        <p:txBody>
          <a:bodyPr/>
          <a:lstStyle/>
          <a:p>
            <a:pPr>
              <a:defRPr/>
            </a:pPr>
            <a:r>
              <a:rPr lang="en-US"/>
              <a:t>15-05-2023</a:t>
            </a:r>
            <a:endParaRPr lang="nl-NL" dirty="0"/>
          </a:p>
        </p:txBody>
      </p:sp>
      <p:sp>
        <p:nvSpPr>
          <p:cNvPr id="5" name="Slide Number Placeholder 4">
            <a:extLst>
              <a:ext uri="{FF2B5EF4-FFF2-40B4-BE49-F238E27FC236}">
                <a16:creationId xmlns:a16="http://schemas.microsoft.com/office/drawing/2014/main" id="{4227F02F-5645-BE8B-9B6D-981B6D6DC26A}"/>
              </a:ext>
            </a:extLst>
          </p:cNvPr>
          <p:cNvSpPr>
            <a:spLocks noGrp="1"/>
          </p:cNvSpPr>
          <p:nvPr>
            <p:ph type="sldNum" sz="quarter" idx="12"/>
          </p:nvPr>
        </p:nvSpPr>
        <p:spPr/>
        <p:txBody>
          <a:bodyPr/>
          <a:lstStyle/>
          <a:p>
            <a:fld id="{2C4BDB0B-48F0-468E-9759-F63765CE59F2}" type="slidenum">
              <a:rPr lang="nl-NL" altLang="nl-NL" smtClean="0"/>
              <a:pPr/>
              <a:t>161</a:t>
            </a:fld>
            <a:endParaRPr lang="nl-NL" altLang="nl-NL"/>
          </a:p>
        </p:txBody>
      </p:sp>
      <p:sp>
        <p:nvSpPr>
          <p:cNvPr id="3" name="Content Placeholder 2">
            <a:extLst>
              <a:ext uri="{FF2B5EF4-FFF2-40B4-BE49-F238E27FC236}">
                <a16:creationId xmlns:a16="http://schemas.microsoft.com/office/drawing/2014/main" id="{EAA7C91F-FFD0-DCC5-EDD7-93921673B9EA}"/>
              </a:ext>
            </a:extLst>
          </p:cNvPr>
          <p:cNvSpPr>
            <a:spLocks noGrp="1"/>
          </p:cNvSpPr>
          <p:nvPr>
            <p:ph idx="1"/>
          </p:nvPr>
        </p:nvSpPr>
        <p:spPr>
          <a:xfrm>
            <a:off x="695400" y="1377057"/>
            <a:ext cx="10225136" cy="3024336"/>
          </a:xfrm>
        </p:spPr>
        <p:txBody>
          <a:bodyPr/>
          <a:lstStyle/>
          <a:p>
            <a:pPr marL="0" indent="0">
              <a:buNone/>
            </a:pPr>
            <a:r>
              <a:rPr lang="en-US" dirty="0"/>
              <a:t>What is here for the green compartment:</a:t>
            </a:r>
          </a:p>
          <a:p>
            <a:pPr marL="0" indent="0">
              <a:buNone/>
            </a:pPr>
            <a:endParaRPr lang="en-US" sz="800" dirty="0"/>
          </a:p>
          <a:p>
            <a:pPr lvl="1"/>
            <a:r>
              <a:rPr lang="en-US" dirty="0"/>
              <a:t>Aft boundary</a:t>
            </a:r>
          </a:p>
          <a:p>
            <a:pPr lvl="1"/>
            <a:endParaRPr lang="en-US" sz="800" dirty="0"/>
          </a:p>
          <a:p>
            <a:pPr lvl="1"/>
            <a:r>
              <a:rPr lang="en-US" dirty="0"/>
              <a:t>Forward</a:t>
            </a:r>
          </a:p>
          <a:p>
            <a:pPr lvl="1"/>
            <a:endParaRPr lang="en-US" sz="800" dirty="0"/>
          </a:p>
          <a:p>
            <a:pPr lvl="1"/>
            <a:r>
              <a:rPr lang="en-US" dirty="0"/>
              <a:t>Penetration from WL?</a:t>
            </a:r>
          </a:p>
          <a:p>
            <a:endParaRPr lang="en-US" dirty="0"/>
          </a:p>
        </p:txBody>
      </p:sp>
      <p:pic>
        <p:nvPicPr>
          <p:cNvPr id="6" name="Picture 3">
            <a:extLst>
              <a:ext uri="{FF2B5EF4-FFF2-40B4-BE49-F238E27FC236}">
                <a16:creationId xmlns:a16="http://schemas.microsoft.com/office/drawing/2014/main" id="{6FF3CF78-CF60-18DC-3B58-C908F75E94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0056" y="2046351"/>
            <a:ext cx="5114528" cy="4704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2940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904FB-7C04-A3FC-CA5F-6AEA352DC58A}"/>
              </a:ext>
            </a:extLst>
          </p:cNvPr>
          <p:cNvSpPr>
            <a:spLocks noGrp="1"/>
          </p:cNvSpPr>
          <p:nvPr>
            <p:ph type="title"/>
          </p:nvPr>
        </p:nvSpPr>
        <p:spPr>
          <a:xfrm>
            <a:off x="831850" y="1709739"/>
            <a:ext cx="10515600" cy="1431230"/>
          </a:xfrm>
        </p:spPr>
        <p:txBody>
          <a:bodyPr/>
          <a:lstStyle/>
          <a:p>
            <a:r>
              <a:rPr lang="en-US" dirty="0"/>
              <a:t>Solution: numerical integration</a:t>
            </a:r>
          </a:p>
        </p:txBody>
      </p:sp>
      <p:sp>
        <p:nvSpPr>
          <p:cNvPr id="4" name="Date Placeholder 3">
            <a:extLst>
              <a:ext uri="{FF2B5EF4-FFF2-40B4-BE49-F238E27FC236}">
                <a16:creationId xmlns:a16="http://schemas.microsoft.com/office/drawing/2014/main" id="{FD2F3CA8-1510-7E43-1771-4333D6A12221}"/>
              </a:ext>
            </a:extLst>
          </p:cNvPr>
          <p:cNvSpPr>
            <a:spLocks noGrp="1"/>
          </p:cNvSpPr>
          <p:nvPr>
            <p:ph type="dt" sz="half" idx="10"/>
          </p:nvPr>
        </p:nvSpPr>
        <p:spPr/>
        <p:txBody>
          <a:bodyPr/>
          <a:lstStyle/>
          <a:p>
            <a:pPr>
              <a:defRPr/>
            </a:pPr>
            <a:r>
              <a:rPr lang="en-US"/>
              <a:t>15-05-2023</a:t>
            </a:r>
            <a:endParaRPr lang="nl-NL" dirty="0"/>
          </a:p>
        </p:txBody>
      </p:sp>
      <p:sp>
        <p:nvSpPr>
          <p:cNvPr id="5" name="Slide Number Placeholder 4">
            <a:extLst>
              <a:ext uri="{FF2B5EF4-FFF2-40B4-BE49-F238E27FC236}">
                <a16:creationId xmlns:a16="http://schemas.microsoft.com/office/drawing/2014/main" id="{F45B0954-5FDC-C613-C63A-86395914F779}"/>
              </a:ext>
            </a:extLst>
          </p:cNvPr>
          <p:cNvSpPr>
            <a:spLocks noGrp="1"/>
          </p:cNvSpPr>
          <p:nvPr>
            <p:ph type="sldNum" sz="quarter" idx="12"/>
          </p:nvPr>
        </p:nvSpPr>
        <p:spPr/>
        <p:txBody>
          <a:bodyPr/>
          <a:lstStyle/>
          <a:p>
            <a:fld id="{A74D213B-0C71-4C3B-A49F-5B4ACEAD7771}" type="slidenum">
              <a:rPr lang="nl-NL" altLang="nl-NL" smtClean="0"/>
              <a:pPr/>
              <a:t>162</a:t>
            </a:fld>
            <a:endParaRPr lang="nl-NL" altLang="nl-NL"/>
          </a:p>
        </p:txBody>
      </p:sp>
    </p:spTree>
    <p:extLst>
      <p:ext uri="{BB962C8B-B14F-4D97-AF65-F5344CB8AC3E}">
        <p14:creationId xmlns:p14="http://schemas.microsoft.com/office/powerpoint/2010/main" val="312213811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A7650-525C-C1F0-769E-79BB32640AD5}"/>
              </a:ext>
            </a:extLst>
          </p:cNvPr>
          <p:cNvSpPr>
            <a:spLocks noGrp="1"/>
          </p:cNvSpPr>
          <p:nvPr>
            <p:ph type="title"/>
          </p:nvPr>
        </p:nvSpPr>
        <p:spPr>
          <a:xfrm>
            <a:off x="865960" y="120590"/>
            <a:ext cx="10515600" cy="903635"/>
          </a:xfrm>
        </p:spPr>
        <p:txBody>
          <a:bodyPr/>
          <a:lstStyle/>
          <a:p>
            <a:pPr algn="l"/>
            <a:r>
              <a:rPr lang="en-US" dirty="0"/>
              <a:t>Thousands of mini damages</a:t>
            </a:r>
          </a:p>
        </p:txBody>
      </p:sp>
      <p:sp>
        <p:nvSpPr>
          <p:cNvPr id="4" name="Date Placeholder 3">
            <a:extLst>
              <a:ext uri="{FF2B5EF4-FFF2-40B4-BE49-F238E27FC236}">
                <a16:creationId xmlns:a16="http://schemas.microsoft.com/office/drawing/2014/main" id="{70B2F345-B101-BDE7-E234-C53ADA93D4D1}"/>
              </a:ext>
            </a:extLst>
          </p:cNvPr>
          <p:cNvSpPr>
            <a:spLocks noGrp="1"/>
          </p:cNvSpPr>
          <p:nvPr>
            <p:ph type="dt" sz="half" idx="10"/>
          </p:nvPr>
        </p:nvSpPr>
        <p:spPr/>
        <p:txBody>
          <a:bodyPr/>
          <a:lstStyle/>
          <a:p>
            <a:pPr>
              <a:defRPr/>
            </a:pPr>
            <a:r>
              <a:rPr lang="en-US"/>
              <a:t>15-05-2023</a:t>
            </a:r>
            <a:endParaRPr lang="nl-NL" dirty="0"/>
          </a:p>
        </p:txBody>
      </p:sp>
      <p:sp>
        <p:nvSpPr>
          <p:cNvPr id="5" name="Slide Number Placeholder 4">
            <a:extLst>
              <a:ext uri="{FF2B5EF4-FFF2-40B4-BE49-F238E27FC236}">
                <a16:creationId xmlns:a16="http://schemas.microsoft.com/office/drawing/2014/main" id="{4227F02F-5645-BE8B-9B6D-981B6D6DC26A}"/>
              </a:ext>
            </a:extLst>
          </p:cNvPr>
          <p:cNvSpPr>
            <a:spLocks noGrp="1"/>
          </p:cNvSpPr>
          <p:nvPr>
            <p:ph type="sldNum" sz="quarter" idx="12"/>
          </p:nvPr>
        </p:nvSpPr>
        <p:spPr/>
        <p:txBody>
          <a:bodyPr/>
          <a:lstStyle/>
          <a:p>
            <a:fld id="{2C4BDB0B-48F0-468E-9759-F63765CE59F2}" type="slidenum">
              <a:rPr lang="nl-NL" altLang="nl-NL" smtClean="0"/>
              <a:pPr/>
              <a:t>163</a:t>
            </a:fld>
            <a:endParaRPr lang="nl-NL" altLang="nl-NL"/>
          </a:p>
        </p:txBody>
      </p:sp>
      <p:sp>
        <p:nvSpPr>
          <p:cNvPr id="3" name="Content Placeholder 2">
            <a:extLst>
              <a:ext uri="{FF2B5EF4-FFF2-40B4-BE49-F238E27FC236}">
                <a16:creationId xmlns:a16="http://schemas.microsoft.com/office/drawing/2014/main" id="{EAA7C91F-FFD0-DCC5-EDD7-93921673B9EA}"/>
              </a:ext>
            </a:extLst>
          </p:cNvPr>
          <p:cNvSpPr>
            <a:spLocks noGrp="1"/>
          </p:cNvSpPr>
          <p:nvPr>
            <p:ph idx="1"/>
          </p:nvPr>
        </p:nvSpPr>
        <p:spPr>
          <a:xfrm>
            <a:off x="695400" y="1377057"/>
            <a:ext cx="10225136" cy="3024336"/>
          </a:xfrm>
        </p:spPr>
        <p:txBody>
          <a:bodyPr/>
          <a:lstStyle/>
          <a:p>
            <a:r>
              <a:rPr lang="en-US" dirty="0"/>
              <a:t>Divide the compartment into thousands of cuboids (“voxels”, in analogy with the pixels of Marilyn Monroe).</a:t>
            </a:r>
          </a:p>
          <a:p>
            <a:r>
              <a:rPr lang="en-US" dirty="0"/>
              <a:t>Matches the compartment shape accurately.</a:t>
            </a:r>
          </a:p>
          <a:p>
            <a:r>
              <a:rPr lang="en-US" dirty="0"/>
              <a:t>No presumptions on damage shapes.</a:t>
            </a:r>
          </a:p>
          <a:p>
            <a:r>
              <a:rPr lang="en-US" dirty="0"/>
              <a:t>More accurate computation.</a:t>
            </a:r>
          </a:p>
          <a:p>
            <a:r>
              <a:rPr lang="en-US" dirty="0"/>
              <a:t>Matches IMO’s damage statistics fully.</a:t>
            </a:r>
          </a:p>
          <a:p>
            <a:pPr marL="0" indent="0">
              <a:buNone/>
            </a:pPr>
            <a:endParaRPr lang="en-US" dirty="0"/>
          </a:p>
          <a:p>
            <a:endParaRPr lang="en-US" dirty="0"/>
          </a:p>
        </p:txBody>
      </p:sp>
      <p:pic>
        <p:nvPicPr>
          <p:cNvPr id="6" name="Picture 3">
            <a:extLst>
              <a:ext uri="{FF2B5EF4-FFF2-40B4-BE49-F238E27FC236}">
                <a16:creationId xmlns:a16="http://schemas.microsoft.com/office/drawing/2014/main" id="{6FF3CF78-CF60-18DC-3B58-C908F75E94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5425" y="2924944"/>
            <a:ext cx="4410004" cy="40566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A00803D5-7A4B-5E5A-08C4-68D6541F07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50031"/>
          <a:stretch>
            <a:fillRect/>
          </a:stretch>
        </p:blipFill>
        <p:spPr bwMode="auto">
          <a:xfrm>
            <a:off x="1559496" y="4543995"/>
            <a:ext cx="4817309" cy="1685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756464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A7650-525C-C1F0-769E-79BB32640AD5}"/>
              </a:ext>
            </a:extLst>
          </p:cNvPr>
          <p:cNvSpPr>
            <a:spLocks noGrp="1"/>
          </p:cNvSpPr>
          <p:nvPr>
            <p:ph type="title"/>
          </p:nvPr>
        </p:nvSpPr>
        <p:spPr>
          <a:xfrm>
            <a:off x="865960" y="120590"/>
            <a:ext cx="10515600" cy="903635"/>
          </a:xfrm>
        </p:spPr>
        <p:txBody>
          <a:bodyPr/>
          <a:lstStyle/>
          <a:p>
            <a:pPr algn="l"/>
            <a:r>
              <a:rPr lang="en-US" dirty="0"/>
              <a:t>History</a:t>
            </a:r>
          </a:p>
        </p:txBody>
      </p:sp>
      <p:sp>
        <p:nvSpPr>
          <p:cNvPr id="4" name="Date Placeholder 3">
            <a:extLst>
              <a:ext uri="{FF2B5EF4-FFF2-40B4-BE49-F238E27FC236}">
                <a16:creationId xmlns:a16="http://schemas.microsoft.com/office/drawing/2014/main" id="{70B2F345-B101-BDE7-E234-C53ADA93D4D1}"/>
              </a:ext>
            </a:extLst>
          </p:cNvPr>
          <p:cNvSpPr>
            <a:spLocks noGrp="1"/>
          </p:cNvSpPr>
          <p:nvPr>
            <p:ph type="dt" sz="half" idx="10"/>
          </p:nvPr>
        </p:nvSpPr>
        <p:spPr/>
        <p:txBody>
          <a:bodyPr/>
          <a:lstStyle/>
          <a:p>
            <a:pPr>
              <a:defRPr/>
            </a:pPr>
            <a:r>
              <a:rPr lang="en-US"/>
              <a:t>15-05-2023</a:t>
            </a:r>
            <a:endParaRPr lang="nl-NL" dirty="0"/>
          </a:p>
        </p:txBody>
      </p:sp>
      <p:sp>
        <p:nvSpPr>
          <p:cNvPr id="5" name="Slide Number Placeholder 4">
            <a:extLst>
              <a:ext uri="{FF2B5EF4-FFF2-40B4-BE49-F238E27FC236}">
                <a16:creationId xmlns:a16="http://schemas.microsoft.com/office/drawing/2014/main" id="{4227F02F-5645-BE8B-9B6D-981B6D6DC26A}"/>
              </a:ext>
            </a:extLst>
          </p:cNvPr>
          <p:cNvSpPr>
            <a:spLocks noGrp="1"/>
          </p:cNvSpPr>
          <p:nvPr>
            <p:ph type="sldNum" sz="quarter" idx="12"/>
          </p:nvPr>
        </p:nvSpPr>
        <p:spPr/>
        <p:txBody>
          <a:bodyPr/>
          <a:lstStyle/>
          <a:p>
            <a:fld id="{2C4BDB0B-48F0-468E-9759-F63765CE59F2}" type="slidenum">
              <a:rPr lang="nl-NL" altLang="nl-NL" smtClean="0"/>
              <a:pPr/>
              <a:t>164</a:t>
            </a:fld>
            <a:endParaRPr lang="nl-NL" altLang="nl-NL"/>
          </a:p>
        </p:txBody>
      </p:sp>
      <p:sp>
        <p:nvSpPr>
          <p:cNvPr id="3" name="Content Placeholder 2">
            <a:extLst>
              <a:ext uri="{FF2B5EF4-FFF2-40B4-BE49-F238E27FC236}">
                <a16:creationId xmlns:a16="http://schemas.microsoft.com/office/drawing/2014/main" id="{EAA7C91F-FFD0-DCC5-EDD7-93921673B9EA}"/>
              </a:ext>
            </a:extLst>
          </p:cNvPr>
          <p:cNvSpPr>
            <a:spLocks noGrp="1"/>
          </p:cNvSpPr>
          <p:nvPr>
            <p:ph idx="1"/>
          </p:nvPr>
        </p:nvSpPr>
        <p:spPr>
          <a:xfrm>
            <a:off x="695400" y="1377057"/>
            <a:ext cx="11017224" cy="3024336"/>
          </a:xfrm>
        </p:spPr>
        <p:txBody>
          <a:bodyPr/>
          <a:lstStyle/>
          <a:p>
            <a:r>
              <a:rPr lang="en-US" dirty="0"/>
              <a:t>Conceived in 2004, presented in 2006 on two conferences.</a:t>
            </a:r>
          </a:p>
          <a:p>
            <a:r>
              <a:rPr lang="en-US" dirty="0"/>
              <a:t>Included in PIAS since 2005.</a:t>
            </a:r>
          </a:p>
          <a:p>
            <a:r>
              <a:rPr lang="en-US" dirty="0"/>
              <a:t>Elaborated in writing (SWZ, ISP, see </a:t>
            </a:r>
            <a:r>
              <a:rPr lang="en-US" dirty="0">
                <a:hlinkClick r:id="rId2"/>
              </a:rPr>
              <a:t>www.sarc.nl/publications/</a:t>
            </a:r>
            <a:r>
              <a:rPr lang="en-US" dirty="0"/>
              <a:t>).</a:t>
            </a:r>
          </a:p>
          <a:p>
            <a:r>
              <a:rPr lang="en-US" dirty="0"/>
              <a:t>Also proposed by others, notably prof. Stefan </a:t>
            </a:r>
            <a:r>
              <a:rPr lang="en-US" dirty="0" err="1"/>
              <a:t>Krüger</a:t>
            </a:r>
            <a:r>
              <a:rPr lang="en-US" dirty="0"/>
              <a:t> (TUHH). He baptized this method “Monte Carlo simulation”.</a:t>
            </a:r>
          </a:p>
          <a:p>
            <a:r>
              <a:rPr lang="en-US" dirty="0"/>
              <a:t>For a recent overview see </a:t>
            </a:r>
            <a:r>
              <a:rPr lang="en-US" dirty="0">
                <a:hlinkClick r:id="rId3"/>
              </a:rPr>
              <a:t>doi.org/10.3390/jmse11010016</a:t>
            </a:r>
            <a:r>
              <a:rPr lang="en-US" dirty="0"/>
              <a:t> (2023).</a:t>
            </a:r>
          </a:p>
          <a:p>
            <a:pPr marL="0" indent="0">
              <a:buNone/>
            </a:pPr>
            <a:endParaRPr lang="en-US" dirty="0"/>
          </a:p>
          <a:p>
            <a:endParaRPr lang="en-US" dirty="0"/>
          </a:p>
        </p:txBody>
      </p:sp>
      <p:pic>
        <p:nvPicPr>
          <p:cNvPr id="9" name="Picture 8">
            <a:extLst>
              <a:ext uri="{FF2B5EF4-FFF2-40B4-BE49-F238E27FC236}">
                <a16:creationId xmlns:a16="http://schemas.microsoft.com/office/drawing/2014/main" id="{2EF0EEF3-E61B-5732-A33C-665D4DDA1EDC}"/>
              </a:ext>
            </a:extLst>
          </p:cNvPr>
          <p:cNvPicPr>
            <a:picLocks noChangeAspect="1"/>
          </p:cNvPicPr>
          <p:nvPr/>
        </p:nvPicPr>
        <p:blipFill>
          <a:blip r:embed="rId4"/>
          <a:stretch>
            <a:fillRect/>
          </a:stretch>
        </p:blipFill>
        <p:spPr>
          <a:xfrm>
            <a:off x="119336" y="115746"/>
            <a:ext cx="7321926" cy="4146763"/>
          </a:xfrm>
          <a:prstGeom prst="rect">
            <a:avLst/>
          </a:prstGeom>
          <a:ln>
            <a:solidFill>
              <a:schemeClr val="accent1"/>
            </a:solidFill>
          </a:ln>
        </p:spPr>
      </p:pic>
      <p:pic>
        <p:nvPicPr>
          <p:cNvPr id="11" name="Picture 10">
            <a:extLst>
              <a:ext uri="{FF2B5EF4-FFF2-40B4-BE49-F238E27FC236}">
                <a16:creationId xmlns:a16="http://schemas.microsoft.com/office/drawing/2014/main" id="{B0E668D1-E17F-778C-407F-ED3D11F16CA5}"/>
              </a:ext>
            </a:extLst>
          </p:cNvPr>
          <p:cNvPicPr>
            <a:picLocks noChangeAspect="1"/>
          </p:cNvPicPr>
          <p:nvPr/>
        </p:nvPicPr>
        <p:blipFill>
          <a:blip r:embed="rId5"/>
          <a:stretch>
            <a:fillRect/>
          </a:stretch>
        </p:blipFill>
        <p:spPr>
          <a:xfrm>
            <a:off x="2749418" y="4523865"/>
            <a:ext cx="9383688" cy="2218389"/>
          </a:xfrm>
          <a:prstGeom prst="rect">
            <a:avLst/>
          </a:prstGeom>
          <a:ln>
            <a:solidFill>
              <a:schemeClr val="accent1"/>
            </a:solidFill>
          </a:ln>
        </p:spPr>
      </p:pic>
    </p:spTree>
    <p:extLst>
      <p:ext uri="{BB962C8B-B14F-4D97-AF65-F5344CB8AC3E}">
        <p14:creationId xmlns:p14="http://schemas.microsoft.com/office/powerpoint/2010/main" val="1020239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904FB-7C04-A3FC-CA5F-6AEA352DC58A}"/>
              </a:ext>
            </a:extLst>
          </p:cNvPr>
          <p:cNvSpPr>
            <a:spLocks noGrp="1"/>
          </p:cNvSpPr>
          <p:nvPr>
            <p:ph type="title"/>
          </p:nvPr>
        </p:nvSpPr>
        <p:spPr>
          <a:xfrm>
            <a:off x="831850" y="1781746"/>
            <a:ext cx="10515600" cy="1719262"/>
          </a:xfrm>
        </p:spPr>
        <p:txBody>
          <a:bodyPr/>
          <a:lstStyle/>
          <a:p>
            <a:r>
              <a:rPr lang="en-US" dirty="0"/>
              <a:t>And now?</a:t>
            </a:r>
          </a:p>
        </p:txBody>
      </p:sp>
      <p:sp>
        <p:nvSpPr>
          <p:cNvPr id="4" name="Date Placeholder 3">
            <a:extLst>
              <a:ext uri="{FF2B5EF4-FFF2-40B4-BE49-F238E27FC236}">
                <a16:creationId xmlns:a16="http://schemas.microsoft.com/office/drawing/2014/main" id="{FD2F3CA8-1510-7E43-1771-4333D6A12221}"/>
              </a:ext>
            </a:extLst>
          </p:cNvPr>
          <p:cNvSpPr>
            <a:spLocks noGrp="1"/>
          </p:cNvSpPr>
          <p:nvPr>
            <p:ph type="dt" sz="half" idx="10"/>
          </p:nvPr>
        </p:nvSpPr>
        <p:spPr/>
        <p:txBody>
          <a:bodyPr/>
          <a:lstStyle/>
          <a:p>
            <a:pPr>
              <a:defRPr/>
            </a:pPr>
            <a:r>
              <a:rPr lang="en-US"/>
              <a:t>15-05-2023</a:t>
            </a:r>
            <a:endParaRPr lang="nl-NL" dirty="0"/>
          </a:p>
        </p:txBody>
      </p:sp>
      <p:sp>
        <p:nvSpPr>
          <p:cNvPr id="5" name="Slide Number Placeholder 4">
            <a:extLst>
              <a:ext uri="{FF2B5EF4-FFF2-40B4-BE49-F238E27FC236}">
                <a16:creationId xmlns:a16="http://schemas.microsoft.com/office/drawing/2014/main" id="{F45B0954-5FDC-C613-C63A-86395914F779}"/>
              </a:ext>
            </a:extLst>
          </p:cNvPr>
          <p:cNvSpPr>
            <a:spLocks noGrp="1"/>
          </p:cNvSpPr>
          <p:nvPr>
            <p:ph type="sldNum" sz="quarter" idx="12"/>
          </p:nvPr>
        </p:nvSpPr>
        <p:spPr/>
        <p:txBody>
          <a:bodyPr/>
          <a:lstStyle/>
          <a:p>
            <a:fld id="{A74D213B-0C71-4C3B-A49F-5B4ACEAD7771}" type="slidenum">
              <a:rPr lang="nl-NL" altLang="nl-NL" smtClean="0"/>
              <a:pPr/>
              <a:t>165</a:t>
            </a:fld>
            <a:endParaRPr lang="nl-NL" altLang="nl-NL"/>
          </a:p>
        </p:txBody>
      </p:sp>
    </p:spTree>
    <p:extLst>
      <p:ext uri="{BB962C8B-B14F-4D97-AF65-F5344CB8AC3E}">
        <p14:creationId xmlns:p14="http://schemas.microsoft.com/office/powerpoint/2010/main" val="26464024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A7650-525C-C1F0-769E-79BB32640AD5}"/>
              </a:ext>
            </a:extLst>
          </p:cNvPr>
          <p:cNvSpPr>
            <a:spLocks noGrp="1"/>
          </p:cNvSpPr>
          <p:nvPr>
            <p:ph type="title"/>
          </p:nvPr>
        </p:nvSpPr>
        <p:spPr>
          <a:xfrm>
            <a:off x="865960" y="120590"/>
            <a:ext cx="10515600" cy="903635"/>
          </a:xfrm>
        </p:spPr>
        <p:txBody>
          <a:bodyPr/>
          <a:lstStyle/>
          <a:p>
            <a:pPr algn="l"/>
            <a:r>
              <a:rPr lang="en-US" dirty="0"/>
              <a:t>Status quo</a:t>
            </a:r>
          </a:p>
        </p:txBody>
      </p:sp>
      <p:sp>
        <p:nvSpPr>
          <p:cNvPr id="4" name="Date Placeholder 3">
            <a:extLst>
              <a:ext uri="{FF2B5EF4-FFF2-40B4-BE49-F238E27FC236}">
                <a16:creationId xmlns:a16="http://schemas.microsoft.com/office/drawing/2014/main" id="{70B2F345-B101-BDE7-E234-C53ADA93D4D1}"/>
              </a:ext>
            </a:extLst>
          </p:cNvPr>
          <p:cNvSpPr>
            <a:spLocks noGrp="1"/>
          </p:cNvSpPr>
          <p:nvPr>
            <p:ph type="dt" sz="half" idx="10"/>
          </p:nvPr>
        </p:nvSpPr>
        <p:spPr/>
        <p:txBody>
          <a:bodyPr/>
          <a:lstStyle/>
          <a:p>
            <a:pPr>
              <a:defRPr/>
            </a:pPr>
            <a:r>
              <a:rPr lang="en-US"/>
              <a:t>15-05-2023</a:t>
            </a:r>
            <a:endParaRPr lang="nl-NL" dirty="0"/>
          </a:p>
        </p:txBody>
      </p:sp>
      <p:sp>
        <p:nvSpPr>
          <p:cNvPr id="5" name="Slide Number Placeholder 4">
            <a:extLst>
              <a:ext uri="{FF2B5EF4-FFF2-40B4-BE49-F238E27FC236}">
                <a16:creationId xmlns:a16="http://schemas.microsoft.com/office/drawing/2014/main" id="{4227F02F-5645-BE8B-9B6D-981B6D6DC26A}"/>
              </a:ext>
            </a:extLst>
          </p:cNvPr>
          <p:cNvSpPr>
            <a:spLocks noGrp="1"/>
          </p:cNvSpPr>
          <p:nvPr>
            <p:ph type="sldNum" sz="quarter" idx="12"/>
          </p:nvPr>
        </p:nvSpPr>
        <p:spPr/>
        <p:txBody>
          <a:bodyPr/>
          <a:lstStyle/>
          <a:p>
            <a:fld id="{2C4BDB0B-48F0-468E-9759-F63765CE59F2}" type="slidenum">
              <a:rPr lang="nl-NL" altLang="nl-NL" smtClean="0"/>
              <a:pPr/>
              <a:t>166</a:t>
            </a:fld>
            <a:endParaRPr lang="nl-NL" altLang="nl-NL"/>
          </a:p>
        </p:txBody>
      </p:sp>
      <p:sp>
        <p:nvSpPr>
          <p:cNvPr id="3" name="Content Placeholder 2">
            <a:extLst>
              <a:ext uri="{FF2B5EF4-FFF2-40B4-BE49-F238E27FC236}">
                <a16:creationId xmlns:a16="http://schemas.microsoft.com/office/drawing/2014/main" id="{EAA7C91F-FFD0-DCC5-EDD7-93921673B9EA}"/>
              </a:ext>
            </a:extLst>
          </p:cNvPr>
          <p:cNvSpPr>
            <a:spLocks noGrp="1"/>
          </p:cNvSpPr>
          <p:nvPr>
            <p:ph idx="1"/>
          </p:nvPr>
        </p:nvSpPr>
        <p:spPr>
          <a:xfrm>
            <a:off x="695400" y="1377057"/>
            <a:ext cx="10801200" cy="4995228"/>
          </a:xfrm>
        </p:spPr>
        <p:txBody>
          <a:bodyPr/>
          <a:lstStyle/>
          <a:p>
            <a:r>
              <a:rPr lang="en-US" dirty="0"/>
              <a:t>Readily available in PIAS, fully documented.</a:t>
            </a:r>
          </a:p>
          <a:p>
            <a:r>
              <a:rPr lang="en-US" dirty="0"/>
              <a:t>For a regular subdivision numerical integration yields the same results as conventional zonal-based computation. Which is no surprise.</a:t>
            </a:r>
          </a:p>
          <a:p>
            <a:endParaRPr lang="en-US" sz="800" dirty="0"/>
          </a:p>
          <a:p>
            <a:r>
              <a:rPr lang="en-US" dirty="0"/>
              <a:t>For more complex (non-regular) subdivision with numerical integration the attained subdivision index (A) will be somewhat higher. Because this method is more accurate and realistic.</a:t>
            </a:r>
          </a:p>
          <a:p>
            <a:endParaRPr lang="en-US" sz="800" dirty="0"/>
          </a:p>
          <a:p>
            <a:r>
              <a:rPr lang="en-US" dirty="0"/>
              <a:t>At SARC we use this method for quick design studies. While afterwards presenting the results to the classification society with the compartment or zonal method. Accepting reduction in A.</a:t>
            </a:r>
          </a:p>
          <a:p>
            <a:pPr marL="0" indent="0">
              <a:buNone/>
            </a:pPr>
            <a:endParaRPr lang="en-US" dirty="0"/>
          </a:p>
          <a:p>
            <a:endParaRPr lang="en-US" dirty="0"/>
          </a:p>
        </p:txBody>
      </p:sp>
    </p:spTree>
    <p:extLst>
      <p:ext uri="{BB962C8B-B14F-4D97-AF65-F5344CB8AC3E}">
        <p14:creationId xmlns:p14="http://schemas.microsoft.com/office/powerpoint/2010/main" val="366543803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A7650-525C-C1F0-769E-79BB32640AD5}"/>
              </a:ext>
            </a:extLst>
          </p:cNvPr>
          <p:cNvSpPr>
            <a:spLocks noGrp="1"/>
          </p:cNvSpPr>
          <p:nvPr>
            <p:ph type="title"/>
          </p:nvPr>
        </p:nvSpPr>
        <p:spPr>
          <a:xfrm>
            <a:off x="865960" y="120590"/>
            <a:ext cx="10515600" cy="903635"/>
          </a:xfrm>
        </p:spPr>
        <p:txBody>
          <a:bodyPr/>
          <a:lstStyle/>
          <a:p>
            <a:pPr algn="l"/>
            <a:r>
              <a:rPr lang="en-US" dirty="0"/>
              <a:t>Future?</a:t>
            </a:r>
          </a:p>
        </p:txBody>
      </p:sp>
      <p:sp>
        <p:nvSpPr>
          <p:cNvPr id="4" name="Date Placeholder 3">
            <a:extLst>
              <a:ext uri="{FF2B5EF4-FFF2-40B4-BE49-F238E27FC236}">
                <a16:creationId xmlns:a16="http://schemas.microsoft.com/office/drawing/2014/main" id="{70B2F345-B101-BDE7-E234-C53ADA93D4D1}"/>
              </a:ext>
            </a:extLst>
          </p:cNvPr>
          <p:cNvSpPr>
            <a:spLocks noGrp="1"/>
          </p:cNvSpPr>
          <p:nvPr>
            <p:ph type="dt" sz="half" idx="10"/>
          </p:nvPr>
        </p:nvSpPr>
        <p:spPr/>
        <p:txBody>
          <a:bodyPr/>
          <a:lstStyle/>
          <a:p>
            <a:pPr>
              <a:defRPr/>
            </a:pPr>
            <a:r>
              <a:rPr lang="en-US"/>
              <a:t>15-05-2023</a:t>
            </a:r>
            <a:endParaRPr lang="nl-NL" dirty="0"/>
          </a:p>
        </p:txBody>
      </p:sp>
      <p:sp>
        <p:nvSpPr>
          <p:cNvPr id="5" name="Slide Number Placeholder 4">
            <a:extLst>
              <a:ext uri="{FF2B5EF4-FFF2-40B4-BE49-F238E27FC236}">
                <a16:creationId xmlns:a16="http://schemas.microsoft.com/office/drawing/2014/main" id="{4227F02F-5645-BE8B-9B6D-981B6D6DC26A}"/>
              </a:ext>
            </a:extLst>
          </p:cNvPr>
          <p:cNvSpPr>
            <a:spLocks noGrp="1"/>
          </p:cNvSpPr>
          <p:nvPr>
            <p:ph type="sldNum" sz="quarter" idx="12"/>
          </p:nvPr>
        </p:nvSpPr>
        <p:spPr/>
        <p:txBody>
          <a:bodyPr/>
          <a:lstStyle/>
          <a:p>
            <a:fld id="{2C4BDB0B-48F0-468E-9759-F63765CE59F2}" type="slidenum">
              <a:rPr lang="nl-NL" altLang="nl-NL" smtClean="0"/>
              <a:pPr/>
              <a:t>167</a:t>
            </a:fld>
            <a:endParaRPr lang="nl-NL" altLang="nl-NL"/>
          </a:p>
        </p:txBody>
      </p:sp>
      <p:sp>
        <p:nvSpPr>
          <p:cNvPr id="3" name="Content Placeholder 2">
            <a:extLst>
              <a:ext uri="{FF2B5EF4-FFF2-40B4-BE49-F238E27FC236}">
                <a16:creationId xmlns:a16="http://schemas.microsoft.com/office/drawing/2014/main" id="{EAA7C91F-FFD0-DCC5-EDD7-93921673B9EA}"/>
              </a:ext>
            </a:extLst>
          </p:cNvPr>
          <p:cNvSpPr>
            <a:spLocks noGrp="1"/>
          </p:cNvSpPr>
          <p:nvPr>
            <p:ph idx="1"/>
          </p:nvPr>
        </p:nvSpPr>
        <p:spPr>
          <a:xfrm>
            <a:off x="695400" y="1377056"/>
            <a:ext cx="10225136" cy="4284191"/>
          </a:xfrm>
        </p:spPr>
        <p:txBody>
          <a:bodyPr/>
          <a:lstStyle/>
          <a:p>
            <a:r>
              <a:rPr lang="en-US" dirty="0"/>
              <a:t>Some Classification Societies may be inclined to accept this method as alternative arrangement.</a:t>
            </a:r>
          </a:p>
          <a:p>
            <a:endParaRPr lang="en-US" sz="800" dirty="0"/>
          </a:p>
          <a:p>
            <a:r>
              <a:rPr lang="en-US" dirty="0"/>
              <a:t>For this purpose, at SARC the development of material to show methodological and numerical equivalence has once been converted into a student graduation project. Unfortunately, this student left without finishing the job.</a:t>
            </a:r>
          </a:p>
          <a:p>
            <a:endParaRPr lang="en-US" sz="800" dirty="0"/>
          </a:p>
          <a:p>
            <a:r>
              <a:rPr lang="en-US" dirty="0"/>
              <a:t>Still lying on the shelf, although SARC will only invest time in collaboration with one or two (potential) users.</a:t>
            </a:r>
          </a:p>
          <a:p>
            <a:endParaRPr lang="en-US" dirty="0"/>
          </a:p>
        </p:txBody>
      </p:sp>
    </p:spTree>
    <p:extLst>
      <p:ext uri="{BB962C8B-B14F-4D97-AF65-F5344CB8AC3E}">
        <p14:creationId xmlns:p14="http://schemas.microsoft.com/office/powerpoint/2010/main" val="224527895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A7650-525C-C1F0-769E-79BB32640AD5}"/>
              </a:ext>
            </a:extLst>
          </p:cNvPr>
          <p:cNvSpPr>
            <a:spLocks noGrp="1"/>
          </p:cNvSpPr>
          <p:nvPr>
            <p:ph type="title"/>
          </p:nvPr>
        </p:nvSpPr>
        <p:spPr>
          <a:xfrm>
            <a:off x="865960" y="120590"/>
            <a:ext cx="10515600" cy="903635"/>
          </a:xfrm>
        </p:spPr>
        <p:txBody>
          <a:bodyPr/>
          <a:lstStyle/>
          <a:p>
            <a:pPr algn="l"/>
            <a:r>
              <a:rPr lang="en-US" dirty="0"/>
              <a:t>The choice</a:t>
            </a:r>
          </a:p>
        </p:txBody>
      </p:sp>
      <p:sp>
        <p:nvSpPr>
          <p:cNvPr id="4" name="Date Placeholder 3">
            <a:extLst>
              <a:ext uri="{FF2B5EF4-FFF2-40B4-BE49-F238E27FC236}">
                <a16:creationId xmlns:a16="http://schemas.microsoft.com/office/drawing/2014/main" id="{70B2F345-B101-BDE7-E234-C53ADA93D4D1}"/>
              </a:ext>
            </a:extLst>
          </p:cNvPr>
          <p:cNvSpPr>
            <a:spLocks noGrp="1"/>
          </p:cNvSpPr>
          <p:nvPr>
            <p:ph type="dt" sz="half" idx="10"/>
          </p:nvPr>
        </p:nvSpPr>
        <p:spPr/>
        <p:txBody>
          <a:bodyPr/>
          <a:lstStyle/>
          <a:p>
            <a:pPr>
              <a:defRPr/>
            </a:pPr>
            <a:r>
              <a:rPr lang="en-US"/>
              <a:t>15-05-2023</a:t>
            </a:r>
            <a:endParaRPr lang="nl-NL" dirty="0"/>
          </a:p>
        </p:txBody>
      </p:sp>
      <p:sp>
        <p:nvSpPr>
          <p:cNvPr id="5" name="Slide Number Placeholder 4">
            <a:extLst>
              <a:ext uri="{FF2B5EF4-FFF2-40B4-BE49-F238E27FC236}">
                <a16:creationId xmlns:a16="http://schemas.microsoft.com/office/drawing/2014/main" id="{4227F02F-5645-BE8B-9B6D-981B6D6DC26A}"/>
              </a:ext>
            </a:extLst>
          </p:cNvPr>
          <p:cNvSpPr>
            <a:spLocks noGrp="1"/>
          </p:cNvSpPr>
          <p:nvPr>
            <p:ph type="sldNum" sz="quarter" idx="12"/>
          </p:nvPr>
        </p:nvSpPr>
        <p:spPr/>
        <p:txBody>
          <a:bodyPr/>
          <a:lstStyle/>
          <a:p>
            <a:fld id="{2C4BDB0B-48F0-468E-9759-F63765CE59F2}" type="slidenum">
              <a:rPr lang="nl-NL" altLang="nl-NL" smtClean="0"/>
              <a:pPr/>
              <a:t>168</a:t>
            </a:fld>
            <a:endParaRPr lang="nl-NL" altLang="nl-NL"/>
          </a:p>
        </p:txBody>
      </p:sp>
      <p:sp>
        <p:nvSpPr>
          <p:cNvPr id="3" name="Content Placeholder 2">
            <a:extLst>
              <a:ext uri="{FF2B5EF4-FFF2-40B4-BE49-F238E27FC236}">
                <a16:creationId xmlns:a16="http://schemas.microsoft.com/office/drawing/2014/main" id="{EAA7C91F-FFD0-DCC5-EDD7-93921673B9EA}"/>
              </a:ext>
            </a:extLst>
          </p:cNvPr>
          <p:cNvSpPr>
            <a:spLocks noGrp="1"/>
          </p:cNvSpPr>
          <p:nvPr>
            <p:ph idx="1"/>
          </p:nvPr>
        </p:nvSpPr>
        <p:spPr>
          <a:xfrm>
            <a:off x="695400" y="1377056"/>
            <a:ext cx="10225136" cy="4284191"/>
          </a:xfrm>
        </p:spPr>
        <p:txBody>
          <a:bodyPr/>
          <a:lstStyle/>
          <a:p>
            <a:pPr marL="0" indent="0">
              <a:buNone/>
            </a:pPr>
            <a:r>
              <a:rPr lang="en-US" dirty="0"/>
              <a:t>Either:</a:t>
            </a:r>
          </a:p>
          <a:p>
            <a:pPr marL="0" indent="0">
              <a:buNone/>
            </a:pPr>
            <a:endParaRPr lang="en-US" sz="800" dirty="0"/>
          </a:p>
          <a:p>
            <a:r>
              <a:rPr lang="en-US" dirty="0"/>
              <a:t>Choose for predictability, comfortable discussions with the Classification Societies and a somewhat lower attained index. Then stick with the conventional approach.</a:t>
            </a:r>
          </a:p>
          <a:p>
            <a:endParaRPr lang="en-US" sz="800" dirty="0"/>
          </a:p>
          <a:p>
            <a:pPr marL="0" indent="0">
              <a:buNone/>
            </a:pPr>
            <a:r>
              <a:rPr lang="en-US" dirty="0"/>
              <a:t>Or:</a:t>
            </a:r>
          </a:p>
          <a:p>
            <a:pPr marL="0" indent="0">
              <a:buNone/>
            </a:pPr>
            <a:endParaRPr lang="en-US" sz="800" dirty="0"/>
          </a:p>
          <a:p>
            <a:r>
              <a:rPr lang="en-US" dirty="0"/>
              <a:t>Choose for innovation, higher accuracy, less hocus-pocus and a faster computation method. Then contribute to the acceptance of the numerical integration method. </a:t>
            </a:r>
          </a:p>
          <a:p>
            <a:endParaRPr lang="en-US" dirty="0"/>
          </a:p>
        </p:txBody>
      </p:sp>
    </p:spTree>
    <p:extLst>
      <p:ext uri="{BB962C8B-B14F-4D97-AF65-F5344CB8AC3E}">
        <p14:creationId xmlns:p14="http://schemas.microsoft.com/office/powerpoint/2010/main" val="77240581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7BA92-66DD-C6B5-2E82-83C78B5D64B1}"/>
              </a:ext>
            </a:extLst>
          </p:cNvPr>
          <p:cNvSpPr>
            <a:spLocks noGrp="1"/>
          </p:cNvSpPr>
          <p:nvPr>
            <p:ph type="title"/>
          </p:nvPr>
        </p:nvSpPr>
        <p:spPr>
          <a:xfrm>
            <a:off x="813440" y="408168"/>
            <a:ext cx="10515600" cy="615603"/>
          </a:xfrm>
        </p:spPr>
        <p:txBody>
          <a:bodyPr/>
          <a:lstStyle/>
          <a:p>
            <a:pPr algn="l"/>
            <a:r>
              <a:rPr lang="en-US" dirty="0"/>
              <a:t>1960 or 2023?</a:t>
            </a:r>
          </a:p>
        </p:txBody>
      </p:sp>
      <p:sp>
        <p:nvSpPr>
          <p:cNvPr id="3" name="Date Placeholder 2">
            <a:extLst>
              <a:ext uri="{FF2B5EF4-FFF2-40B4-BE49-F238E27FC236}">
                <a16:creationId xmlns:a16="http://schemas.microsoft.com/office/drawing/2014/main" id="{2F03FC23-79D4-03AD-5A7E-5819873E808D}"/>
              </a:ext>
            </a:extLst>
          </p:cNvPr>
          <p:cNvSpPr>
            <a:spLocks noGrp="1"/>
          </p:cNvSpPr>
          <p:nvPr>
            <p:ph type="dt" sz="half" idx="10"/>
          </p:nvPr>
        </p:nvSpPr>
        <p:spPr/>
        <p:txBody>
          <a:bodyPr/>
          <a:lstStyle/>
          <a:p>
            <a:pPr>
              <a:defRPr/>
            </a:pPr>
            <a:r>
              <a:rPr lang="en-US"/>
              <a:t>15-05-2023</a:t>
            </a:r>
            <a:endParaRPr lang="nl-NL" dirty="0"/>
          </a:p>
        </p:txBody>
      </p:sp>
      <p:sp>
        <p:nvSpPr>
          <p:cNvPr id="4" name="Slide Number Placeholder 3">
            <a:extLst>
              <a:ext uri="{FF2B5EF4-FFF2-40B4-BE49-F238E27FC236}">
                <a16:creationId xmlns:a16="http://schemas.microsoft.com/office/drawing/2014/main" id="{CB452E9E-7CF0-041F-496B-398B2545CAED}"/>
              </a:ext>
            </a:extLst>
          </p:cNvPr>
          <p:cNvSpPr>
            <a:spLocks noGrp="1"/>
          </p:cNvSpPr>
          <p:nvPr>
            <p:ph type="sldNum" sz="quarter" idx="12"/>
          </p:nvPr>
        </p:nvSpPr>
        <p:spPr/>
        <p:txBody>
          <a:bodyPr/>
          <a:lstStyle/>
          <a:p>
            <a:fld id="{F1E40D3F-D9E0-4FC0-9027-CCD0175CBDBC}" type="slidenum">
              <a:rPr lang="nl-NL" altLang="nl-NL" smtClean="0"/>
              <a:pPr/>
              <a:t>169</a:t>
            </a:fld>
            <a:endParaRPr lang="nl-NL" altLang="nl-NL"/>
          </a:p>
        </p:txBody>
      </p:sp>
      <p:pic>
        <p:nvPicPr>
          <p:cNvPr id="6" name="Picture 5" descr="A picture containing text, person, person, indoor&#10;&#10;Description automatically generated">
            <a:extLst>
              <a:ext uri="{FF2B5EF4-FFF2-40B4-BE49-F238E27FC236}">
                <a16:creationId xmlns:a16="http://schemas.microsoft.com/office/drawing/2014/main" id="{AADFAF91-BA31-3BA8-8EDD-92689568A6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08" y="1700808"/>
            <a:ext cx="4088221" cy="4221088"/>
          </a:xfrm>
          <a:prstGeom prst="rect">
            <a:avLst/>
          </a:prstGeom>
        </p:spPr>
      </p:pic>
      <p:pic>
        <p:nvPicPr>
          <p:cNvPr id="12" name="Picture 11">
            <a:extLst>
              <a:ext uri="{FF2B5EF4-FFF2-40B4-BE49-F238E27FC236}">
                <a16:creationId xmlns:a16="http://schemas.microsoft.com/office/drawing/2014/main" id="{DA16EE99-9112-00B3-507B-52DEF7EF3073}"/>
              </a:ext>
            </a:extLst>
          </p:cNvPr>
          <p:cNvPicPr>
            <a:picLocks noChangeAspect="1"/>
          </p:cNvPicPr>
          <p:nvPr/>
        </p:nvPicPr>
        <p:blipFill>
          <a:blip r:embed="rId3"/>
          <a:stretch>
            <a:fillRect/>
          </a:stretch>
        </p:blipFill>
        <p:spPr>
          <a:xfrm>
            <a:off x="8040216" y="2119264"/>
            <a:ext cx="2746760" cy="3384176"/>
          </a:xfrm>
          <a:prstGeom prst="rect">
            <a:avLst/>
          </a:prstGeom>
        </p:spPr>
      </p:pic>
    </p:spTree>
    <p:extLst>
      <p:ext uri="{BB962C8B-B14F-4D97-AF65-F5344CB8AC3E}">
        <p14:creationId xmlns:p14="http://schemas.microsoft.com/office/powerpoint/2010/main" val="1320885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17</a:t>
            </a:fld>
            <a:endParaRPr lang="nl-NL" altLang="nl-NL"/>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00735"/>
            <a:ext cx="10515600" cy="4908203"/>
          </a:xfrm>
        </p:spPr>
        <p:txBody>
          <a:bodyPr/>
          <a:lstStyle/>
          <a:p>
            <a:pPr marL="0" indent="0">
              <a:buNone/>
            </a:pPr>
            <a:r>
              <a:rPr lang="en-US" noProof="0" dirty="0"/>
              <a:t>Other examples:</a:t>
            </a:r>
          </a:p>
          <a:p>
            <a:pPr marL="0" indent="0">
              <a:buNone/>
            </a:pPr>
            <a:endParaRPr lang="en-US" sz="800" noProof="0" dirty="0"/>
          </a:p>
          <a:p>
            <a:r>
              <a:rPr lang="en-US" noProof="0" dirty="0"/>
              <a:t>It was allowed to calculate the stability only ‘to the side of heel’, now the stability must be calculated to both PS and SB.</a:t>
            </a:r>
            <a:endParaRPr lang="en-US" sz="2400" dirty="0"/>
          </a:p>
          <a:p>
            <a:endParaRPr lang="en-US" sz="800" noProof="0" dirty="0"/>
          </a:p>
          <a:p>
            <a:r>
              <a:rPr lang="en-US" dirty="0"/>
              <a:t>Minor damages were considered in a coarse manner.</a:t>
            </a:r>
            <a:endParaRPr lang="en-US" noProof="0" dirty="0"/>
          </a:p>
          <a:p>
            <a:endParaRPr lang="en-US" sz="800" noProof="0" dirty="0"/>
          </a:p>
          <a:p>
            <a:r>
              <a:rPr lang="en-US" dirty="0"/>
              <a:t>Now we have more advanced ship designs leading to:</a:t>
            </a:r>
          </a:p>
          <a:p>
            <a:pPr lvl="1"/>
            <a:r>
              <a:rPr lang="en-US" dirty="0"/>
              <a:t>Asymmetrical models (need to calculate both SB and PS).</a:t>
            </a:r>
          </a:p>
          <a:p>
            <a:pPr lvl="2"/>
            <a:endParaRPr lang="en-US" noProof="0" dirty="0"/>
          </a:p>
        </p:txBody>
      </p:sp>
    </p:spTree>
    <p:extLst>
      <p:ext uri="{BB962C8B-B14F-4D97-AF65-F5344CB8AC3E}">
        <p14:creationId xmlns:p14="http://schemas.microsoft.com/office/powerpoint/2010/main" val="162993606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170</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1"/>
            <a:ext cx="10515600" cy="1656184"/>
          </a:xfrm>
        </p:spPr>
        <p:txBody>
          <a:bodyPr/>
          <a:lstStyle/>
          <a:p>
            <a:pPr marL="0" indent="0">
              <a:buNone/>
            </a:pPr>
            <a:r>
              <a:rPr lang="en-US" dirty="0"/>
              <a:t>Configurations.</a:t>
            </a:r>
          </a:p>
          <a:p>
            <a:pPr marL="0" indent="0">
              <a:buNone/>
            </a:pPr>
            <a:endParaRPr lang="en-US" sz="800" dirty="0"/>
          </a:p>
        </p:txBody>
      </p:sp>
    </p:spTree>
    <p:extLst>
      <p:ext uri="{BB962C8B-B14F-4D97-AF65-F5344CB8AC3E}">
        <p14:creationId xmlns:p14="http://schemas.microsoft.com/office/powerpoint/2010/main" val="323299386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171</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1"/>
            <a:ext cx="10515600" cy="1656184"/>
          </a:xfrm>
        </p:spPr>
        <p:txBody>
          <a:bodyPr/>
          <a:lstStyle/>
          <a:p>
            <a:pPr marL="0" indent="0">
              <a:buNone/>
            </a:pPr>
            <a:r>
              <a:rPr lang="en-US" dirty="0"/>
              <a:t>Configurations.</a:t>
            </a:r>
          </a:p>
          <a:p>
            <a:pPr marL="0" indent="0">
              <a:buNone/>
            </a:pPr>
            <a:endParaRPr lang="en-US" sz="800" dirty="0"/>
          </a:p>
          <a:p>
            <a:pPr marL="0" indent="0">
              <a:buNone/>
            </a:pPr>
            <a:r>
              <a:rPr lang="en-US" dirty="0"/>
              <a:t>Unless you have reasons to deviate from the default settings, use the default settings which can be set with the button ‘Default’.</a:t>
            </a:r>
          </a:p>
        </p:txBody>
      </p:sp>
      <p:pic>
        <p:nvPicPr>
          <p:cNvPr id="6" name="Picture 5">
            <a:extLst>
              <a:ext uri="{FF2B5EF4-FFF2-40B4-BE49-F238E27FC236}">
                <a16:creationId xmlns:a16="http://schemas.microsoft.com/office/drawing/2014/main" id="{4630BE57-E5BC-FF7B-5613-1ED3F19C67C9}"/>
              </a:ext>
            </a:extLst>
          </p:cNvPr>
          <p:cNvPicPr>
            <a:picLocks noChangeAspect="1"/>
          </p:cNvPicPr>
          <p:nvPr/>
        </p:nvPicPr>
        <p:blipFill>
          <a:blip r:embed="rId3"/>
          <a:stretch>
            <a:fillRect/>
          </a:stretch>
        </p:blipFill>
        <p:spPr>
          <a:xfrm>
            <a:off x="2506669" y="3127600"/>
            <a:ext cx="7178662" cy="3010161"/>
          </a:xfrm>
          <a:prstGeom prst="rect">
            <a:avLst/>
          </a:prstGeom>
        </p:spPr>
      </p:pic>
    </p:spTree>
    <p:extLst>
      <p:ext uri="{BB962C8B-B14F-4D97-AF65-F5344CB8AC3E}">
        <p14:creationId xmlns:p14="http://schemas.microsoft.com/office/powerpoint/2010/main" val="129025820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172</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5087590"/>
          </a:xfrm>
        </p:spPr>
        <p:txBody>
          <a:bodyPr/>
          <a:lstStyle/>
          <a:p>
            <a:pPr marL="0" indent="0">
              <a:buNone/>
            </a:pPr>
            <a:r>
              <a:rPr lang="en-US" dirty="0"/>
              <a:t>Setting: ‘Probability of damage never negative’. Yes, or No?</a:t>
            </a:r>
          </a:p>
          <a:p>
            <a:pPr marL="0" indent="0">
              <a:buNone/>
            </a:pPr>
            <a:endParaRPr lang="en-US" sz="800" dirty="0"/>
          </a:p>
        </p:txBody>
      </p:sp>
      <p:pic>
        <p:nvPicPr>
          <p:cNvPr id="6" name="Picture 5">
            <a:extLst>
              <a:ext uri="{FF2B5EF4-FFF2-40B4-BE49-F238E27FC236}">
                <a16:creationId xmlns:a16="http://schemas.microsoft.com/office/drawing/2014/main" id="{AD5747CE-41DA-C71C-06CB-1E1DE7A1EE3E}"/>
              </a:ext>
            </a:extLst>
          </p:cNvPr>
          <p:cNvPicPr>
            <a:picLocks noChangeAspect="1"/>
          </p:cNvPicPr>
          <p:nvPr/>
        </p:nvPicPr>
        <p:blipFill>
          <a:blip r:embed="rId3"/>
          <a:stretch>
            <a:fillRect/>
          </a:stretch>
        </p:blipFill>
        <p:spPr>
          <a:xfrm>
            <a:off x="802272" y="2852936"/>
            <a:ext cx="10587456" cy="115212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8212169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173</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5087590"/>
          </a:xfrm>
        </p:spPr>
        <p:txBody>
          <a:bodyPr/>
          <a:lstStyle/>
          <a:p>
            <a:pPr marL="0" indent="0">
              <a:buNone/>
            </a:pPr>
            <a:r>
              <a:rPr lang="en-US" dirty="0"/>
              <a:t>Setting: ‘Probability of damage never negative’. Yes, or No?</a:t>
            </a:r>
          </a:p>
          <a:p>
            <a:pPr marL="0" indent="0">
              <a:buNone/>
            </a:pPr>
            <a:endParaRPr lang="en-US" sz="800" dirty="0"/>
          </a:p>
          <a:p>
            <a:pPr marL="0" indent="0">
              <a:buNone/>
            </a:pPr>
            <a:r>
              <a:rPr lang="en-US" dirty="0"/>
              <a:t>The formulae in the SOLAS, to calculate the probability of a damage, can lead to a negative probability. How to deal with this?</a:t>
            </a:r>
          </a:p>
          <a:p>
            <a:pPr marL="0" indent="0">
              <a:buNone/>
            </a:pPr>
            <a:endParaRPr lang="en-US" sz="800" dirty="0"/>
          </a:p>
        </p:txBody>
      </p:sp>
    </p:spTree>
    <p:extLst>
      <p:ext uri="{BB962C8B-B14F-4D97-AF65-F5344CB8AC3E}">
        <p14:creationId xmlns:p14="http://schemas.microsoft.com/office/powerpoint/2010/main" val="384916332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174</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5087590"/>
          </a:xfrm>
        </p:spPr>
        <p:txBody>
          <a:bodyPr/>
          <a:lstStyle/>
          <a:p>
            <a:pPr marL="0" indent="0">
              <a:buNone/>
            </a:pPr>
            <a:r>
              <a:rPr lang="en-US" dirty="0"/>
              <a:t>Setting: ‘Probability of damage never negative’. Yes, or No?</a:t>
            </a:r>
          </a:p>
          <a:p>
            <a:pPr marL="0" indent="0">
              <a:buNone/>
            </a:pPr>
            <a:endParaRPr lang="en-US" sz="800" dirty="0"/>
          </a:p>
          <a:p>
            <a:pPr marL="0" indent="0">
              <a:buNone/>
            </a:pPr>
            <a:r>
              <a:rPr lang="en-US" dirty="0"/>
              <a:t>Options:</a:t>
            </a:r>
          </a:p>
          <a:p>
            <a:pPr marL="0" indent="0">
              <a:buNone/>
            </a:pPr>
            <a:endParaRPr lang="en-US" sz="800" dirty="0"/>
          </a:p>
          <a:p>
            <a:r>
              <a:rPr lang="en-US" dirty="0"/>
              <a:t>Set to ‘Yes’ (which simply turns every negative probability to zero).</a:t>
            </a:r>
          </a:p>
          <a:p>
            <a:endParaRPr lang="en-US" sz="800" dirty="0"/>
          </a:p>
          <a:p>
            <a:r>
              <a:rPr lang="en-US" dirty="0"/>
              <a:t>Set to ‘No’ (which can lead to damages with a negative probability) and take no further actions.</a:t>
            </a:r>
          </a:p>
          <a:p>
            <a:endParaRPr lang="en-US" sz="800" dirty="0"/>
          </a:p>
          <a:p>
            <a:r>
              <a:rPr lang="en-US" dirty="0"/>
              <a:t>Set to ‘No’ and remove the damage cases with non-positive probability of damage.</a:t>
            </a:r>
          </a:p>
        </p:txBody>
      </p:sp>
    </p:spTree>
    <p:extLst>
      <p:ext uri="{BB962C8B-B14F-4D97-AF65-F5344CB8AC3E}">
        <p14:creationId xmlns:p14="http://schemas.microsoft.com/office/powerpoint/2010/main" val="117880050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175</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dirty="0"/>
              <a:t>Setting: ‘Probability of damage never negative’. Yes, or No?</a:t>
            </a:r>
          </a:p>
          <a:p>
            <a:pPr marL="0" indent="0">
              <a:buNone/>
            </a:pPr>
            <a:endParaRPr lang="en-US" sz="800" dirty="0"/>
          </a:p>
          <a:p>
            <a:pPr marL="0" indent="0">
              <a:buNone/>
            </a:pPr>
            <a:r>
              <a:rPr lang="en-US" dirty="0"/>
              <a:t>Set to ‘Yes’.  </a:t>
            </a:r>
          </a:p>
          <a:p>
            <a:pPr marL="0" indent="0">
              <a:buNone/>
            </a:pPr>
            <a:endParaRPr lang="en-US" sz="800" dirty="0"/>
          </a:p>
        </p:txBody>
      </p:sp>
    </p:spTree>
    <p:extLst>
      <p:ext uri="{BB962C8B-B14F-4D97-AF65-F5344CB8AC3E}">
        <p14:creationId xmlns:p14="http://schemas.microsoft.com/office/powerpoint/2010/main" val="287264692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176</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dirty="0"/>
              <a:t>Setting: ‘Probability of damage never negative’. Yes, or No?</a:t>
            </a:r>
          </a:p>
          <a:p>
            <a:pPr marL="0" indent="0">
              <a:buNone/>
            </a:pPr>
            <a:endParaRPr lang="en-US" sz="800" dirty="0"/>
          </a:p>
          <a:p>
            <a:pPr marL="0" indent="0">
              <a:buNone/>
            </a:pPr>
            <a:r>
              <a:rPr lang="en-US" dirty="0"/>
              <a:t>Set to ‘Yes’.  </a:t>
            </a:r>
          </a:p>
          <a:p>
            <a:pPr marL="0" indent="0">
              <a:buNone/>
            </a:pPr>
            <a:endParaRPr lang="en-US" sz="800" dirty="0"/>
          </a:p>
          <a:p>
            <a:r>
              <a:rPr lang="en-US" dirty="0"/>
              <a:t>This simply turns every negative probability to zero.</a:t>
            </a:r>
          </a:p>
          <a:p>
            <a:endParaRPr lang="en-US" sz="800" dirty="0"/>
          </a:p>
        </p:txBody>
      </p:sp>
    </p:spTree>
    <p:extLst>
      <p:ext uri="{BB962C8B-B14F-4D97-AF65-F5344CB8AC3E}">
        <p14:creationId xmlns:p14="http://schemas.microsoft.com/office/powerpoint/2010/main" val="140343379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177</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dirty="0"/>
              <a:t>Setting: ‘Probability of damage never negative’. Yes, or No?</a:t>
            </a:r>
          </a:p>
          <a:p>
            <a:pPr marL="0" indent="0">
              <a:buNone/>
            </a:pPr>
            <a:endParaRPr lang="en-US" sz="800" dirty="0"/>
          </a:p>
          <a:p>
            <a:pPr marL="0" indent="0">
              <a:buNone/>
            </a:pPr>
            <a:r>
              <a:rPr lang="en-US" dirty="0"/>
              <a:t>Set to ‘Yes’.  </a:t>
            </a:r>
          </a:p>
          <a:p>
            <a:pPr marL="0" indent="0">
              <a:buNone/>
            </a:pPr>
            <a:endParaRPr lang="en-US" sz="800" dirty="0"/>
          </a:p>
          <a:p>
            <a:r>
              <a:rPr lang="en-US" dirty="0"/>
              <a:t>This simply turns every negative probability to zero.</a:t>
            </a:r>
          </a:p>
          <a:p>
            <a:endParaRPr lang="en-US" sz="800" dirty="0"/>
          </a:p>
          <a:p>
            <a:r>
              <a:rPr lang="en-US" dirty="0"/>
              <a:t>Questionable weather this mechanism is in line with the SOLAS (Though negative probabilities should not be possible).</a:t>
            </a:r>
          </a:p>
          <a:p>
            <a:endParaRPr lang="en-US" sz="800" dirty="0"/>
          </a:p>
        </p:txBody>
      </p:sp>
    </p:spTree>
    <p:extLst>
      <p:ext uri="{BB962C8B-B14F-4D97-AF65-F5344CB8AC3E}">
        <p14:creationId xmlns:p14="http://schemas.microsoft.com/office/powerpoint/2010/main" val="2945470133"/>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178</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dirty="0"/>
              <a:t>Setting: ‘Probability of damage never negative’. Yes, or No?</a:t>
            </a:r>
          </a:p>
          <a:p>
            <a:pPr marL="0" indent="0">
              <a:buNone/>
            </a:pPr>
            <a:endParaRPr lang="en-US" sz="800" dirty="0"/>
          </a:p>
          <a:p>
            <a:pPr marL="0" indent="0">
              <a:buNone/>
            </a:pPr>
            <a:r>
              <a:rPr lang="en-US" dirty="0"/>
              <a:t>Set to ‘Yes’.  </a:t>
            </a:r>
          </a:p>
          <a:p>
            <a:pPr marL="0" indent="0">
              <a:buNone/>
            </a:pPr>
            <a:endParaRPr lang="en-US" sz="800" dirty="0"/>
          </a:p>
          <a:p>
            <a:r>
              <a:rPr lang="en-US" dirty="0"/>
              <a:t>This simply turns every negative probability to zero.</a:t>
            </a:r>
          </a:p>
          <a:p>
            <a:endParaRPr lang="en-US" sz="800" dirty="0"/>
          </a:p>
          <a:p>
            <a:r>
              <a:rPr lang="en-US" dirty="0"/>
              <a:t>Questionable weather this mechanism is in line with the SOLAS (Though negative probabilities should not be possible).</a:t>
            </a:r>
          </a:p>
          <a:p>
            <a:endParaRPr lang="en-US" sz="800" dirty="0"/>
          </a:p>
          <a:p>
            <a:r>
              <a:rPr lang="en-US" dirty="0"/>
              <a:t>Only one calculation needed.</a:t>
            </a:r>
          </a:p>
          <a:p>
            <a:endParaRPr lang="en-US" sz="800" dirty="0"/>
          </a:p>
        </p:txBody>
      </p:sp>
    </p:spTree>
    <p:extLst>
      <p:ext uri="{BB962C8B-B14F-4D97-AF65-F5344CB8AC3E}">
        <p14:creationId xmlns:p14="http://schemas.microsoft.com/office/powerpoint/2010/main" val="202747645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179</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dirty="0"/>
              <a:t>Setting: ‘Probability of damage never negative’. Yes, or No?</a:t>
            </a:r>
          </a:p>
          <a:p>
            <a:pPr marL="0" indent="0">
              <a:buNone/>
            </a:pPr>
            <a:endParaRPr lang="en-US" sz="800" dirty="0"/>
          </a:p>
          <a:p>
            <a:pPr marL="0" indent="0">
              <a:buNone/>
            </a:pPr>
            <a:r>
              <a:rPr lang="en-US" dirty="0"/>
              <a:t>Set to ‘Yes’.  </a:t>
            </a:r>
          </a:p>
          <a:p>
            <a:pPr marL="0" indent="0">
              <a:buNone/>
            </a:pPr>
            <a:endParaRPr lang="en-US" sz="800" dirty="0"/>
          </a:p>
          <a:p>
            <a:r>
              <a:rPr lang="en-US" dirty="0"/>
              <a:t>This simply turns every negative probability to zero.</a:t>
            </a:r>
          </a:p>
          <a:p>
            <a:endParaRPr lang="en-US" sz="800" dirty="0"/>
          </a:p>
          <a:p>
            <a:r>
              <a:rPr lang="en-US" dirty="0"/>
              <a:t>Questionable weather this mechanism is in line with the SOLAS (Though negative probabilities should not be possible).</a:t>
            </a:r>
          </a:p>
          <a:p>
            <a:endParaRPr lang="en-US" sz="800" dirty="0"/>
          </a:p>
          <a:p>
            <a:r>
              <a:rPr lang="en-US" dirty="0"/>
              <a:t>Only one calculation needed.</a:t>
            </a:r>
          </a:p>
          <a:p>
            <a:endParaRPr lang="en-US" sz="800" dirty="0"/>
          </a:p>
          <a:p>
            <a:r>
              <a:rPr lang="en-US" dirty="0"/>
              <a:t>Higher attained index compared to calculations </a:t>
            </a:r>
            <a:r>
              <a:rPr lang="en-US" dirty="0" err="1"/>
              <a:t>whith</a:t>
            </a:r>
            <a:r>
              <a:rPr lang="en-US" dirty="0"/>
              <a:t> damage cases with non-positive probability of damage.</a:t>
            </a:r>
          </a:p>
        </p:txBody>
      </p:sp>
    </p:spTree>
    <p:extLst>
      <p:ext uri="{BB962C8B-B14F-4D97-AF65-F5344CB8AC3E}">
        <p14:creationId xmlns:p14="http://schemas.microsoft.com/office/powerpoint/2010/main" val="25587205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18</a:t>
            </a:fld>
            <a:endParaRPr lang="nl-NL" altLang="nl-NL"/>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00735"/>
            <a:ext cx="10515600" cy="4908203"/>
          </a:xfrm>
        </p:spPr>
        <p:txBody>
          <a:bodyPr/>
          <a:lstStyle/>
          <a:p>
            <a:pPr marL="0" indent="0">
              <a:buNone/>
            </a:pPr>
            <a:r>
              <a:rPr lang="en-US" noProof="0" dirty="0"/>
              <a:t>Other examples:</a:t>
            </a:r>
          </a:p>
          <a:p>
            <a:pPr marL="0" indent="0">
              <a:buNone/>
            </a:pPr>
            <a:endParaRPr lang="en-US" sz="800" noProof="0" dirty="0"/>
          </a:p>
          <a:p>
            <a:r>
              <a:rPr lang="en-US" noProof="0" dirty="0"/>
              <a:t>It was allowed to calculate the stability only ‘to the side of heel’, now the stability must be calculated to both PS and SB.</a:t>
            </a:r>
            <a:endParaRPr lang="en-US" sz="2400" dirty="0"/>
          </a:p>
          <a:p>
            <a:endParaRPr lang="en-US" sz="800" noProof="0" dirty="0"/>
          </a:p>
          <a:p>
            <a:r>
              <a:rPr lang="en-US" dirty="0"/>
              <a:t>Minor damages were considered in a coarse manner.</a:t>
            </a:r>
            <a:endParaRPr lang="en-US" noProof="0" dirty="0"/>
          </a:p>
          <a:p>
            <a:endParaRPr lang="en-US" sz="800" noProof="0" dirty="0"/>
          </a:p>
          <a:p>
            <a:r>
              <a:rPr lang="en-US" dirty="0"/>
              <a:t>Now we have more advanced ship designs leading to:</a:t>
            </a:r>
          </a:p>
          <a:p>
            <a:pPr lvl="1"/>
            <a:r>
              <a:rPr lang="en-US" dirty="0"/>
              <a:t>Asymmetrical models (need to calculate both SB and PS).</a:t>
            </a:r>
          </a:p>
          <a:p>
            <a:pPr lvl="1"/>
            <a:r>
              <a:rPr lang="en-US" dirty="0"/>
              <a:t>Sloped bulkheads, added hull forms etc.</a:t>
            </a:r>
          </a:p>
          <a:p>
            <a:pPr lvl="2"/>
            <a:endParaRPr lang="en-US" noProof="0" dirty="0"/>
          </a:p>
        </p:txBody>
      </p:sp>
    </p:spTree>
    <p:extLst>
      <p:ext uri="{BB962C8B-B14F-4D97-AF65-F5344CB8AC3E}">
        <p14:creationId xmlns:p14="http://schemas.microsoft.com/office/powerpoint/2010/main" val="375219767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180</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dirty="0"/>
              <a:t>Setting: ‘Probability of damage never negative’. Yes, or No?</a:t>
            </a:r>
          </a:p>
          <a:p>
            <a:pPr marL="0" indent="0">
              <a:buNone/>
            </a:pPr>
            <a:endParaRPr lang="en-US" sz="800" dirty="0"/>
          </a:p>
          <a:p>
            <a:pPr marL="0" indent="0">
              <a:buNone/>
            </a:pPr>
            <a:r>
              <a:rPr lang="en-US" dirty="0"/>
              <a:t>Set to ‘No’ and take no further action.  </a:t>
            </a:r>
          </a:p>
          <a:p>
            <a:pPr marL="0" indent="0">
              <a:buNone/>
            </a:pPr>
            <a:endParaRPr lang="en-US" sz="800" dirty="0"/>
          </a:p>
        </p:txBody>
      </p:sp>
    </p:spTree>
    <p:extLst>
      <p:ext uri="{BB962C8B-B14F-4D97-AF65-F5344CB8AC3E}">
        <p14:creationId xmlns:p14="http://schemas.microsoft.com/office/powerpoint/2010/main" val="216436046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181</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dirty="0"/>
              <a:t>Setting: ‘Probability of damage never negative’. Yes, or No?</a:t>
            </a:r>
          </a:p>
          <a:p>
            <a:pPr marL="0" indent="0">
              <a:buNone/>
            </a:pPr>
            <a:endParaRPr lang="en-US" sz="800" dirty="0"/>
          </a:p>
          <a:p>
            <a:pPr marL="0" indent="0">
              <a:buNone/>
            </a:pPr>
            <a:r>
              <a:rPr lang="en-US" dirty="0"/>
              <a:t>Set to ‘No’ and take no further action.  </a:t>
            </a:r>
          </a:p>
          <a:p>
            <a:pPr marL="0" indent="0">
              <a:buNone/>
            </a:pPr>
            <a:endParaRPr lang="en-US" sz="800" dirty="0"/>
          </a:p>
          <a:p>
            <a:r>
              <a:rPr lang="en-US" dirty="0"/>
              <a:t>Damage cases with non-positive probability of damage can (and likely will) occur.</a:t>
            </a:r>
          </a:p>
          <a:p>
            <a:endParaRPr lang="en-US" sz="800" dirty="0"/>
          </a:p>
        </p:txBody>
      </p:sp>
    </p:spTree>
    <p:extLst>
      <p:ext uri="{BB962C8B-B14F-4D97-AF65-F5344CB8AC3E}">
        <p14:creationId xmlns:p14="http://schemas.microsoft.com/office/powerpoint/2010/main" val="90708468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182</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dirty="0"/>
              <a:t>Setting: ‘Probability of damage never negative’. Yes, or No?</a:t>
            </a:r>
          </a:p>
          <a:p>
            <a:pPr marL="0" indent="0">
              <a:buNone/>
            </a:pPr>
            <a:endParaRPr lang="en-US" sz="800" dirty="0"/>
          </a:p>
          <a:p>
            <a:pPr marL="0" indent="0">
              <a:buNone/>
            </a:pPr>
            <a:r>
              <a:rPr lang="en-US" dirty="0"/>
              <a:t>Set to ‘No’ and take no further action.  </a:t>
            </a:r>
          </a:p>
          <a:p>
            <a:pPr marL="0" indent="0">
              <a:buNone/>
            </a:pPr>
            <a:endParaRPr lang="en-US" sz="800" dirty="0"/>
          </a:p>
          <a:p>
            <a:r>
              <a:rPr lang="en-US" dirty="0"/>
              <a:t>Damage cases with non-positive probability of damage can (and likely will) occur.</a:t>
            </a:r>
          </a:p>
          <a:p>
            <a:endParaRPr lang="en-US" sz="800" dirty="0"/>
          </a:p>
          <a:p>
            <a:r>
              <a:rPr lang="en-US" dirty="0"/>
              <a:t>According formulae of SOLAS.</a:t>
            </a:r>
          </a:p>
          <a:p>
            <a:endParaRPr lang="en-US" sz="800" dirty="0"/>
          </a:p>
        </p:txBody>
      </p:sp>
    </p:spTree>
    <p:extLst>
      <p:ext uri="{BB962C8B-B14F-4D97-AF65-F5344CB8AC3E}">
        <p14:creationId xmlns:p14="http://schemas.microsoft.com/office/powerpoint/2010/main" val="412649627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183</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dirty="0"/>
              <a:t>Setting: ‘Probability of damage never negative’. Yes, or No?</a:t>
            </a:r>
          </a:p>
          <a:p>
            <a:pPr marL="0" indent="0">
              <a:buNone/>
            </a:pPr>
            <a:endParaRPr lang="en-US" sz="800" dirty="0"/>
          </a:p>
          <a:p>
            <a:pPr marL="0" indent="0">
              <a:buNone/>
            </a:pPr>
            <a:r>
              <a:rPr lang="en-US" dirty="0"/>
              <a:t>Set to ‘No’ and take no further action.  </a:t>
            </a:r>
          </a:p>
          <a:p>
            <a:pPr marL="0" indent="0">
              <a:buNone/>
            </a:pPr>
            <a:endParaRPr lang="en-US" sz="800" dirty="0"/>
          </a:p>
          <a:p>
            <a:r>
              <a:rPr lang="en-US" dirty="0"/>
              <a:t>Damage cases with non-positive probability of damage can (and likely will) occur.</a:t>
            </a:r>
          </a:p>
          <a:p>
            <a:endParaRPr lang="en-US" sz="800" dirty="0"/>
          </a:p>
          <a:p>
            <a:r>
              <a:rPr lang="en-US" dirty="0"/>
              <a:t>According formulae of SOLAS.</a:t>
            </a:r>
          </a:p>
          <a:p>
            <a:endParaRPr lang="en-US" sz="800" dirty="0"/>
          </a:p>
          <a:p>
            <a:r>
              <a:rPr lang="en-US" dirty="0"/>
              <a:t>Only one calculation needed </a:t>
            </a:r>
          </a:p>
          <a:p>
            <a:endParaRPr lang="en-US" sz="800" dirty="0"/>
          </a:p>
        </p:txBody>
      </p:sp>
    </p:spTree>
    <p:extLst>
      <p:ext uri="{BB962C8B-B14F-4D97-AF65-F5344CB8AC3E}">
        <p14:creationId xmlns:p14="http://schemas.microsoft.com/office/powerpoint/2010/main" val="365610179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184</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dirty="0"/>
              <a:t>Setting: ‘Probability of damage never negative’. Yes, or No?</a:t>
            </a:r>
          </a:p>
          <a:p>
            <a:pPr marL="0" indent="0">
              <a:buNone/>
            </a:pPr>
            <a:endParaRPr lang="en-US" sz="800" dirty="0"/>
          </a:p>
          <a:p>
            <a:pPr marL="0" indent="0">
              <a:buNone/>
            </a:pPr>
            <a:r>
              <a:rPr lang="en-US" dirty="0"/>
              <a:t>Set to ‘No’ and take no further action.  </a:t>
            </a:r>
          </a:p>
          <a:p>
            <a:pPr marL="0" indent="0">
              <a:buNone/>
            </a:pPr>
            <a:endParaRPr lang="en-US" sz="800" dirty="0"/>
          </a:p>
          <a:p>
            <a:r>
              <a:rPr lang="en-US" dirty="0"/>
              <a:t>Damage cases with non-positive probability of damage can (and likely will) occur.</a:t>
            </a:r>
          </a:p>
          <a:p>
            <a:endParaRPr lang="en-US" sz="800" dirty="0"/>
          </a:p>
          <a:p>
            <a:r>
              <a:rPr lang="en-US" dirty="0"/>
              <a:t>According formulae of SOLAS.</a:t>
            </a:r>
          </a:p>
          <a:p>
            <a:endParaRPr lang="en-US" sz="800" dirty="0"/>
          </a:p>
          <a:p>
            <a:r>
              <a:rPr lang="en-US" dirty="0"/>
              <a:t>Only one calculation needed </a:t>
            </a:r>
          </a:p>
          <a:p>
            <a:endParaRPr lang="en-US" sz="800" dirty="0"/>
          </a:p>
          <a:p>
            <a:r>
              <a:rPr lang="en-US" dirty="0"/>
              <a:t>Lower attained index</a:t>
            </a:r>
          </a:p>
        </p:txBody>
      </p:sp>
    </p:spTree>
    <p:extLst>
      <p:ext uri="{BB962C8B-B14F-4D97-AF65-F5344CB8AC3E}">
        <p14:creationId xmlns:p14="http://schemas.microsoft.com/office/powerpoint/2010/main" val="34534040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185</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dirty="0"/>
              <a:t>Setting: ‘Probability of damage never negative’. Yes, or No?</a:t>
            </a:r>
          </a:p>
          <a:p>
            <a:pPr marL="0" indent="0">
              <a:buNone/>
            </a:pPr>
            <a:endParaRPr lang="en-US" sz="800" dirty="0"/>
          </a:p>
          <a:p>
            <a:pPr marL="0" indent="0">
              <a:buNone/>
            </a:pPr>
            <a:r>
              <a:rPr lang="en-US" dirty="0"/>
              <a:t>Set to ‘No’, execute the calculation and remove damage cases with a non-positive probability of damage.</a:t>
            </a:r>
          </a:p>
          <a:p>
            <a:pPr marL="0" indent="0">
              <a:buNone/>
            </a:pPr>
            <a:r>
              <a:rPr lang="en-US" sz="800" dirty="0"/>
              <a:t>  </a:t>
            </a:r>
          </a:p>
          <a:p>
            <a:pPr marL="0" indent="0">
              <a:buNone/>
            </a:pPr>
            <a:endParaRPr lang="en-US" dirty="0"/>
          </a:p>
        </p:txBody>
      </p:sp>
      <p:pic>
        <p:nvPicPr>
          <p:cNvPr id="6" name="Picture 5">
            <a:extLst>
              <a:ext uri="{FF2B5EF4-FFF2-40B4-BE49-F238E27FC236}">
                <a16:creationId xmlns:a16="http://schemas.microsoft.com/office/drawing/2014/main" id="{76F3A284-71E0-6366-69E6-4D049D12C9E9}"/>
              </a:ext>
            </a:extLst>
          </p:cNvPr>
          <p:cNvPicPr>
            <a:picLocks noChangeAspect="1"/>
          </p:cNvPicPr>
          <p:nvPr/>
        </p:nvPicPr>
        <p:blipFill>
          <a:blip r:embed="rId3"/>
          <a:stretch>
            <a:fillRect/>
          </a:stretch>
        </p:blipFill>
        <p:spPr>
          <a:xfrm>
            <a:off x="1539046" y="3140968"/>
            <a:ext cx="9113908" cy="227847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6529046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186</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dirty="0"/>
              <a:t>Setting: ‘Probability of damage never negative’. Yes, or No?</a:t>
            </a:r>
          </a:p>
          <a:p>
            <a:pPr marL="0" indent="0">
              <a:buNone/>
            </a:pPr>
            <a:endParaRPr lang="en-US" sz="800" dirty="0"/>
          </a:p>
          <a:p>
            <a:pPr marL="0" indent="0">
              <a:buNone/>
            </a:pPr>
            <a:r>
              <a:rPr lang="en-US" dirty="0"/>
              <a:t>Set to ‘No’, execute the calculation and remove damage cases with a non-positive probability of damage.</a:t>
            </a:r>
          </a:p>
          <a:p>
            <a:pPr marL="0" indent="0">
              <a:buNone/>
            </a:pPr>
            <a:r>
              <a:rPr lang="en-US" sz="800" dirty="0"/>
              <a:t>  </a:t>
            </a:r>
          </a:p>
          <a:p>
            <a:pPr marL="0" indent="0">
              <a:buNone/>
            </a:pPr>
            <a:r>
              <a:rPr lang="en-US" dirty="0"/>
              <a:t>Since one is free to calculate any damage that he/she wants, one may remove the damage cases with a non-positive probability of damage. </a:t>
            </a:r>
          </a:p>
          <a:p>
            <a:pPr marL="0" indent="0">
              <a:buNone/>
            </a:pPr>
            <a:endParaRPr lang="en-US" sz="800" dirty="0"/>
          </a:p>
          <a:p>
            <a:pPr marL="0" indent="0">
              <a:buNone/>
            </a:pPr>
            <a:r>
              <a:rPr lang="en-US" dirty="0"/>
              <a:t>Because the probability of damages, also depends on the probability of other damage cases, a re-calculation is necessary.  </a:t>
            </a:r>
          </a:p>
          <a:p>
            <a:pPr marL="0" indent="0">
              <a:buNone/>
            </a:pPr>
            <a:endParaRPr lang="en-US" dirty="0"/>
          </a:p>
        </p:txBody>
      </p:sp>
    </p:spTree>
    <p:extLst>
      <p:ext uri="{BB962C8B-B14F-4D97-AF65-F5344CB8AC3E}">
        <p14:creationId xmlns:p14="http://schemas.microsoft.com/office/powerpoint/2010/main" val="323617630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187</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dirty="0"/>
              <a:t>Setting: ‘Probability of damage never negative’. Yes, or No?</a:t>
            </a:r>
          </a:p>
          <a:p>
            <a:pPr marL="0" indent="0">
              <a:buNone/>
            </a:pPr>
            <a:endParaRPr lang="en-US" sz="800" dirty="0"/>
          </a:p>
          <a:p>
            <a:r>
              <a:rPr lang="en-US" dirty="0"/>
              <a:t>Damage cases with non-positive probability are deleted. </a:t>
            </a:r>
          </a:p>
          <a:p>
            <a:pPr lvl="1"/>
            <a:r>
              <a:rPr lang="en-US" sz="2000" dirty="0"/>
              <a:t>Tip: Use ‘Remove all damage cases with a non-positive probability of damage’.</a:t>
            </a:r>
          </a:p>
          <a:p>
            <a:pPr lvl="1"/>
            <a:endParaRPr lang="en-US" sz="800" dirty="0"/>
          </a:p>
        </p:txBody>
      </p:sp>
    </p:spTree>
    <p:extLst>
      <p:ext uri="{BB962C8B-B14F-4D97-AF65-F5344CB8AC3E}">
        <p14:creationId xmlns:p14="http://schemas.microsoft.com/office/powerpoint/2010/main" val="313089037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188</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dirty="0"/>
              <a:t>Setting: ‘Probability of damage never negative’. Yes, or No?</a:t>
            </a:r>
          </a:p>
          <a:p>
            <a:pPr marL="0" indent="0">
              <a:buNone/>
            </a:pPr>
            <a:endParaRPr lang="en-US" sz="800" dirty="0"/>
          </a:p>
          <a:p>
            <a:r>
              <a:rPr lang="en-US" dirty="0"/>
              <a:t>Damage cases with non-positive probability are deleted. </a:t>
            </a:r>
          </a:p>
          <a:p>
            <a:pPr lvl="1"/>
            <a:r>
              <a:rPr lang="en-US" sz="2000" dirty="0"/>
              <a:t>Tip: Use ‘Remove all damage cases with a non-positive probability of damage’.</a:t>
            </a:r>
          </a:p>
          <a:p>
            <a:pPr lvl="1"/>
            <a:endParaRPr lang="en-US" sz="800" dirty="0"/>
          </a:p>
          <a:p>
            <a:r>
              <a:rPr lang="en-US" dirty="0"/>
              <a:t>(Several) re-calculations are necessary to obtain the maximum result. </a:t>
            </a:r>
          </a:p>
          <a:p>
            <a:pPr lvl="1"/>
            <a:r>
              <a:rPr lang="en-US" sz="2000" dirty="0"/>
              <a:t>Tip: Use </a:t>
            </a:r>
            <a:r>
              <a:rPr lang="en-US" sz="2000" dirty="0" err="1"/>
              <a:t>‘Re</a:t>
            </a:r>
            <a:r>
              <a:rPr lang="en-US" sz="2000" dirty="0"/>
              <a:t>-use unmodified results of former calculations’ for faster re-calculations.</a:t>
            </a:r>
          </a:p>
          <a:p>
            <a:pPr lvl="1"/>
            <a:endParaRPr lang="en-US" sz="800" dirty="0"/>
          </a:p>
        </p:txBody>
      </p:sp>
    </p:spTree>
    <p:extLst>
      <p:ext uri="{BB962C8B-B14F-4D97-AF65-F5344CB8AC3E}">
        <p14:creationId xmlns:p14="http://schemas.microsoft.com/office/powerpoint/2010/main" val="429389690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189</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dirty="0"/>
              <a:t>Setting: ‘Probability of damage never negative’. Yes, or No?</a:t>
            </a:r>
          </a:p>
          <a:p>
            <a:pPr marL="0" indent="0">
              <a:buNone/>
            </a:pPr>
            <a:endParaRPr lang="en-US" sz="800" dirty="0"/>
          </a:p>
          <a:p>
            <a:r>
              <a:rPr lang="en-US" dirty="0"/>
              <a:t>Damage cases with non-positive probability are deleted. </a:t>
            </a:r>
          </a:p>
          <a:p>
            <a:pPr lvl="1"/>
            <a:r>
              <a:rPr lang="en-US" sz="2000" dirty="0"/>
              <a:t>Tip: Use ‘Remove all damage cases with a non-positive probability of damage’.</a:t>
            </a:r>
          </a:p>
          <a:p>
            <a:pPr lvl="1"/>
            <a:endParaRPr lang="en-US" sz="800" dirty="0"/>
          </a:p>
          <a:p>
            <a:r>
              <a:rPr lang="en-US" dirty="0"/>
              <a:t>(Several) re-calculations are necessary to obtain the maximum result. </a:t>
            </a:r>
          </a:p>
          <a:p>
            <a:pPr lvl="1"/>
            <a:r>
              <a:rPr lang="en-US" sz="2000" dirty="0"/>
              <a:t>Tip: Use </a:t>
            </a:r>
            <a:r>
              <a:rPr lang="en-US" sz="2000" dirty="0" err="1"/>
              <a:t>‘Re</a:t>
            </a:r>
            <a:r>
              <a:rPr lang="en-US" sz="2000" dirty="0"/>
              <a:t>-use unmodified results of former calculations’ for faster re-calculations.</a:t>
            </a:r>
          </a:p>
          <a:p>
            <a:pPr lvl="1"/>
            <a:endParaRPr lang="en-US" sz="800" dirty="0"/>
          </a:p>
          <a:p>
            <a:r>
              <a:rPr lang="en-US" dirty="0"/>
              <a:t>According regulations of SOLAS.</a:t>
            </a:r>
          </a:p>
          <a:p>
            <a:endParaRPr lang="en-US" sz="800" dirty="0"/>
          </a:p>
        </p:txBody>
      </p:sp>
    </p:spTree>
    <p:extLst>
      <p:ext uri="{BB962C8B-B14F-4D97-AF65-F5344CB8AC3E}">
        <p14:creationId xmlns:p14="http://schemas.microsoft.com/office/powerpoint/2010/main" val="23130835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19</a:t>
            </a:fld>
            <a:endParaRPr lang="nl-NL" altLang="nl-NL"/>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00735"/>
            <a:ext cx="10515600" cy="4908203"/>
          </a:xfrm>
        </p:spPr>
        <p:txBody>
          <a:bodyPr/>
          <a:lstStyle/>
          <a:p>
            <a:pPr marL="0" indent="0">
              <a:buNone/>
            </a:pPr>
            <a:r>
              <a:rPr lang="en-US" noProof="0" dirty="0"/>
              <a:t>Other examples:</a:t>
            </a:r>
          </a:p>
          <a:p>
            <a:pPr marL="0" indent="0">
              <a:buNone/>
            </a:pPr>
            <a:endParaRPr lang="en-US" sz="800" noProof="0" dirty="0"/>
          </a:p>
          <a:p>
            <a:r>
              <a:rPr lang="en-US" noProof="0" dirty="0"/>
              <a:t>It was allowed to calculate the stability only ‘to the side of heel’, now the stability must be calculated to both PS and SB.</a:t>
            </a:r>
            <a:endParaRPr lang="en-US" sz="2400" dirty="0"/>
          </a:p>
          <a:p>
            <a:endParaRPr lang="en-US" sz="800" noProof="0" dirty="0"/>
          </a:p>
          <a:p>
            <a:r>
              <a:rPr lang="en-US" dirty="0"/>
              <a:t>Minor damages were considered in a coarse manner.</a:t>
            </a:r>
            <a:endParaRPr lang="en-US" noProof="0" dirty="0"/>
          </a:p>
          <a:p>
            <a:endParaRPr lang="en-US" sz="800" noProof="0" dirty="0"/>
          </a:p>
          <a:p>
            <a:r>
              <a:rPr lang="en-US" dirty="0"/>
              <a:t>Now we have more advanced ship designs leading to:</a:t>
            </a:r>
          </a:p>
          <a:p>
            <a:pPr lvl="1"/>
            <a:r>
              <a:rPr lang="en-US" dirty="0"/>
              <a:t>Asymmetrical models (need to calculate both SB and PS).</a:t>
            </a:r>
          </a:p>
          <a:p>
            <a:pPr lvl="1"/>
            <a:r>
              <a:rPr lang="en-US" dirty="0"/>
              <a:t>Sloped bulkheads, added hull forms etc.</a:t>
            </a:r>
          </a:p>
          <a:p>
            <a:pPr lvl="1"/>
            <a:r>
              <a:rPr lang="en-US" dirty="0"/>
              <a:t>More detailed drawings are available (which cannot be ignored).</a:t>
            </a:r>
          </a:p>
          <a:p>
            <a:pPr lvl="2"/>
            <a:endParaRPr lang="en-US" noProof="0" dirty="0"/>
          </a:p>
        </p:txBody>
      </p:sp>
    </p:spTree>
    <p:extLst>
      <p:ext uri="{BB962C8B-B14F-4D97-AF65-F5344CB8AC3E}">
        <p14:creationId xmlns:p14="http://schemas.microsoft.com/office/powerpoint/2010/main" val="97101398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190</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dirty="0"/>
              <a:t>Setting: ‘Probability of damage never negative’. Yes, or No?</a:t>
            </a:r>
          </a:p>
          <a:p>
            <a:pPr marL="0" indent="0">
              <a:buNone/>
            </a:pPr>
            <a:endParaRPr lang="en-US" sz="800" dirty="0"/>
          </a:p>
          <a:p>
            <a:r>
              <a:rPr lang="en-US" dirty="0"/>
              <a:t>Damage cases with non-positive probability are deleted. </a:t>
            </a:r>
          </a:p>
          <a:p>
            <a:pPr lvl="1"/>
            <a:r>
              <a:rPr lang="en-US" sz="2000" dirty="0"/>
              <a:t>Tip: Use ‘Remove all damage cases with a non-positive probability of damage’.</a:t>
            </a:r>
          </a:p>
          <a:p>
            <a:pPr lvl="1"/>
            <a:endParaRPr lang="en-US" sz="800" dirty="0"/>
          </a:p>
          <a:p>
            <a:r>
              <a:rPr lang="en-US" dirty="0"/>
              <a:t>(Several) re-calculations are necessary to obtain the maximum result. </a:t>
            </a:r>
          </a:p>
          <a:p>
            <a:pPr lvl="1"/>
            <a:r>
              <a:rPr lang="en-US" sz="2000" dirty="0"/>
              <a:t>Tip: Use </a:t>
            </a:r>
            <a:r>
              <a:rPr lang="en-US" sz="2000" dirty="0" err="1"/>
              <a:t>‘Re</a:t>
            </a:r>
            <a:r>
              <a:rPr lang="en-US" sz="2000" dirty="0"/>
              <a:t>-use unmodified results of former calculations’ for faster re-calculations.</a:t>
            </a:r>
          </a:p>
          <a:p>
            <a:pPr lvl="1"/>
            <a:endParaRPr lang="en-US" sz="800" dirty="0"/>
          </a:p>
          <a:p>
            <a:r>
              <a:rPr lang="en-US" dirty="0"/>
              <a:t>According regulations of SOLAS.</a:t>
            </a:r>
          </a:p>
          <a:p>
            <a:endParaRPr lang="en-US" sz="800" dirty="0"/>
          </a:p>
          <a:p>
            <a:r>
              <a:rPr lang="en-US" dirty="0"/>
              <a:t>Higher attained index</a:t>
            </a:r>
          </a:p>
        </p:txBody>
      </p:sp>
    </p:spTree>
    <p:extLst>
      <p:ext uri="{BB962C8B-B14F-4D97-AF65-F5344CB8AC3E}">
        <p14:creationId xmlns:p14="http://schemas.microsoft.com/office/powerpoint/2010/main" val="265978666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191</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730408" cy="4908203"/>
          </a:xfrm>
        </p:spPr>
        <p:txBody>
          <a:bodyPr/>
          <a:lstStyle/>
          <a:p>
            <a:pPr marL="0" indent="0">
              <a:buNone/>
            </a:pPr>
            <a:r>
              <a:rPr lang="en-US" dirty="0"/>
              <a:t>Maximum damage length and number of damaged compartments. </a:t>
            </a:r>
          </a:p>
          <a:p>
            <a:pPr marL="0" indent="0">
              <a:buNone/>
            </a:pPr>
            <a:endParaRPr lang="en-US" sz="800" dirty="0"/>
          </a:p>
          <a:p>
            <a:endParaRPr lang="en-US" sz="800" dirty="0"/>
          </a:p>
        </p:txBody>
      </p:sp>
      <p:pic>
        <p:nvPicPr>
          <p:cNvPr id="3" name="Picture 2">
            <a:extLst>
              <a:ext uri="{FF2B5EF4-FFF2-40B4-BE49-F238E27FC236}">
                <a16:creationId xmlns:a16="http://schemas.microsoft.com/office/drawing/2014/main" id="{41A653B9-4CD2-019B-5D52-33DCADC2A945}"/>
              </a:ext>
            </a:extLst>
          </p:cNvPr>
          <p:cNvPicPr>
            <a:picLocks noChangeAspect="1"/>
          </p:cNvPicPr>
          <p:nvPr/>
        </p:nvPicPr>
        <p:blipFill>
          <a:blip r:embed="rId3"/>
          <a:stretch>
            <a:fillRect/>
          </a:stretch>
        </p:blipFill>
        <p:spPr>
          <a:xfrm>
            <a:off x="1194391" y="2520617"/>
            <a:ext cx="9803218" cy="1816765"/>
          </a:xfrm>
          <a:prstGeom prst="rect">
            <a:avLst/>
          </a:prstGeom>
        </p:spPr>
      </p:pic>
    </p:spTree>
    <p:extLst>
      <p:ext uri="{BB962C8B-B14F-4D97-AF65-F5344CB8AC3E}">
        <p14:creationId xmlns:p14="http://schemas.microsoft.com/office/powerpoint/2010/main" val="32942644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192</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730408" cy="4908203"/>
          </a:xfrm>
        </p:spPr>
        <p:txBody>
          <a:bodyPr/>
          <a:lstStyle/>
          <a:p>
            <a:pPr marL="0" indent="0">
              <a:buNone/>
            </a:pPr>
            <a:r>
              <a:rPr lang="en-US" dirty="0"/>
              <a:t>Maximum damage length and number of damaged compartments. </a:t>
            </a:r>
          </a:p>
          <a:p>
            <a:pPr marL="0" indent="0">
              <a:buNone/>
            </a:pPr>
            <a:endParaRPr lang="en-US" sz="800" dirty="0"/>
          </a:p>
          <a:p>
            <a:r>
              <a:rPr lang="en-US" dirty="0"/>
              <a:t>Don’t start with exceptional long damage length or high number of damaged compartments. </a:t>
            </a:r>
            <a:endParaRPr lang="en-US" sz="800" dirty="0"/>
          </a:p>
        </p:txBody>
      </p:sp>
    </p:spTree>
    <p:extLst>
      <p:ext uri="{BB962C8B-B14F-4D97-AF65-F5344CB8AC3E}">
        <p14:creationId xmlns:p14="http://schemas.microsoft.com/office/powerpoint/2010/main" val="226150181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193</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730408" cy="4908203"/>
          </a:xfrm>
        </p:spPr>
        <p:txBody>
          <a:bodyPr/>
          <a:lstStyle/>
          <a:p>
            <a:pPr marL="0" indent="0">
              <a:buNone/>
            </a:pPr>
            <a:r>
              <a:rPr lang="en-US" dirty="0"/>
              <a:t>Maximum damage length and number of damaged compartments. </a:t>
            </a:r>
          </a:p>
          <a:p>
            <a:pPr marL="0" indent="0">
              <a:buNone/>
            </a:pPr>
            <a:endParaRPr lang="en-US" sz="800" dirty="0"/>
          </a:p>
          <a:p>
            <a:r>
              <a:rPr lang="en-US" dirty="0"/>
              <a:t>You can always create additional damage cases later if it turns out that the most-compartment damage cases still contribute to ‘A’.</a:t>
            </a:r>
          </a:p>
          <a:p>
            <a:endParaRPr lang="en-US" sz="800" dirty="0"/>
          </a:p>
        </p:txBody>
      </p:sp>
      <p:pic>
        <p:nvPicPr>
          <p:cNvPr id="7" name="Picture 6">
            <a:extLst>
              <a:ext uri="{FF2B5EF4-FFF2-40B4-BE49-F238E27FC236}">
                <a16:creationId xmlns:a16="http://schemas.microsoft.com/office/drawing/2014/main" id="{3C0FE1EC-B4D3-30AE-732F-EC2E28E3C9CD}"/>
              </a:ext>
            </a:extLst>
          </p:cNvPr>
          <p:cNvPicPr>
            <a:picLocks noChangeAspect="1"/>
          </p:cNvPicPr>
          <p:nvPr/>
        </p:nvPicPr>
        <p:blipFill>
          <a:blip r:embed="rId3"/>
          <a:stretch>
            <a:fillRect/>
          </a:stretch>
        </p:blipFill>
        <p:spPr>
          <a:xfrm>
            <a:off x="2507425" y="3390089"/>
            <a:ext cx="7177149" cy="221258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8332283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194</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730408" cy="4908203"/>
          </a:xfrm>
        </p:spPr>
        <p:txBody>
          <a:bodyPr/>
          <a:lstStyle/>
          <a:p>
            <a:pPr marL="0" indent="0">
              <a:buNone/>
            </a:pPr>
            <a:r>
              <a:rPr lang="en-US" dirty="0"/>
              <a:t>Drafts, trims and G’M values. </a:t>
            </a:r>
          </a:p>
          <a:p>
            <a:pPr marL="0" indent="0">
              <a:buNone/>
            </a:pPr>
            <a:r>
              <a:rPr lang="en-US" dirty="0"/>
              <a:t> </a:t>
            </a:r>
          </a:p>
          <a:p>
            <a:endParaRPr lang="en-US" sz="800" dirty="0"/>
          </a:p>
          <a:p>
            <a:endParaRPr lang="en-US" dirty="0">
              <a:highlight>
                <a:srgbClr val="FFFF00"/>
              </a:highlight>
            </a:endParaRPr>
          </a:p>
        </p:txBody>
      </p:sp>
      <p:pic>
        <p:nvPicPr>
          <p:cNvPr id="3" name="Picture 2">
            <a:extLst>
              <a:ext uri="{FF2B5EF4-FFF2-40B4-BE49-F238E27FC236}">
                <a16:creationId xmlns:a16="http://schemas.microsoft.com/office/drawing/2014/main" id="{478B14D1-3E18-B16F-075F-305F83108799}"/>
              </a:ext>
            </a:extLst>
          </p:cNvPr>
          <p:cNvPicPr>
            <a:picLocks noChangeAspect="1"/>
          </p:cNvPicPr>
          <p:nvPr/>
        </p:nvPicPr>
        <p:blipFill>
          <a:blip r:embed="rId3"/>
          <a:stretch>
            <a:fillRect/>
          </a:stretch>
        </p:blipFill>
        <p:spPr>
          <a:xfrm>
            <a:off x="1358997" y="2587679"/>
            <a:ext cx="9474005" cy="1682642"/>
          </a:xfrm>
          <a:prstGeom prst="rect">
            <a:avLst/>
          </a:prstGeom>
        </p:spPr>
      </p:pic>
    </p:spTree>
    <p:extLst>
      <p:ext uri="{BB962C8B-B14F-4D97-AF65-F5344CB8AC3E}">
        <p14:creationId xmlns:p14="http://schemas.microsoft.com/office/powerpoint/2010/main" val="238094559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195</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730408" cy="4908203"/>
          </a:xfrm>
        </p:spPr>
        <p:txBody>
          <a:bodyPr/>
          <a:lstStyle/>
          <a:p>
            <a:pPr marL="0" indent="0">
              <a:buNone/>
            </a:pPr>
            <a:r>
              <a:rPr lang="en-US" dirty="0"/>
              <a:t>Drafts, trims and G’M values. </a:t>
            </a:r>
          </a:p>
          <a:p>
            <a:pPr marL="0" indent="0">
              <a:buNone/>
            </a:pPr>
            <a:endParaRPr lang="en-US" sz="800" dirty="0"/>
          </a:p>
          <a:p>
            <a:r>
              <a:rPr lang="en-US" dirty="0"/>
              <a:t>Determine useful G’M values. </a:t>
            </a:r>
          </a:p>
          <a:p>
            <a:endParaRPr lang="en-US" sz="800" dirty="0"/>
          </a:p>
          <a:p>
            <a:endParaRPr lang="en-US" dirty="0">
              <a:highlight>
                <a:srgbClr val="FFFF00"/>
              </a:highlight>
            </a:endParaRPr>
          </a:p>
        </p:txBody>
      </p:sp>
      <p:pic>
        <p:nvPicPr>
          <p:cNvPr id="6" name="Picture 5">
            <a:extLst>
              <a:ext uri="{FF2B5EF4-FFF2-40B4-BE49-F238E27FC236}">
                <a16:creationId xmlns:a16="http://schemas.microsoft.com/office/drawing/2014/main" id="{719A4A7E-9B54-00F7-FA8B-06230C3138A1}"/>
              </a:ext>
            </a:extLst>
          </p:cNvPr>
          <p:cNvPicPr>
            <a:picLocks noChangeAspect="1"/>
          </p:cNvPicPr>
          <p:nvPr/>
        </p:nvPicPr>
        <p:blipFill>
          <a:blip r:embed="rId3"/>
          <a:stretch>
            <a:fillRect/>
          </a:stretch>
        </p:blipFill>
        <p:spPr>
          <a:xfrm>
            <a:off x="3029126" y="2852936"/>
            <a:ext cx="6348555" cy="2947873"/>
          </a:xfrm>
          <a:prstGeom prst="rect">
            <a:avLst/>
          </a:prstGeom>
        </p:spPr>
      </p:pic>
    </p:spTree>
    <p:extLst>
      <p:ext uri="{BB962C8B-B14F-4D97-AF65-F5344CB8AC3E}">
        <p14:creationId xmlns:p14="http://schemas.microsoft.com/office/powerpoint/2010/main" val="118154944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196</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730408" cy="4908203"/>
          </a:xfrm>
        </p:spPr>
        <p:txBody>
          <a:bodyPr/>
          <a:lstStyle/>
          <a:p>
            <a:pPr marL="0" indent="0">
              <a:buNone/>
            </a:pPr>
            <a:r>
              <a:rPr lang="en-US" dirty="0"/>
              <a:t>Drafts, trims and G’M values. </a:t>
            </a:r>
          </a:p>
          <a:p>
            <a:endParaRPr lang="en-US" sz="800" dirty="0"/>
          </a:p>
          <a:p>
            <a:r>
              <a:rPr lang="en-US" dirty="0"/>
              <a:t>Trim in PIAS is the difference between draft fore and aft between perpendiculars (</a:t>
            </a:r>
            <a:r>
              <a:rPr lang="en-US" dirty="0" err="1"/>
              <a:t>Lpp</a:t>
            </a:r>
            <a:r>
              <a:rPr lang="en-US" dirty="0"/>
              <a:t>). Trim as used in SOLAS is between fore and aft station (Ls).</a:t>
            </a:r>
          </a:p>
        </p:txBody>
      </p:sp>
      <p:pic>
        <p:nvPicPr>
          <p:cNvPr id="3" name="Picture 2">
            <a:extLst>
              <a:ext uri="{FF2B5EF4-FFF2-40B4-BE49-F238E27FC236}">
                <a16:creationId xmlns:a16="http://schemas.microsoft.com/office/drawing/2014/main" id="{40E6EBCD-5624-E0A8-5B2E-EFBB274987CA}"/>
              </a:ext>
            </a:extLst>
          </p:cNvPr>
          <p:cNvPicPr>
            <a:picLocks noChangeAspect="1"/>
          </p:cNvPicPr>
          <p:nvPr/>
        </p:nvPicPr>
        <p:blipFill>
          <a:blip r:embed="rId3"/>
          <a:stretch>
            <a:fillRect/>
          </a:stretch>
        </p:blipFill>
        <p:spPr>
          <a:xfrm>
            <a:off x="947482" y="3429000"/>
            <a:ext cx="10297036" cy="2859272"/>
          </a:xfrm>
          <a:prstGeom prst="rect">
            <a:avLst/>
          </a:prstGeom>
        </p:spPr>
      </p:pic>
    </p:spTree>
    <p:extLst>
      <p:ext uri="{BB962C8B-B14F-4D97-AF65-F5344CB8AC3E}">
        <p14:creationId xmlns:p14="http://schemas.microsoft.com/office/powerpoint/2010/main" val="220213420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197</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730408" cy="4908203"/>
          </a:xfrm>
        </p:spPr>
        <p:txBody>
          <a:bodyPr/>
          <a:lstStyle/>
          <a:p>
            <a:pPr marL="0" indent="0">
              <a:buNone/>
            </a:pPr>
            <a:r>
              <a:rPr lang="en-US" dirty="0"/>
              <a:t>Drafts, trims and G’M values. </a:t>
            </a:r>
          </a:p>
          <a:p>
            <a:pPr marL="0" indent="0">
              <a:buNone/>
            </a:pPr>
            <a:endParaRPr lang="en-US" sz="800" dirty="0"/>
          </a:p>
          <a:p>
            <a:r>
              <a:rPr lang="en-US" dirty="0"/>
              <a:t>Use function: Determine G’M value so Attained index ‘A’ is equal to the required index ‘R’.</a:t>
            </a:r>
          </a:p>
          <a:p>
            <a:endParaRPr lang="en-US" dirty="0"/>
          </a:p>
          <a:p>
            <a:endParaRPr lang="en-US" dirty="0"/>
          </a:p>
          <a:p>
            <a:endParaRPr lang="en-US" dirty="0"/>
          </a:p>
          <a:p>
            <a:endParaRPr lang="en-US" dirty="0"/>
          </a:p>
          <a:p>
            <a:pPr marL="0" indent="0">
              <a:buNone/>
            </a:pPr>
            <a:endParaRPr lang="en-US" dirty="0"/>
          </a:p>
          <a:p>
            <a:endParaRPr lang="en-US" dirty="0"/>
          </a:p>
          <a:p>
            <a:endParaRPr lang="en-US" sz="800" dirty="0"/>
          </a:p>
          <a:p>
            <a:endParaRPr lang="en-US" dirty="0">
              <a:highlight>
                <a:srgbClr val="FFFF00"/>
              </a:highlight>
            </a:endParaRPr>
          </a:p>
        </p:txBody>
      </p:sp>
      <p:pic>
        <p:nvPicPr>
          <p:cNvPr id="6" name="Picture 5">
            <a:extLst>
              <a:ext uri="{FF2B5EF4-FFF2-40B4-BE49-F238E27FC236}">
                <a16:creationId xmlns:a16="http://schemas.microsoft.com/office/drawing/2014/main" id="{4A8AF7BD-EB1C-B559-DDD5-93F1E99334FB}"/>
              </a:ext>
            </a:extLst>
          </p:cNvPr>
          <p:cNvPicPr>
            <a:picLocks noChangeAspect="1"/>
          </p:cNvPicPr>
          <p:nvPr/>
        </p:nvPicPr>
        <p:blipFill>
          <a:blip r:embed="rId3"/>
          <a:stretch>
            <a:fillRect/>
          </a:stretch>
        </p:blipFill>
        <p:spPr>
          <a:xfrm>
            <a:off x="1552673" y="3429000"/>
            <a:ext cx="9086654" cy="129614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2075315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198</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730408" cy="4908203"/>
          </a:xfrm>
        </p:spPr>
        <p:txBody>
          <a:bodyPr/>
          <a:lstStyle/>
          <a:p>
            <a:pPr marL="0" indent="0">
              <a:buNone/>
            </a:pPr>
            <a:r>
              <a:rPr lang="en-US" dirty="0"/>
              <a:t>Compartment connections.</a:t>
            </a:r>
          </a:p>
          <a:p>
            <a:pPr marL="0" indent="0">
              <a:buNone/>
            </a:pPr>
            <a:endParaRPr lang="en-US" sz="800" dirty="0"/>
          </a:p>
        </p:txBody>
      </p:sp>
      <p:pic>
        <p:nvPicPr>
          <p:cNvPr id="3" name="Picture 2">
            <a:extLst>
              <a:ext uri="{FF2B5EF4-FFF2-40B4-BE49-F238E27FC236}">
                <a16:creationId xmlns:a16="http://schemas.microsoft.com/office/drawing/2014/main" id="{2A33F820-6E2C-26FE-DCA8-1BEAF907848C}"/>
              </a:ext>
            </a:extLst>
          </p:cNvPr>
          <p:cNvPicPr>
            <a:picLocks noChangeAspect="1"/>
          </p:cNvPicPr>
          <p:nvPr/>
        </p:nvPicPr>
        <p:blipFill>
          <a:blip r:embed="rId3"/>
          <a:stretch>
            <a:fillRect/>
          </a:stretch>
        </p:blipFill>
        <p:spPr>
          <a:xfrm>
            <a:off x="2078388" y="1994495"/>
            <a:ext cx="8035224" cy="3456732"/>
          </a:xfrm>
          <a:prstGeom prst="rect">
            <a:avLst/>
          </a:prstGeom>
        </p:spPr>
      </p:pic>
    </p:spTree>
    <p:extLst>
      <p:ext uri="{BB962C8B-B14F-4D97-AF65-F5344CB8AC3E}">
        <p14:creationId xmlns:p14="http://schemas.microsoft.com/office/powerpoint/2010/main" val="264193698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199</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730408" cy="4908203"/>
          </a:xfrm>
        </p:spPr>
        <p:txBody>
          <a:bodyPr/>
          <a:lstStyle/>
          <a:p>
            <a:pPr marL="0" indent="0">
              <a:buNone/>
            </a:pPr>
            <a:r>
              <a:rPr lang="en-US" dirty="0"/>
              <a:t>Compartment connections.</a:t>
            </a:r>
          </a:p>
          <a:p>
            <a:pPr marL="0" indent="0">
              <a:buNone/>
            </a:pPr>
            <a:endParaRPr lang="en-US" sz="800" dirty="0"/>
          </a:p>
          <a:p>
            <a:pPr marL="0" indent="0">
              <a:buNone/>
            </a:pPr>
            <a:r>
              <a:rPr lang="en-US" dirty="0"/>
              <a:t>In PIAS there are three types of compartment connections:</a:t>
            </a:r>
          </a:p>
          <a:p>
            <a:endParaRPr lang="en-US" sz="800" dirty="0"/>
          </a:p>
          <a:p>
            <a:r>
              <a:rPr lang="en-US" dirty="0"/>
              <a:t>‘Open’.</a:t>
            </a:r>
          </a:p>
          <a:p>
            <a:endParaRPr lang="en-US" sz="800" dirty="0"/>
          </a:p>
          <a:p>
            <a:r>
              <a:rPr lang="en-US" dirty="0"/>
              <a:t>‘Pipe’ &amp; ‘A-class bulkhead’</a:t>
            </a:r>
          </a:p>
          <a:p>
            <a:endParaRPr lang="en-US" sz="800" dirty="0"/>
          </a:p>
          <a:p>
            <a:pPr marL="0" indent="0">
              <a:buNone/>
            </a:pPr>
            <a:r>
              <a:rPr lang="en-US" dirty="0"/>
              <a:t>The latter only differ in name.</a:t>
            </a:r>
          </a:p>
          <a:p>
            <a:pPr marL="0" indent="0">
              <a:buNone/>
            </a:pPr>
            <a:endParaRPr lang="en-US" sz="800" dirty="0"/>
          </a:p>
        </p:txBody>
      </p:sp>
    </p:spTree>
    <p:extLst>
      <p:ext uri="{BB962C8B-B14F-4D97-AF65-F5344CB8AC3E}">
        <p14:creationId xmlns:p14="http://schemas.microsoft.com/office/powerpoint/2010/main" val="3322060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960" y="365125"/>
            <a:ext cx="7744640" cy="543595"/>
          </a:xfrm>
        </p:spPr>
        <p:txBody>
          <a:bodyPr/>
          <a:lstStyle/>
          <a:p>
            <a:r>
              <a:rPr lang="en-US" sz="2800" noProof="0" dirty="0"/>
              <a:t>Probabilistic Damage Stability</a:t>
            </a:r>
          </a:p>
        </p:txBody>
      </p:sp>
      <p:sp>
        <p:nvSpPr>
          <p:cNvPr id="3" name="Content Placeholder 2"/>
          <p:cNvSpPr>
            <a:spLocks noGrp="1"/>
          </p:cNvSpPr>
          <p:nvPr>
            <p:ph idx="1"/>
          </p:nvPr>
        </p:nvSpPr>
        <p:spPr>
          <a:xfrm>
            <a:off x="838200" y="1844824"/>
            <a:ext cx="10515600" cy="4332139"/>
          </a:xfrm>
        </p:spPr>
        <p:txBody>
          <a:bodyPr/>
          <a:lstStyle/>
          <a:p>
            <a:pPr marL="0" indent="0">
              <a:buNone/>
            </a:pPr>
            <a:r>
              <a:rPr lang="en-US" noProof="0" dirty="0"/>
              <a:t>Topics:</a:t>
            </a:r>
          </a:p>
          <a:p>
            <a:pPr marL="0" indent="0">
              <a:buNone/>
            </a:pPr>
            <a:endParaRPr lang="en-US" sz="800" noProof="0" dirty="0"/>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2</a:t>
            </a:fld>
            <a:endParaRPr lang="nl-NL" altLang="nl-NL"/>
          </a:p>
        </p:txBody>
      </p:sp>
    </p:spTree>
    <p:extLst>
      <p:ext uri="{BB962C8B-B14F-4D97-AF65-F5344CB8AC3E}">
        <p14:creationId xmlns:p14="http://schemas.microsoft.com/office/powerpoint/2010/main" val="39333204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20</a:t>
            </a:fld>
            <a:endParaRPr lang="nl-NL" altLang="nl-NL"/>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noProof="0" dirty="0"/>
              <a:t>Effect:</a:t>
            </a:r>
          </a:p>
          <a:p>
            <a:pPr marL="0" indent="0">
              <a:buNone/>
            </a:pPr>
            <a:endParaRPr lang="en-US" sz="800" noProof="0" dirty="0"/>
          </a:p>
          <a:p>
            <a:endParaRPr lang="en-US" dirty="0"/>
          </a:p>
          <a:p>
            <a:pPr lvl="2"/>
            <a:endParaRPr lang="en-US" noProof="0" dirty="0"/>
          </a:p>
        </p:txBody>
      </p:sp>
    </p:spTree>
    <p:extLst>
      <p:ext uri="{BB962C8B-B14F-4D97-AF65-F5344CB8AC3E}">
        <p14:creationId xmlns:p14="http://schemas.microsoft.com/office/powerpoint/2010/main" val="389910093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200</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730408" cy="4908203"/>
          </a:xfrm>
        </p:spPr>
        <p:txBody>
          <a:bodyPr/>
          <a:lstStyle/>
          <a:p>
            <a:pPr marL="0" indent="0">
              <a:buNone/>
            </a:pPr>
            <a:r>
              <a:rPr lang="en-US" dirty="0"/>
              <a:t>Compartment connections.</a:t>
            </a:r>
          </a:p>
          <a:p>
            <a:pPr marL="0" indent="0">
              <a:buNone/>
            </a:pPr>
            <a:endParaRPr lang="en-US" sz="800" dirty="0"/>
          </a:p>
          <a:p>
            <a:pPr marL="0" indent="0">
              <a:buNone/>
            </a:pPr>
            <a:r>
              <a:rPr lang="en-US" dirty="0"/>
              <a:t>‘Open’ connection.</a:t>
            </a:r>
          </a:p>
          <a:p>
            <a:endParaRPr lang="en-US" sz="800" dirty="0"/>
          </a:p>
          <a:p>
            <a:pPr marL="0" indent="0">
              <a:buNone/>
            </a:pPr>
            <a:r>
              <a:rPr lang="en-US" dirty="0"/>
              <a:t>As if there is no resistance in the connection. Progressive flooding is considered to be instantaneous.</a:t>
            </a:r>
          </a:p>
          <a:p>
            <a:endParaRPr lang="en-US" dirty="0"/>
          </a:p>
        </p:txBody>
      </p:sp>
    </p:spTree>
    <p:extLst>
      <p:ext uri="{BB962C8B-B14F-4D97-AF65-F5344CB8AC3E}">
        <p14:creationId xmlns:p14="http://schemas.microsoft.com/office/powerpoint/2010/main" val="192778454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201</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730408" cy="4908203"/>
          </a:xfrm>
        </p:spPr>
        <p:txBody>
          <a:bodyPr/>
          <a:lstStyle/>
          <a:p>
            <a:pPr marL="0" indent="0">
              <a:buNone/>
            </a:pPr>
            <a:endParaRPr lang="en-US" dirty="0"/>
          </a:p>
          <a:p>
            <a:pPr marL="0" indent="0">
              <a:buNone/>
            </a:pPr>
            <a:endParaRPr lang="en-US" sz="800" dirty="0"/>
          </a:p>
          <a:p>
            <a:pPr marL="0" indent="0">
              <a:buNone/>
            </a:pPr>
            <a:endParaRPr lang="en-US" dirty="0"/>
          </a:p>
        </p:txBody>
      </p:sp>
      <p:pic>
        <p:nvPicPr>
          <p:cNvPr id="6" name="Picture 5" descr="A picture containing text, diagram, sketch, technical drawing&#10;&#10;Description automatically generated">
            <a:extLst>
              <a:ext uri="{FF2B5EF4-FFF2-40B4-BE49-F238E27FC236}">
                <a16:creationId xmlns:a16="http://schemas.microsoft.com/office/drawing/2014/main" id="{FCFFA410-9203-A669-FE25-026730C48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204" y="1294413"/>
            <a:ext cx="9931592" cy="4980211"/>
          </a:xfrm>
          <a:prstGeom prst="rect">
            <a:avLst/>
          </a:prstGeom>
        </p:spPr>
      </p:pic>
    </p:spTree>
    <p:extLst>
      <p:ext uri="{BB962C8B-B14F-4D97-AF65-F5344CB8AC3E}">
        <p14:creationId xmlns:p14="http://schemas.microsoft.com/office/powerpoint/2010/main" val="261603224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202</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730408" cy="4908203"/>
          </a:xfrm>
        </p:spPr>
        <p:txBody>
          <a:bodyPr/>
          <a:lstStyle/>
          <a:p>
            <a:pPr marL="0" indent="0">
              <a:buNone/>
            </a:pPr>
            <a:r>
              <a:rPr lang="en-US" dirty="0"/>
              <a:t>Final ‘100%’ and intermediate stages of flooding.</a:t>
            </a:r>
          </a:p>
          <a:p>
            <a:pPr marL="0" indent="0">
              <a:buNone/>
            </a:pPr>
            <a:endParaRPr lang="en-US" sz="800" dirty="0"/>
          </a:p>
          <a:p>
            <a:pPr marL="0" indent="0">
              <a:buNone/>
            </a:pPr>
            <a:endParaRPr lang="en-US" dirty="0"/>
          </a:p>
        </p:txBody>
      </p:sp>
      <p:pic>
        <p:nvPicPr>
          <p:cNvPr id="8" name="Picture 7" descr="A picture containing diagram, text, line, parallel&#10;&#10;Description automatically generated">
            <a:extLst>
              <a:ext uri="{FF2B5EF4-FFF2-40B4-BE49-F238E27FC236}">
                <a16:creationId xmlns:a16="http://schemas.microsoft.com/office/drawing/2014/main" id="{41643F12-C184-E70A-44D6-8295525C15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241" y="1844824"/>
            <a:ext cx="11444325" cy="4160227"/>
          </a:xfrm>
          <a:prstGeom prst="rect">
            <a:avLst/>
          </a:prstGeom>
        </p:spPr>
      </p:pic>
    </p:spTree>
    <p:extLst>
      <p:ext uri="{BB962C8B-B14F-4D97-AF65-F5344CB8AC3E}">
        <p14:creationId xmlns:p14="http://schemas.microsoft.com/office/powerpoint/2010/main" val="179431672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203</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730408" cy="4908203"/>
          </a:xfrm>
        </p:spPr>
        <p:txBody>
          <a:bodyPr/>
          <a:lstStyle/>
          <a:p>
            <a:pPr marL="0" indent="0">
              <a:buNone/>
            </a:pPr>
            <a:r>
              <a:rPr lang="en-US" dirty="0"/>
              <a:t>Compartment connections.</a:t>
            </a:r>
          </a:p>
          <a:p>
            <a:pPr marL="0" indent="0">
              <a:buNone/>
            </a:pPr>
            <a:endParaRPr lang="en-US" sz="800" dirty="0"/>
          </a:p>
          <a:p>
            <a:pPr marL="0" indent="0">
              <a:buNone/>
            </a:pPr>
            <a:r>
              <a:rPr lang="en-US" dirty="0"/>
              <a:t>‘Pipe’ and ‘A-class bulkhead’ connection.</a:t>
            </a:r>
          </a:p>
          <a:p>
            <a:endParaRPr lang="en-US" sz="800" dirty="0"/>
          </a:p>
          <a:p>
            <a:pPr marL="0" indent="0">
              <a:buNone/>
            </a:pPr>
            <a:r>
              <a:rPr lang="en-US" dirty="0"/>
              <a:t>Progressive flooding is considered to may take considerable time. </a:t>
            </a:r>
          </a:p>
          <a:p>
            <a:pPr marL="0" indent="0">
              <a:buNone/>
            </a:pPr>
            <a:endParaRPr lang="en-US" sz="800" dirty="0"/>
          </a:p>
          <a:p>
            <a:pPr marL="0" indent="0">
              <a:buNone/>
            </a:pPr>
            <a:r>
              <a:rPr lang="en-US" dirty="0"/>
              <a:t>Therefore, an extra intermediate stage of flooding besides the final stage is generated.</a:t>
            </a:r>
          </a:p>
          <a:p>
            <a:pPr marL="0" indent="0">
              <a:buNone/>
            </a:pPr>
            <a:endParaRPr lang="en-US" sz="800" dirty="0"/>
          </a:p>
          <a:p>
            <a:pPr marL="0" indent="0">
              <a:buNone/>
            </a:pPr>
            <a:r>
              <a:rPr lang="en-US" dirty="0"/>
              <a:t>Since the minimum value of </a:t>
            </a:r>
            <a:r>
              <a:rPr lang="en-US" dirty="0" err="1"/>
              <a:t>si</a:t>
            </a:r>
            <a:r>
              <a:rPr lang="en-US" dirty="0"/>
              <a:t> for each stage has to be taken, a ‘pipe’ connection is always the ‘worst case scenario’.</a:t>
            </a:r>
          </a:p>
          <a:p>
            <a:endParaRPr lang="en-US" dirty="0"/>
          </a:p>
        </p:txBody>
      </p:sp>
    </p:spTree>
    <p:extLst>
      <p:ext uri="{BB962C8B-B14F-4D97-AF65-F5344CB8AC3E}">
        <p14:creationId xmlns:p14="http://schemas.microsoft.com/office/powerpoint/2010/main" val="343931350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204</a:t>
            </a:fld>
            <a:endParaRPr lang="nl-NL" altLang="nl-NL" dirty="0"/>
          </a:p>
        </p:txBody>
      </p:sp>
      <p:pic>
        <p:nvPicPr>
          <p:cNvPr id="6" name="Content Placeholder 5" descr="A picture containing text, diagram, plan, technical drawing&#10;&#10;Description automatically generated">
            <a:extLst>
              <a:ext uri="{FF2B5EF4-FFF2-40B4-BE49-F238E27FC236}">
                <a16:creationId xmlns:a16="http://schemas.microsoft.com/office/drawing/2014/main" id="{9B83E7C0-5174-2704-4601-63635FAD073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74192" y="1308299"/>
            <a:ext cx="10354124" cy="5184576"/>
          </a:xfrm>
        </p:spPr>
      </p:pic>
    </p:spTree>
    <p:extLst>
      <p:ext uri="{BB962C8B-B14F-4D97-AF65-F5344CB8AC3E}">
        <p14:creationId xmlns:p14="http://schemas.microsoft.com/office/powerpoint/2010/main" val="296029464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205</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730408" cy="4908203"/>
          </a:xfrm>
        </p:spPr>
        <p:txBody>
          <a:bodyPr/>
          <a:lstStyle/>
          <a:p>
            <a:pPr marL="0" indent="0">
              <a:buNone/>
            </a:pPr>
            <a:r>
              <a:rPr lang="en-US" dirty="0"/>
              <a:t>Compartment connections.</a:t>
            </a:r>
          </a:p>
          <a:p>
            <a:pPr marL="0" indent="0">
              <a:buNone/>
            </a:pPr>
            <a:endParaRPr lang="en-US" sz="800" dirty="0"/>
          </a:p>
          <a:p>
            <a:pPr marL="0" indent="0">
              <a:buNone/>
            </a:pPr>
            <a:r>
              <a:rPr lang="en-US" dirty="0"/>
              <a:t>How do you set up a compartment connection? </a:t>
            </a:r>
          </a:p>
          <a:p>
            <a:endParaRPr lang="en-US" dirty="0"/>
          </a:p>
        </p:txBody>
      </p:sp>
      <p:pic>
        <p:nvPicPr>
          <p:cNvPr id="6" name="Picture 5">
            <a:extLst>
              <a:ext uri="{FF2B5EF4-FFF2-40B4-BE49-F238E27FC236}">
                <a16:creationId xmlns:a16="http://schemas.microsoft.com/office/drawing/2014/main" id="{9DDC7E89-D61A-EAD7-4D0A-437309E099C9}"/>
              </a:ext>
            </a:extLst>
          </p:cNvPr>
          <p:cNvPicPr>
            <a:picLocks noChangeAspect="1"/>
          </p:cNvPicPr>
          <p:nvPr/>
        </p:nvPicPr>
        <p:blipFill>
          <a:blip r:embed="rId3"/>
          <a:stretch>
            <a:fillRect/>
          </a:stretch>
        </p:blipFill>
        <p:spPr>
          <a:xfrm>
            <a:off x="2272998" y="2780928"/>
            <a:ext cx="7646003" cy="306304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6381701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206</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1"/>
            <a:ext cx="10730408" cy="543596"/>
          </a:xfrm>
        </p:spPr>
        <p:txBody>
          <a:bodyPr/>
          <a:lstStyle/>
          <a:p>
            <a:pPr marL="0" indent="0">
              <a:buNone/>
            </a:pPr>
            <a:r>
              <a:rPr lang="en-US" dirty="0"/>
              <a:t>Compartment connections.</a:t>
            </a:r>
          </a:p>
          <a:p>
            <a:pPr marL="0" indent="0">
              <a:buNone/>
            </a:pPr>
            <a:endParaRPr lang="en-US" sz="800" dirty="0"/>
          </a:p>
          <a:p>
            <a:endParaRPr lang="en-US" dirty="0"/>
          </a:p>
        </p:txBody>
      </p:sp>
      <p:pic>
        <p:nvPicPr>
          <p:cNvPr id="6" name="Picture 5" descr="A screenshot of a computer&#10;&#10;Description automatically generated">
            <a:extLst>
              <a:ext uri="{FF2B5EF4-FFF2-40B4-BE49-F238E27FC236}">
                <a16:creationId xmlns:a16="http://schemas.microsoft.com/office/drawing/2014/main" id="{34D07FA8-B83F-173A-7534-8FDE9AB409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248" y="2172398"/>
            <a:ext cx="4612036" cy="2311419"/>
          </a:xfrm>
          <a:prstGeom prst="rect">
            <a:avLst/>
          </a:prstGeom>
          <a:ln>
            <a:noFill/>
          </a:ln>
          <a:effectLst>
            <a:outerShdw blurRad="190500" algn="tl" rotWithShape="0">
              <a:srgbClr val="000000">
                <a:alpha val="70000"/>
              </a:srgbClr>
            </a:outerShdw>
          </a:effectLst>
        </p:spPr>
      </p:pic>
      <p:pic>
        <p:nvPicPr>
          <p:cNvPr id="8" name="Picture 7" descr="A screenshot of a computer&#10;&#10;Description automatically generated">
            <a:extLst>
              <a:ext uri="{FF2B5EF4-FFF2-40B4-BE49-F238E27FC236}">
                <a16:creationId xmlns:a16="http://schemas.microsoft.com/office/drawing/2014/main" id="{DB71CC28-3F4A-3D21-F204-4CEE242EF9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3308" y="1474053"/>
            <a:ext cx="4794821" cy="448361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7856892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207</a:t>
            </a:fld>
            <a:endParaRPr lang="nl-NL" altLang="nl-NL" dirty="0"/>
          </a:p>
        </p:txBody>
      </p:sp>
      <p:pic>
        <p:nvPicPr>
          <p:cNvPr id="9" name="Picture 8" descr="A picture containing text, diagram, plan, technical drawing&#10;&#10;Description automatically generated">
            <a:extLst>
              <a:ext uri="{FF2B5EF4-FFF2-40B4-BE49-F238E27FC236}">
                <a16:creationId xmlns:a16="http://schemas.microsoft.com/office/drawing/2014/main" id="{72298331-310C-1432-8267-FFB924896B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960" y="1196752"/>
            <a:ext cx="10102717" cy="5080642"/>
          </a:xfrm>
          <a:prstGeom prst="rect">
            <a:avLst/>
          </a:prstGeom>
        </p:spPr>
      </p:pic>
    </p:spTree>
    <p:extLst>
      <p:ext uri="{BB962C8B-B14F-4D97-AF65-F5344CB8AC3E}">
        <p14:creationId xmlns:p14="http://schemas.microsoft.com/office/powerpoint/2010/main" val="29229228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208</a:t>
            </a:fld>
            <a:endParaRPr lang="nl-NL" altLang="nl-NL" dirty="0"/>
          </a:p>
        </p:txBody>
      </p:sp>
      <p:pic>
        <p:nvPicPr>
          <p:cNvPr id="6" name="Picture 5" descr="A picture containing text, diagram, sketch, plan&#10;&#10;Description automatically generated">
            <a:extLst>
              <a:ext uri="{FF2B5EF4-FFF2-40B4-BE49-F238E27FC236}">
                <a16:creationId xmlns:a16="http://schemas.microsoft.com/office/drawing/2014/main" id="{3E8A9C74-5D29-8649-F9B9-E9FC453D0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773" y="1096707"/>
            <a:ext cx="10160454" cy="5087590"/>
          </a:xfrm>
          <a:prstGeom prst="rect">
            <a:avLst/>
          </a:prstGeom>
        </p:spPr>
      </p:pic>
    </p:spTree>
    <p:extLst>
      <p:ext uri="{BB962C8B-B14F-4D97-AF65-F5344CB8AC3E}">
        <p14:creationId xmlns:p14="http://schemas.microsoft.com/office/powerpoint/2010/main" val="354185463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209</a:t>
            </a:fld>
            <a:endParaRPr lang="nl-NL" altLang="nl-NL" dirty="0"/>
          </a:p>
        </p:txBody>
      </p:sp>
      <p:pic>
        <p:nvPicPr>
          <p:cNvPr id="7" name="Picture 6" descr="A picture containing text, diagram, technical drawing, plan&#10;&#10;Description automatically generated">
            <a:extLst>
              <a:ext uri="{FF2B5EF4-FFF2-40B4-BE49-F238E27FC236}">
                <a16:creationId xmlns:a16="http://schemas.microsoft.com/office/drawing/2014/main" id="{2335A95C-BC74-2ED7-E050-FF1A43D097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782" y="1118043"/>
            <a:ext cx="10462435" cy="5208571"/>
          </a:xfrm>
          <a:prstGeom prst="rect">
            <a:avLst/>
          </a:prstGeom>
        </p:spPr>
      </p:pic>
    </p:spTree>
    <p:extLst>
      <p:ext uri="{BB962C8B-B14F-4D97-AF65-F5344CB8AC3E}">
        <p14:creationId xmlns:p14="http://schemas.microsoft.com/office/powerpoint/2010/main" val="35782427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21</a:t>
            </a:fld>
            <a:endParaRPr lang="nl-NL" altLang="nl-NL"/>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noProof="0" dirty="0"/>
              <a:t>Effect:</a:t>
            </a:r>
          </a:p>
          <a:p>
            <a:pPr marL="0" indent="0">
              <a:buNone/>
            </a:pPr>
            <a:endParaRPr lang="en-US" sz="800" noProof="0" dirty="0"/>
          </a:p>
          <a:p>
            <a:r>
              <a:rPr lang="en-US" noProof="0" dirty="0"/>
              <a:t>Calculations get more complicated.</a:t>
            </a:r>
            <a:endParaRPr lang="en-US" dirty="0"/>
          </a:p>
          <a:p>
            <a:pPr lvl="1"/>
            <a:endParaRPr lang="en-US" sz="800" dirty="0"/>
          </a:p>
          <a:p>
            <a:endParaRPr lang="en-US" dirty="0"/>
          </a:p>
          <a:p>
            <a:pPr lvl="2"/>
            <a:endParaRPr lang="en-US" noProof="0" dirty="0"/>
          </a:p>
        </p:txBody>
      </p:sp>
    </p:spTree>
    <p:extLst>
      <p:ext uri="{BB962C8B-B14F-4D97-AF65-F5344CB8AC3E}">
        <p14:creationId xmlns:p14="http://schemas.microsoft.com/office/powerpoint/2010/main" val="226144536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210</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730408" cy="4908203"/>
          </a:xfrm>
        </p:spPr>
        <p:txBody>
          <a:bodyPr/>
          <a:lstStyle/>
          <a:p>
            <a:pPr marL="0" indent="0">
              <a:buNone/>
            </a:pPr>
            <a:r>
              <a:rPr lang="en-US" dirty="0"/>
              <a:t>Compartment connections.</a:t>
            </a:r>
          </a:p>
          <a:p>
            <a:pPr marL="0" indent="0">
              <a:buNone/>
            </a:pPr>
            <a:endParaRPr lang="en-US" sz="800" dirty="0"/>
          </a:p>
          <a:p>
            <a:pPr marL="0" indent="0">
              <a:buNone/>
            </a:pPr>
            <a:r>
              <a:rPr lang="en-US" dirty="0"/>
              <a:t>Multiple compartment connections.</a:t>
            </a:r>
          </a:p>
        </p:txBody>
      </p:sp>
    </p:spTree>
    <p:extLst>
      <p:ext uri="{BB962C8B-B14F-4D97-AF65-F5344CB8AC3E}">
        <p14:creationId xmlns:p14="http://schemas.microsoft.com/office/powerpoint/2010/main" val="245120328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211</a:t>
            </a:fld>
            <a:endParaRPr lang="nl-NL" altLang="nl-NL" dirty="0"/>
          </a:p>
        </p:txBody>
      </p:sp>
      <p:pic>
        <p:nvPicPr>
          <p:cNvPr id="7" name="Picture 6" descr="A picture containing diagram, text, technical drawing, plan&#10;&#10;Description automatically generated">
            <a:extLst>
              <a:ext uri="{FF2B5EF4-FFF2-40B4-BE49-F238E27FC236}">
                <a16:creationId xmlns:a16="http://schemas.microsoft.com/office/drawing/2014/main" id="{C5E7CF50-85B9-5482-F873-63685C377D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244" y="1163881"/>
            <a:ext cx="10499511" cy="4979076"/>
          </a:xfrm>
          <a:prstGeom prst="rect">
            <a:avLst/>
          </a:prstGeom>
        </p:spPr>
      </p:pic>
    </p:spTree>
    <p:extLst>
      <p:ext uri="{BB962C8B-B14F-4D97-AF65-F5344CB8AC3E}">
        <p14:creationId xmlns:p14="http://schemas.microsoft.com/office/powerpoint/2010/main" val="363341295"/>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212</a:t>
            </a:fld>
            <a:endParaRPr lang="nl-NL" altLang="nl-NL" dirty="0"/>
          </a:p>
        </p:txBody>
      </p:sp>
      <p:pic>
        <p:nvPicPr>
          <p:cNvPr id="6" name="Picture 5" descr="A picture containing diagram, text, technical drawing, plan&#10;&#10;Description automatically generated">
            <a:extLst>
              <a:ext uri="{FF2B5EF4-FFF2-40B4-BE49-F238E27FC236}">
                <a16:creationId xmlns:a16="http://schemas.microsoft.com/office/drawing/2014/main" id="{5F17A9AA-D836-7A50-EA81-E355F1126C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955" y="1168660"/>
            <a:ext cx="10554090" cy="4943684"/>
          </a:xfrm>
          <a:prstGeom prst="rect">
            <a:avLst/>
          </a:prstGeom>
        </p:spPr>
      </p:pic>
    </p:spTree>
    <p:extLst>
      <p:ext uri="{BB962C8B-B14F-4D97-AF65-F5344CB8AC3E}">
        <p14:creationId xmlns:p14="http://schemas.microsoft.com/office/powerpoint/2010/main" val="4172147117"/>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213</a:t>
            </a:fld>
            <a:endParaRPr lang="nl-NL" altLang="nl-NL" dirty="0"/>
          </a:p>
        </p:txBody>
      </p:sp>
      <p:pic>
        <p:nvPicPr>
          <p:cNvPr id="7" name="Picture 6" descr="A picture containing text, diagram, technical drawing, plan&#10;&#10;Description automatically generated">
            <a:extLst>
              <a:ext uri="{FF2B5EF4-FFF2-40B4-BE49-F238E27FC236}">
                <a16:creationId xmlns:a16="http://schemas.microsoft.com/office/drawing/2014/main" id="{E6810F52-FE5B-751C-81FD-2E31A05D44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5480" y="1191667"/>
            <a:ext cx="8497421" cy="5301208"/>
          </a:xfrm>
          <a:prstGeom prst="rect">
            <a:avLst/>
          </a:prstGeom>
        </p:spPr>
      </p:pic>
    </p:spTree>
    <p:extLst>
      <p:ext uri="{BB962C8B-B14F-4D97-AF65-F5344CB8AC3E}">
        <p14:creationId xmlns:p14="http://schemas.microsoft.com/office/powerpoint/2010/main" val="79943204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214</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730408" cy="4908203"/>
          </a:xfrm>
        </p:spPr>
        <p:txBody>
          <a:bodyPr/>
          <a:lstStyle/>
          <a:p>
            <a:pPr marL="0" indent="0">
              <a:buNone/>
            </a:pPr>
            <a:r>
              <a:rPr lang="en-US" dirty="0"/>
              <a:t>New damage case menu.</a:t>
            </a:r>
          </a:p>
          <a:p>
            <a:pPr marL="0" indent="0">
              <a:buNone/>
            </a:pPr>
            <a:endParaRPr lang="en-US" sz="800"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1C61AB"/>
              </a:solidFill>
              <a:effectLst/>
              <a:uLnTx/>
              <a:uFillTx/>
              <a:latin typeface="HelveticaNeueLT Pro 55 Roman" panose="020B0604020202020204" pitchFamily="34" charset="0"/>
              <a:ea typeface="+mn-ea"/>
              <a:cs typeface="+mn-cs"/>
            </a:endParaRPr>
          </a:p>
          <a:p>
            <a:pPr marL="0" indent="0">
              <a:buNone/>
            </a:pPr>
            <a:endParaRPr lang="en-US" dirty="0"/>
          </a:p>
        </p:txBody>
      </p:sp>
      <p:pic>
        <p:nvPicPr>
          <p:cNvPr id="7" name="Picture 6">
            <a:extLst>
              <a:ext uri="{FF2B5EF4-FFF2-40B4-BE49-F238E27FC236}">
                <a16:creationId xmlns:a16="http://schemas.microsoft.com/office/drawing/2014/main" id="{D0499746-CBF9-0169-0320-B9D10662B2DA}"/>
              </a:ext>
            </a:extLst>
          </p:cNvPr>
          <p:cNvPicPr>
            <a:picLocks noChangeAspect="1"/>
          </p:cNvPicPr>
          <p:nvPr/>
        </p:nvPicPr>
        <p:blipFill>
          <a:blip r:embed="rId3"/>
          <a:stretch>
            <a:fillRect/>
          </a:stretch>
        </p:blipFill>
        <p:spPr>
          <a:xfrm>
            <a:off x="678157" y="2104129"/>
            <a:ext cx="10835686" cy="1646220"/>
          </a:xfrm>
          <a:prstGeom prst="rect">
            <a:avLst/>
          </a:prstGeom>
        </p:spPr>
      </p:pic>
    </p:spTree>
    <p:extLst>
      <p:ext uri="{BB962C8B-B14F-4D97-AF65-F5344CB8AC3E}">
        <p14:creationId xmlns:p14="http://schemas.microsoft.com/office/powerpoint/2010/main" val="191427153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215</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730408" cy="4908203"/>
          </a:xfrm>
        </p:spPr>
        <p:txBody>
          <a:bodyPr/>
          <a:lstStyle/>
          <a:p>
            <a:pPr marL="0" indent="0">
              <a:buNone/>
            </a:pPr>
            <a:r>
              <a:rPr lang="en-US" dirty="0"/>
              <a:t>New damage case menu.</a:t>
            </a:r>
          </a:p>
          <a:p>
            <a:pPr marL="0" indent="0">
              <a:buNone/>
            </a:pPr>
            <a:endParaRPr lang="en-US" sz="800"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1C61AB"/>
              </a:solidFill>
              <a:effectLst/>
              <a:uLnTx/>
              <a:uFillTx/>
              <a:latin typeface="HelveticaNeueLT Pro 55 Roman" panose="020B0604020202020204" pitchFamily="34" charset="0"/>
              <a:ea typeface="+mn-ea"/>
              <a:cs typeface="+mn-cs"/>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C61AB"/>
                </a:solidFill>
                <a:effectLst/>
                <a:uLnTx/>
                <a:uFillTx/>
                <a:latin typeface="HelveticaNeueLT Pro 55 Roman" panose="020B0604020202020204" pitchFamily="34" charset="0"/>
                <a:ea typeface="+mn-ea"/>
                <a:cs typeface="+mn-cs"/>
              </a:rPr>
              <a:t>Here you can select </a:t>
            </a:r>
            <a:r>
              <a:rPr lang="en-US" dirty="0"/>
              <a:t>damage cases for which higher </a:t>
            </a:r>
            <a:r>
              <a:rPr lang="en-US" dirty="0" err="1"/>
              <a:t>subdamages</a:t>
            </a:r>
            <a:r>
              <a:rPr lang="en-US" dirty="0"/>
              <a:t> have to be generated.</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1C61AB"/>
                </a:solidFill>
                <a:effectLst/>
                <a:uLnTx/>
                <a:uFillTx/>
                <a:latin typeface="HelveticaNeueLT Pro 55 Roman" panose="020B0604020202020204" pitchFamily="34" charset="0"/>
                <a:ea typeface="+mn-ea"/>
                <a:cs typeface="+mn-cs"/>
              </a:rPr>
              <a:t>Here you can select damage cases to be used in ‘Loading’ o</a:t>
            </a:r>
            <a:r>
              <a:rPr lang="en-US" dirty="0"/>
              <a:t>r ‘</a:t>
            </a:r>
            <a:r>
              <a:rPr lang="en-US" dirty="0" err="1"/>
              <a:t>Hydrotables</a:t>
            </a:r>
            <a:r>
              <a:rPr lang="en-US" dirty="0"/>
              <a:t>’.</a:t>
            </a:r>
            <a:endParaRPr kumimoji="0" lang="en-US" sz="2800" b="0" i="0" u="none" strike="noStrike" kern="1200" cap="none" spc="0" normalizeH="0" baseline="0" noProof="0" dirty="0">
              <a:ln>
                <a:noFill/>
              </a:ln>
              <a:solidFill>
                <a:srgbClr val="1C61AB"/>
              </a:solidFill>
              <a:effectLst/>
              <a:uLnTx/>
              <a:uFillTx/>
              <a:latin typeface="HelveticaNeueLT Pro 55 Roman" panose="020B0604020202020204" pitchFamily="34" charset="0"/>
              <a:ea typeface="+mn-ea"/>
              <a:cs typeface="+mn-cs"/>
            </a:endParaRPr>
          </a:p>
          <a:p>
            <a:pPr marL="0" indent="0">
              <a:buNone/>
            </a:pPr>
            <a:endParaRPr lang="en-US" dirty="0"/>
          </a:p>
        </p:txBody>
      </p:sp>
      <p:pic>
        <p:nvPicPr>
          <p:cNvPr id="7" name="Picture 6">
            <a:extLst>
              <a:ext uri="{FF2B5EF4-FFF2-40B4-BE49-F238E27FC236}">
                <a16:creationId xmlns:a16="http://schemas.microsoft.com/office/drawing/2014/main" id="{D0499746-CBF9-0169-0320-B9D10662B2DA}"/>
              </a:ext>
            </a:extLst>
          </p:cNvPr>
          <p:cNvPicPr>
            <a:picLocks noChangeAspect="1"/>
          </p:cNvPicPr>
          <p:nvPr/>
        </p:nvPicPr>
        <p:blipFill>
          <a:blip r:embed="rId3"/>
          <a:stretch>
            <a:fillRect/>
          </a:stretch>
        </p:blipFill>
        <p:spPr>
          <a:xfrm>
            <a:off x="678157" y="2104129"/>
            <a:ext cx="10835686" cy="1646220"/>
          </a:xfrm>
          <a:prstGeom prst="rect">
            <a:avLst/>
          </a:prstGeom>
        </p:spPr>
      </p:pic>
    </p:spTree>
    <p:extLst>
      <p:ext uri="{BB962C8B-B14F-4D97-AF65-F5344CB8AC3E}">
        <p14:creationId xmlns:p14="http://schemas.microsoft.com/office/powerpoint/2010/main" val="3804862906"/>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D9D884-01DD-4DCA-AAB8-521629E783C0}" type="datetime1">
              <a:rPr kumimoji="0" lang="nl-NL" sz="1200" b="0" i="0" u="none" strike="noStrike" kern="1200" cap="none" spc="0" normalizeH="0" baseline="0" noProof="0" smtClean="0">
                <a:ln>
                  <a:noFill/>
                </a:ln>
                <a:solidFill>
                  <a:srgbClr val="1C61AB"/>
                </a:solidFill>
                <a:effectLst/>
                <a:uLnTx/>
                <a:uFillTx/>
                <a:latin typeface="HelveticaNeueLT Pro 55 Roman"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14-5-2023</a:t>
            </a:fld>
            <a:endParaRPr kumimoji="0" lang="nl-NL" sz="1200" b="0" i="0" u="none" strike="noStrike" kern="1200" cap="none" spc="0" normalizeH="0" baseline="0" noProof="0" dirty="0">
              <a:ln>
                <a:noFill/>
              </a:ln>
              <a:solidFill>
                <a:srgbClr val="1C61AB"/>
              </a:solidFill>
              <a:effectLst/>
              <a:uLnTx/>
              <a:uFillTx/>
              <a:latin typeface="HelveticaNeueLT Pro 55 Roman"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C4BDB0B-48F0-468E-9759-F63765CE59F2}" type="slidenum">
              <a:rPr kumimoji="0" lang="nl-NL" altLang="nl-NL" sz="1200" b="0" i="0" u="none" strike="noStrike" kern="1200" cap="none" spc="0" normalizeH="0" baseline="0" noProof="0" smtClean="0">
                <a:ln>
                  <a:noFill/>
                </a:ln>
                <a:solidFill>
                  <a:srgbClr val="1C61AB"/>
                </a:solidFill>
                <a:effectLst/>
                <a:uLnTx/>
                <a:uFillTx/>
                <a:latin typeface="HelveticaNeueLT Pro 55 Roman"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216</a:t>
            </a:fld>
            <a:endParaRPr kumimoji="0" lang="nl-NL" altLang="nl-NL" sz="1200" b="0" i="0" u="none" strike="noStrike" kern="1200" cap="none" spc="0" normalizeH="0" baseline="0" noProof="0" dirty="0">
              <a:ln>
                <a:noFill/>
              </a:ln>
              <a:solidFill>
                <a:srgbClr val="1C61AB"/>
              </a:solidFill>
              <a:effectLst/>
              <a:uLnTx/>
              <a:uFillTx/>
              <a:latin typeface="HelveticaNeueLT Pro 55 Roman" panose="020B0604020202020204" pitchFamily="34" charset="0"/>
              <a:ea typeface="+mn-ea"/>
              <a:cs typeface="Arial" panose="020B0604020202020204" pitchFamily="34" charset="0"/>
            </a:endParaRPr>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sz="2600" dirty="0"/>
              <a:t>E</a:t>
            </a:r>
            <a:r>
              <a:rPr lang="en-US" sz="2600" noProof="0" dirty="0" err="1"/>
              <a:t>nd</a:t>
            </a:r>
            <a:r>
              <a:rPr lang="en-US" sz="2600" noProof="0" dirty="0"/>
              <a:t> of the topic: Tips &amp; Tricks. </a:t>
            </a:r>
          </a:p>
          <a:p>
            <a:pPr marL="0" indent="0">
              <a:buNone/>
            </a:pPr>
            <a:endParaRPr lang="en-US" sz="2600" dirty="0"/>
          </a:p>
          <a:p>
            <a:pPr marL="0" indent="0">
              <a:buNone/>
            </a:pPr>
            <a:r>
              <a:rPr lang="en-US" sz="2600" noProof="0" dirty="0"/>
              <a:t>Before we continue with the ‘general’ Q&amp;A section…</a:t>
            </a:r>
          </a:p>
          <a:p>
            <a:pPr marL="0" indent="0">
              <a:buNone/>
            </a:pPr>
            <a:endParaRPr lang="en-US" sz="800" noProof="0" dirty="0"/>
          </a:p>
          <a:p>
            <a:endParaRPr lang="en-US" sz="2600" dirty="0"/>
          </a:p>
          <a:p>
            <a:endParaRPr lang="en-US" sz="800" dirty="0"/>
          </a:p>
        </p:txBody>
      </p:sp>
    </p:spTree>
    <p:extLst>
      <p:ext uri="{BB962C8B-B14F-4D97-AF65-F5344CB8AC3E}">
        <p14:creationId xmlns:p14="http://schemas.microsoft.com/office/powerpoint/2010/main" val="711773012"/>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Probdam</a:t>
            </a:r>
            <a:r>
              <a:rPr lang="en-US" sz="2800" noProof="0" dirty="0"/>
              <a:t>’</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D9D884-01DD-4DCA-AAB8-521629E783C0}" type="datetime1">
              <a:rPr kumimoji="0" lang="nl-NL" sz="1200" b="0" i="0" u="none" strike="noStrike" kern="1200" cap="none" spc="0" normalizeH="0" baseline="0" noProof="0" smtClean="0">
                <a:ln>
                  <a:noFill/>
                </a:ln>
                <a:solidFill>
                  <a:srgbClr val="1C61AB"/>
                </a:solidFill>
                <a:effectLst/>
                <a:uLnTx/>
                <a:uFillTx/>
                <a:latin typeface="HelveticaNeueLT Pro 55 Roman"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14-5-2023</a:t>
            </a:fld>
            <a:endParaRPr kumimoji="0" lang="nl-NL" sz="1200" b="0" i="0" u="none" strike="noStrike" kern="1200" cap="none" spc="0" normalizeH="0" baseline="0" noProof="0" dirty="0">
              <a:ln>
                <a:noFill/>
              </a:ln>
              <a:solidFill>
                <a:srgbClr val="1C61AB"/>
              </a:solidFill>
              <a:effectLst/>
              <a:uLnTx/>
              <a:uFillTx/>
              <a:latin typeface="HelveticaNeueLT Pro 55 Roman"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C4BDB0B-48F0-468E-9759-F63765CE59F2}" type="slidenum">
              <a:rPr kumimoji="0" lang="nl-NL" altLang="nl-NL" sz="1200" b="0" i="0" u="none" strike="noStrike" kern="1200" cap="none" spc="0" normalizeH="0" baseline="0" noProof="0" smtClean="0">
                <a:ln>
                  <a:noFill/>
                </a:ln>
                <a:solidFill>
                  <a:srgbClr val="1C61AB"/>
                </a:solidFill>
                <a:effectLst/>
                <a:uLnTx/>
                <a:uFillTx/>
                <a:latin typeface="HelveticaNeueLT Pro 55 Roman"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217</a:t>
            </a:fld>
            <a:endParaRPr kumimoji="0" lang="nl-NL" altLang="nl-NL" sz="1200" b="0" i="0" u="none" strike="noStrike" kern="1200" cap="none" spc="0" normalizeH="0" baseline="0" noProof="0" dirty="0">
              <a:ln>
                <a:noFill/>
              </a:ln>
              <a:solidFill>
                <a:srgbClr val="1C61AB"/>
              </a:solidFill>
              <a:effectLst/>
              <a:uLnTx/>
              <a:uFillTx/>
              <a:latin typeface="HelveticaNeueLT Pro 55 Roman" panose="020B0604020202020204" pitchFamily="34" charset="0"/>
              <a:ea typeface="+mn-ea"/>
              <a:cs typeface="Arial" panose="020B0604020202020204" pitchFamily="34" charset="0"/>
            </a:endParaRPr>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sz="2600" dirty="0"/>
              <a:t>E</a:t>
            </a:r>
            <a:r>
              <a:rPr lang="en-US" sz="2600" noProof="0" dirty="0" err="1"/>
              <a:t>nd</a:t>
            </a:r>
            <a:r>
              <a:rPr lang="en-US" sz="2600" noProof="0" dirty="0"/>
              <a:t> of the topic: Tips &amp; Tricks. </a:t>
            </a:r>
          </a:p>
          <a:p>
            <a:pPr marL="0" indent="0">
              <a:buNone/>
            </a:pPr>
            <a:endParaRPr lang="en-US" sz="800" dirty="0"/>
          </a:p>
          <a:p>
            <a:pPr marL="0" indent="0">
              <a:buNone/>
            </a:pPr>
            <a:r>
              <a:rPr lang="en-US" sz="2600" noProof="0" dirty="0"/>
              <a:t>Before we continue with the ‘general’ Q&amp;A section…</a:t>
            </a:r>
          </a:p>
          <a:p>
            <a:pPr marL="0" indent="0">
              <a:buNone/>
            </a:pPr>
            <a:endParaRPr lang="en-US" sz="800" noProof="0" dirty="0"/>
          </a:p>
          <a:p>
            <a:r>
              <a:rPr lang="en-US" sz="2600" dirty="0"/>
              <a:t>Questions regarding the Tips and Tricks?</a:t>
            </a:r>
          </a:p>
          <a:p>
            <a:endParaRPr lang="en-US" sz="2600" dirty="0"/>
          </a:p>
          <a:p>
            <a:endParaRPr lang="en-US" sz="800" dirty="0"/>
          </a:p>
        </p:txBody>
      </p:sp>
    </p:spTree>
    <p:extLst>
      <p:ext uri="{BB962C8B-B14F-4D97-AF65-F5344CB8AC3E}">
        <p14:creationId xmlns:p14="http://schemas.microsoft.com/office/powerpoint/2010/main" val="422479386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1874590"/>
          </a:xfrm>
        </p:spPr>
        <p:txBody>
          <a:bodyPr/>
          <a:lstStyle/>
          <a:p>
            <a:r>
              <a:rPr lang="en-US" noProof="0" dirty="0"/>
              <a:t>Q &amp; A.</a:t>
            </a:r>
          </a:p>
        </p:txBody>
      </p:sp>
    </p:spTree>
    <p:extLst>
      <p:ext uri="{BB962C8B-B14F-4D97-AF65-F5344CB8AC3E}">
        <p14:creationId xmlns:p14="http://schemas.microsoft.com/office/powerpoint/2010/main" val="239561671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800" noProof="0" dirty="0"/>
              <a:t>I would like to thank you for your attention.</a:t>
            </a:r>
            <a:br>
              <a:rPr lang="en-US" sz="2800" noProof="0" dirty="0"/>
            </a:br>
            <a:br>
              <a:rPr lang="en-US" noProof="0" dirty="0"/>
            </a:br>
            <a:r>
              <a:rPr lang="en-US" noProof="0" dirty="0"/>
              <a:t>SARC user day 2023</a:t>
            </a:r>
          </a:p>
        </p:txBody>
      </p:sp>
      <p:sp>
        <p:nvSpPr>
          <p:cNvPr id="3" name="Subtitle 2"/>
          <p:cNvSpPr>
            <a:spLocks noGrp="1"/>
          </p:cNvSpPr>
          <p:nvPr>
            <p:ph type="subTitle" idx="1"/>
          </p:nvPr>
        </p:nvSpPr>
        <p:spPr/>
        <p:txBody>
          <a:bodyPr/>
          <a:lstStyle/>
          <a:p>
            <a:r>
              <a:rPr lang="en-US" noProof="0" dirty="0"/>
              <a:t>Workshop Probabilistic Damage Stability with PIAS</a:t>
            </a:r>
          </a:p>
          <a:p>
            <a:r>
              <a:rPr lang="en-US" noProof="0" dirty="0"/>
              <a:t>Douwe Plukkel</a:t>
            </a:r>
          </a:p>
        </p:txBody>
      </p:sp>
    </p:spTree>
    <p:extLst>
      <p:ext uri="{BB962C8B-B14F-4D97-AF65-F5344CB8AC3E}">
        <p14:creationId xmlns:p14="http://schemas.microsoft.com/office/powerpoint/2010/main" val="27707980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22</a:t>
            </a:fld>
            <a:endParaRPr lang="nl-NL" altLang="nl-NL"/>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noProof="0" dirty="0"/>
              <a:t>Effect:</a:t>
            </a:r>
          </a:p>
          <a:p>
            <a:pPr marL="0" indent="0">
              <a:buNone/>
            </a:pPr>
            <a:endParaRPr lang="en-US" sz="800" noProof="0" dirty="0"/>
          </a:p>
          <a:p>
            <a:r>
              <a:rPr lang="en-US" noProof="0" dirty="0"/>
              <a:t>Calculations get more complicated.</a:t>
            </a:r>
            <a:endParaRPr lang="en-US" dirty="0"/>
          </a:p>
          <a:p>
            <a:pPr lvl="1"/>
            <a:endParaRPr lang="en-US" sz="800" dirty="0"/>
          </a:p>
          <a:p>
            <a:pPr lvl="1"/>
            <a:r>
              <a:rPr lang="en-US" noProof="0" dirty="0"/>
              <a:t>Lower attained index.</a:t>
            </a:r>
          </a:p>
          <a:p>
            <a:pPr lvl="1"/>
            <a:endParaRPr lang="en-US" sz="800" noProof="0" dirty="0"/>
          </a:p>
          <a:p>
            <a:endParaRPr lang="en-US" dirty="0"/>
          </a:p>
          <a:p>
            <a:pPr lvl="2"/>
            <a:endParaRPr lang="en-US" noProof="0" dirty="0"/>
          </a:p>
        </p:txBody>
      </p:sp>
    </p:spTree>
    <p:extLst>
      <p:ext uri="{BB962C8B-B14F-4D97-AF65-F5344CB8AC3E}">
        <p14:creationId xmlns:p14="http://schemas.microsoft.com/office/powerpoint/2010/main" val="36043383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23</a:t>
            </a:fld>
            <a:endParaRPr lang="nl-NL" altLang="nl-NL"/>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noProof="0" dirty="0"/>
              <a:t>Effect:</a:t>
            </a:r>
          </a:p>
          <a:p>
            <a:pPr marL="0" indent="0">
              <a:buNone/>
            </a:pPr>
            <a:endParaRPr lang="en-US" sz="800" noProof="0" dirty="0"/>
          </a:p>
          <a:p>
            <a:r>
              <a:rPr lang="en-US" noProof="0" dirty="0"/>
              <a:t>Calculations get more complicated.</a:t>
            </a:r>
            <a:endParaRPr lang="en-US" dirty="0"/>
          </a:p>
          <a:p>
            <a:pPr lvl="1"/>
            <a:endParaRPr lang="en-US" sz="800" dirty="0"/>
          </a:p>
          <a:p>
            <a:pPr lvl="1"/>
            <a:r>
              <a:rPr lang="en-US" noProof="0" dirty="0"/>
              <a:t>Lower attained index.</a:t>
            </a:r>
          </a:p>
          <a:p>
            <a:pPr lvl="1"/>
            <a:endParaRPr lang="en-US" sz="800" noProof="0" dirty="0"/>
          </a:p>
          <a:p>
            <a:pPr lvl="1"/>
            <a:r>
              <a:rPr lang="en-US" noProof="0" dirty="0"/>
              <a:t>The designer must take extra effort in order to gain back the loss in the attained index, by calculation more damage cases, more iterations etc.</a:t>
            </a:r>
          </a:p>
          <a:p>
            <a:endParaRPr lang="en-US" sz="800" dirty="0"/>
          </a:p>
          <a:p>
            <a:endParaRPr lang="en-US" dirty="0"/>
          </a:p>
          <a:p>
            <a:pPr lvl="2"/>
            <a:endParaRPr lang="en-US" noProof="0" dirty="0"/>
          </a:p>
        </p:txBody>
      </p:sp>
    </p:spTree>
    <p:extLst>
      <p:ext uri="{BB962C8B-B14F-4D97-AF65-F5344CB8AC3E}">
        <p14:creationId xmlns:p14="http://schemas.microsoft.com/office/powerpoint/2010/main" val="40969180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24</a:t>
            </a:fld>
            <a:endParaRPr lang="nl-NL" altLang="nl-NL"/>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noProof="0" dirty="0"/>
              <a:t>Effect:</a:t>
            </a:r>
          </a:p>
          <a:p>
            <a:pPr marL="0" indent="0">
              <a:buNone/>
            </a:pPr>
            <a:endParaRPr lang="en-US" sz="800" noProof="0" dirty="0"/>
          </a:p>
          <a:p>
            <a:r>
              <a:rPr lang="en-US" noProof="0" dirty="0"/>
              <a:t>Calculations get more complicated.</a:t>
            </a:r>
            <a:endParaRPr lang="en-US" dirty="0"/>
          </a:p>
          <a:p>
            <a:pPr lvl="1"/>
            <a:endParaRPr lang="en-US" sz="800" dirty="0"/>
          </a:p>
          <a:p>
            <a:pPr lvl="1"/>
            <a:r>
              <a:rPr lang="en-US" noProof="0" dirty="0"/>
              <a:t>Lower attained index.</a:t>
            </a:r>
          </a:p>
          <a:p>
            <a:pPr lvl="1"/>
            <a:endParaRPr lang="en-US" sz="800" noProof="0" dirty="0"/>
          </a:p>
          <a:p>
            <a:pPr lvl="1"/>
            <a:r>
              <a:rPr lang="en-US" noProof="0" dirty="0"/>
              <a:t>The designer must take extra effort in order to gain back the loss in the attained index, by calculation more damage cases, more iterations etc.</a:t>
            </a:r>
          </a:p>
          <a:p>
            <a:endParaRPr lang="en-US" sz="800" dirty="0"/>
          </a:p>
          <a:p>
            <a:r>
              <a:rPr lang="en-US" dirty="0"/>
              <a:t>More detailed PIAS models (more frames, frame points, etc.)</a:t>
            </a:r>
          </a:p>
          <a:p>
            <a:endParaRPr lang="en-US" sz="800" dirty="0"/>
          </a:p>
          <a:p>
            <a:endParaRPr lang="en-US" dirty="0"/>
          </a:p>
          <a:p>
            <a:pPr lvl="2"/>
            <a:endParaRPr lang="en-US" noProof="0" dirty="0"/>
          </a:p>
        </p:txBody>
      </p:sp>
    </p:spTree>
    <p:extLst>
      <p:ext uri="{BB962C8B-B14F-4D97-AF65-F5344CB8AC3E}">
        <p14:creationId xmlns:p14="http://schemas.microsoft.com/office/powerpoint/2010/main" val="7514384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25</a:t>
            </a:fld>
            <a:endParaRPr lang="nl-NL" altLang="nl-NL"/>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noProof="0" dirty="0"/>
              <a:t>Effect:</a:t>
            </a:r>
          </a:p>
          <a:p>
            <a:pPr marL="0" indent="0">
              <a:buNone/>
            </a:pPr>
            <a:endParaRPr lang="en-US" sz="800" noProof="0" dirty="0"/>
          </a:p>
          <a:p>
            <a:r>
              <a:rPr lang="en-US" noProof="0" dirty="0"/>
              <a:t>Calculations get more complicated.</a:t>
            </a:r>
            <a:endParaRPr lang="en-US" dirty="0"/>
          </a:p>
          <a:p>
            <a:pPr lvl="1"/>
            <a:endParaRPr lang="en-US" sz="800" dirty="0"/>
          </a:p>
          <a:p>
            <a:pPr lvl="1"/>
            <a:r>
              <a:rPr lang="en-US" noProof="0" dirty="0"/>
              <a:t>Lower attained index.</a:t>
            </a:r>
          </a:p>
          <a:p>
            <a:pPr lvl="1"/>
            <a:endParaRPr lang="en-US" sz="800" noProof="0" dirty="0"/>
          </a:p>
          <a:p>
            <a:pPr lvl="1"/>
            <a:r>
              <a:rPr lang="en-US" noProof="0" dirty="0"/>
              <a:t>The designer must take extra effort in order to gain back the loss in the attained index, by calculation more damage cases, more iterations etc.</a:t>
            </a:r>
          </a:p>
          <a:p>
            <a:endParaRPr lang="en-US" sz="800" dirty="0"/>
          </a:p>
          <a:p>
            <a:r>
              <a:rPr lang="en-US" dirty="0"/>
              <a:t>More detailed PIAS models (more frames, frame points, etc.)</a:t>
            </a:r>
          </a:p>
          <a:p>
            <a:endParaRPr lang="en-US" sz="800" dirty="0"/>
          </a:p>
          <a:p>
            <a:r>
              <a:rPr lang="en-US" dirty="0"/>
              <a:t>All leading to increased calculating time and effort.</a:t>
            </a:r>
          </a:p>
          <a:p>
            <a:endParaRPr lang="en-US" dirty="0"/>
          </a:p>
          <a:p>
            <a:pPr lvl="2"/>
            <a:endParaRPr lang="en-US" noProof="0" dirty="0"/>
          </a:p>
        </p:txBody>
      </p:sp>
    </p:spTree>
    <p:extLst>
      <p:ext uri="{BB962C8B-B14F-4D97-AF65-F5344CB8AC3E}">
        <p14:creationId xmlns:p14="http://schemas.microsoft.com/office/powerpoint/2010/main" val="30598790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26</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766800" y="1844824"/>
            <a:ext cx="10614760" cy="4511526"/>
          </a:xfrm>
        </p:spPr>
        <p:txBody>
          <a:bodyPr/>
          <a:lstStyle/>
          <a:p>
            <a:pPr marL="0" indent="0">
              <a:buNone/>
            </a:pPr>
            <a:r>
              <a:rPr lang="en-US" noProof="0" dirty="0"/>
              <a:t>Since we are not only developing software, but we also use it, we are facing the same issues as you. </a:t>
            </a:r>
          </a:p>
          <a:p>
            <a:pPr marL="0" indent="0">
              <a:buNone/>
            </a:pPr>
            <a:endParaRPr lang="en-US" sz="800" dirty="0"/>
          </a:p>
          <a:p>
            <a:pPr marL="0" indent="0">
              <a:buNone/>
            </a:pPr>
            <a:r>
              <a:rPr lang="en-US" noProof="0" dirty="0"/>
              <a:t>Luckily, we are lazy people, so we try to keep up and develop new functionalities and mechanisms to be able to calculate these aspects and reduce the time one have to spend on it him/herself.</a:t>
            </a:r>
          </a:p>
          <a:p>
            <a:pPr marL="0" indent="0">
              <a:buNone/>
            </a:pPr>
            <a:endParaRPr lang="en-US" sz="800" dirty="0"/>
          </a:p>
          <a:p>
            <a:pPr marL="0" indent="0">
              <a:buNone/>
            </a:pPr>
            <a:r>
              <a:rPr lang="en-US" noProof="0" dirty="0"/>
              <a:t>Let the computer do the hard and boring work.</a:t>
            </a:r>
          </a:p>
          <a:p>
            <a:pPr marL="0" indent="0">
              <a:buNone/>
            </a:pPr>
            <a:endParaRPr lang="en-US" noProof="0" dirty="0"/>
          </a:p>
        </p:txBody>
      </p:sp>
    </p:spTree>
    <p:extLst>
      <p:ext uri="{BB962C8B-B14F-4D97-AF65-F5344CB8AC3E}">
        <p14:creationId xmlns:p14="http://schemas.microsoft.com/office/powerpoint/2010/main" val="23987906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27</a:t>
            </a:fld>
            <a:endParaRPr lang="nl-NL" altLang="nl-NL"/>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noProof="0" dirty="0"/>
              <a:t>What have we done to make life easier?</a:t>
            </a:r>
          </a:p>
          <a:p>
            <a:pPr marL="0" indent="0">
              <a:buNone/>
            </a:pPr>
            <a:endParaRPr lang="en-US" sz="800" noProof="0" dirty="0"/>
          </a:p>
          <a:p>
            <a:endParaRPr lang="en-US" sz="800" noProof="0" dirty="0"/>
          </a:p>
          <a:p>
            <a:pPr lvl="2"/>
            <a:endParaRPr lang="en-US" noProof="0" dirty="0"/>
          </a:p>
        </p:txBody>
      </p:sp>
    </p:spTree>
    <p:extLst>
      <p:ext uri="{BB962C8B-B14F-4D97-AF65-F5344CB8AC3E}">
        <p14:creationId xmlns:p14="http://schemas.microsoft.com/office/powerpoint/2010/main" val="22260818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28</a:t>
            </a:fld>
            <a:endParaRPr lang="nl-NL" altLang="nl-NL"/>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noProof="0" dirty="0"/>
              <a:t>What have we done to make life easier?</a:t>
            </a:r>
          </a:p>
          <a:p>
            <a:pPr marL="0" indent="0">
              <a:buNone/>
            </a:pPr>
            <a:endParaRPr lang="en-US" sz="800" noProof="0" dirty="0"/>
          </a:p>
          <a:p>
            <a:r>
              <a:rPr lang="en-US" noProof="0" dirty="0"/>
              <a:t>Ability to define more complex compartment connections.</a:t>
            </a:r>
          </a:p>
          <a:p>
            <a:endParaRPr lang="en-US" sz="800" noProof="0" dirty="0"/>
          </a:p>
          <a:p>
            <a:pPr lvl="2"/>
            <a:endParaRPr lang="en-US" noProof="0" dirty="0"/>
          </a:p>
        </p:txBody>
      </p:sp>
    </p:spTree>
    <p:extLst>
      <p:ext uri="{BB962C8B-B14F-4D97-AF65-F5344CB8AC3E}">
        <p14:creationId xmlns:p14="http://schemas.microsoft.com/office/powerpoint/2010/main" val="26526907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29</a:t>
            </a:fld>
            <a:endParaRPr lang="nl-NL" altLang="nl-NL"/>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noProof="0" dirty="0"/>
              <a:t>What have we done to make life easier?</a:t>
            </a:r>
          </a:p>
          <a:p>
            <a:pPr marL="0" indent="0">
              <a:buNone/>
            </a:pPr>
            <a:endParaRPr lang="en-US" sz="800" noProof="0" dirty="0"/>
          </a:p>
          <a:p>
            <a:r>
              <a:rPr lang="en-US" noProof="0" dirty="0"/>
              <a:t>Ability to define more complex compartment connections.</a:t>
            </a:r>
          </a:p>
          <a:p>
            <a:endParaRPr lang="en-US" sz="800" noProof="0" dirty="0"/>
          </a:p>
          <a:p>
            <a:r>
              <a:rPr lang="en-US" dirty="0"/>
              <a:t>Calculation of (damage) stability to both SB and PS.</a:t>
            </a:r>
          </a:p>
          <a:p>
            <a:endParaRPr lang="en-US" sz="800" dirty="0"/>
          </a:p>
          <a:p>
            <a:pPr lvl="2"/>
            <a:endParaRPr lang="en-US" noProof="0" dirty="0"/>
          </a:p>
        </p:txBody>
      </p:sp>
    </p:spTree>
    <p:extLst>
      <p:ext uri="{BB962C8B-B14F-4D97-AF65-F5344CB8AC3E}">
        <p14:creationId xmlns:p14="http://schemas.microsoft.com/office/powerpoint/2010/main" val="1560842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960" y="365125"/>
            <a:ext cx="7744640" cy="543595"/>
          </a:xfrm>
        </p:spPr>
        <p:txBody>
          <a:bodyPr/>
          <a:lstStyle/>
          <a:p>
            <a:r>
              <a:rPr lang="en-US" sz="2800" noProof="0" dirty="0"/>
              <a:t>Probabilistic Damage Stability</a:t>
            </a:r>
          </a:p>
        </p:txBody>
      </p:sp>
      <p:sp>
        <p:nvSpPr>
          <p:cNvPr id="3" name="Content Placeholder 2"/>
          <p:cNvSpPr>
            <a:spLocks noGrp="1"/>
          </p:cNvSpPr>
          <p:nvPr>
            <p:ph idx="1"/>
          </p:nvPr>
        </p:nvSpPr>
        <p:spPr>
          <a:xfrm>
            <a:off x="838200" y="1844824"/>
            <a:ext cx="10515600" cy="4332139"/>
          </a:xfrm>
        </p:spPr>
        <p:txBody>
          <a:bodyPr/>
          <a:lstStyle/>
          <a:p>
            <a:pPr marL="0" indent="0">
              <a:buNone/>
            </a:pPr>
            <a:r>
              <a:rPr lang="en-US" noProof="0" dirty="0"/>
              <a:t>Topics:</a:t>
            </a:r>
          </a:p>
          <a:p>
            <a:pPr marL="0" indent="0">
              <a:buNone/>
            </a:pPr>
            <a:endParaRPr lang="en-US" sz="800" noProof="0" dirty="0"/>
          </a:p>
          <a:p>
            <a:r>
              <a:rPr lang="en-US" noProof="0" dirty="0"/>
              <a:t>Increased complexity of probabilistic damage stability and calculation times. </a:t>
            </a:r>
          </a:p>
          <a:p>
            <a:pPr marL="457200" lvl="1" indent="0">
              <a:buNone/>
            </a:pPr>
            <a:endParaRPr lang="en-US" sz="800" noProof="0" dirty="0"/>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3</a:t>
            </a:fld>
            <a:endParaRPr lang="nl-NL" altLang="nl-NL"/>
          </a:p>
        </p:txBody>
      </p:sp>
    </p:spTree>
    <p:extLst>
      <p:ext uri="{BB962C8B-B14F-4D97-AF65-F5344CB8AC3E}">
        <p14:creationId xmlns:p14="http://schemas.microsoft.com/office/powerpoint/2010/main" val="28445634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30</a:t>
            </a:fld>
            <a:endParaRPr lang="nl-NL" altLang="nl-NL"/>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noProof="0" dirty="0"/>
              <a:t>What have we done to make life easier?</a:t>
            </a:r>
          </a:p>
          <a:p>
            <a:pPr marL="0" indent="0">
              <a:buNone/>
            </a:pPr>
            <a:endParaRPr lang="en-US" sz="800" noProof="0" dirty="0"/>
          </a:p>
          <a:p>
            <a:r>
              <a:rPr lang="en-US" noProof="0" dirty="0"/>
              <a:t>Ability to define more complex compartment connections.</a:t>
            </a:r>
          </a:p>
          <a:p>
            <a:endParaRPr lang="en-US" sz="800" noProof="0" dirty="0"/>
          </a:p>
          <a:p>
            <a:r>
              <a:rPr lang="en-US" dirty="0"/>
              <a:t>Calculation of (damage) stability to both SB and PS.</a:t>
            </a:r>
          </a:p>
          <a:p>
            <a:endParaRPr lang="en-US" sz="800" dirty="0"/>
          </a:p>
          <a:p>
            <a:r>
              <a:rPr lang="en-US" noProof="0" dirty="0"/>
              <a:t>(more advanced) automatic generation of minor damages (higher sub-damages).</a:t>
            </a:r>
          </a:p>
          <a:p>
            <a:endParaRPr lang="en-US" sz="800" noProof="0" dirty="0"/>
          </a:p>
          <a:p>
            <a:pPr lvl="2"/>
            <a:endParaRPr lang="en-US" noProof="0" dirty="0"/>
          </a:p>
        </p:txBody>
      </p:sp>
    </p:spTree>
    <p:extLst>
      <p:ext uri="{BB962C8B-B14F-4D97-AF65-F5344CB8AC3E}">
        <p14:creationId xmlns:p14="http://schemas.microsoft.com/office/powerpoint/2010/main" val="31342737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31</a:t>
            </a:fld>
            <a:endParaRPr lang="nl-NL" altLang="nl-NL"/>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noProof="0" dirty="0"/>
              <a:t>What have we done to make life easier?</a:t>
            </a:r>
          </a:p>
          <a:p>
            <a:pPr marL="0" indent="0">
              <a:buNone/>
            </a:pPr>
            <a:endParaRPr lang="en-US" sz="800" noProof="0" dirty="0"/>
          </a:p>
          <a:p>
            <a:r>
              <a:rPr lang="en-US" noProof="0" dirty="0"/>
              <a:t>Ability to define more complex compartment connections.</a:t>
            </a:r>
          </a:p>
          <a:p>
            <a:endParaRPr lang="en-US" sz="800" noProof="0" dirty="0"/>
          </a:p>
          <a:p>
            <a:r>
              <a:rPr lang="en-US" dirty="0"/>
              <a:t>Calculation of (damage) stability to both SB and PS.</a:t>
            </a:r>
          </a:p>
          <a:p>
            <a:endParaRPr lang="en-US" sz="800" dirty="0"/>
          </a:p>
          <a:p>
            <a:r>
              <a:rPr lang="en-US" noProof="0" dirty="0"/>
              <a:t>(more advanced) automatic generation of minor damages (higher sub-damages).</a:t>
            </a:r>
          </a:p>
          <a:p>
            <a:endParaRPr lang="en-US" sz="800" noProof="0" dirty="0"/>
          </a:p>
          <a:p>
            <a:r>
              <a:rPr lang="en-US" dirty="0"/>
              <a:t>Intermediate results can now be reached within PIAS without the need to browse and open the PD0-file with a text editor.</a:t>
            </a:r>
          </a:p>
          <a:p>
            <a:pPr marL="0" indent="0">
              <a:buNone/>
            </a:pPr>
            <a:endParaRPr lang="en-US" sz="800" noProof="0" dirty="0"/>
          </a:p>
          <a:p>
            <a:pPr lvl="2"/>
            <a:endParaRPr lang="en-US" noProof="0" dirty="0"/>
          </a:p>
        </p:txBody>
      </p:sp>
    </p:spTree>
    <p:extLst>
      <p:ext uri="{BB962C8B-B14F-4D97-AF65-F5344CB8AC3E}">
        <p14:creationId xmlns:p14="http://schemas.microsoft.com/office/powerpoint/2010/main" val="16428320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32</a:t>
            </a:fld>
            <a:endParaRPr lang="nl-NL" altLang="nl-NL"/>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noProof="0" dirty="0"/>
              <a:t>What have we done to make life easier?</a:t>
            </a:r>
          </a:p>
          <a:p>
            <a:pPr marL="0" indent="0">
              <a:buNone/>
            </a:pPr>
            <a:endParaRPr lang="en-US" sz="800" noProof="0" dirty="0"/>
          </a:p>
          <a:p>
            <a:r>
              <a:rPr lang="en-US" noProof="0" dirty="0"/>
              <a:t>Ability to define more complex compartment connections.</a:t>
            </a:r>
          </a:p>
          <a:p>
            <a:endParaRPr lang="en-US" sz="800" noProof="0" dirty="0"/>
          </a:p>
          <a:p>
            <a:r>
              <a:rPr lang="en-US" dirty="0"/>
              <a:t>Calculation of (damage) stability to both SB and PS.</a:t>
            </a:r>
          </a:p>
          <a:p>
            <a:endParaRPr lang="en-US" sz="800" dirty="0"/>
          </a:p>
          <a:p>
            <a:r>
              <a:rPr lang="en-US" noProof="0" dirty="0"/>
              <a:t>(more advanced) automatic generation of minor damages (higher sub-damages).</a:t>
            </a:r>
          </a:p>
          <a:p>
            <a:endParaRPr lang="en-US" sz="800" noProof="0" dirty="0"/>
          </a:p>
          <a:p>
            <a:r>
              <a:rPr lang="en-US" dirty="0"/>
              <a:t>Intermediate results can now be reached within PIAS without the need to browse and open the PD0-file with a text editor.</a:t>
            </a:r>
          </a:p>
          <a:p>
            <a:pPr marL="0" indent="0">
              <a:buNone/>
            </a:pPr>
            <a:endParaRPr lang="en-US" sz="800" noProof="0" dirty="0"/>
          </a:p>
          <a:p>
            <a:pPr marL="0" indent="0">
              <a:buNone/>
            </a:pPr>
            <a:r>
              <a:rPr lang="en-US" noProof="0" dirty="0"/>
              <a:t>Most of this has been developed as free ‘updates’</a:t>
            </a:r>
          </a:p>
          <a:p>
            <a:pPr lvl="2"/>
            <a:endParaRPr lang="en-US" noProof="0" dirty="0"/>
          </a:p>
        </p:txBody>
      </p:sp>
    </p:spTree>
    <p:extLst>
      <p:ext uri="{BB962C8B-B14F-4D97-AF65-F5344CB8AC3E}">
        <p14:creationId xmlns:p14="http://schemas.microsoft.com/office/powerpoint/2010/main" val="9176581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33</a:t>
            </a:fld>
            <a:endParaRPr lang="nl-NL" altLang="nl-NL"/>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noProof="0" dirty="0"/>
              <a:t>This has led to enhanced accuracy but unfortunately also longer calculation times. </a:t>
            </a:r>
          </a:p>
          <a:p>
            <a:pPr marL="0" indent="0">
              <a:buNone/>
            </a:pPr>
            <a:r>
              <a:rPr lang="en-US" noProof="0" dirty="0"/>
              <a:t>So, what have we done to reduce calculation times?</a:t>
            </a:r>
          </a:p>
          <a:p>
            <a:pPr marL="0" indent="0">
              <a:buNone/>
            </a:pPr>
            <a:endParaRPr lang="en-US" sz="800" noProof="0" dirty="0"/>
          </a:p>
          <a:p>
            <a:pPr marL="0" indent="0">
              <a:buNone/>
            </a:pPr>
            <a:endParaRPr lang="en-US" sz="800" noProof="0" dirty="0"/>
          </a:p>
          <a:p>
            <a:endParaRPr lang="en-US" noProof="0" dirty="0"/>
          </a:p>
          <a:p>
            <a:pPr lvl="2"/>
            <a:endParaRPr lang="en-US" noProof="0" dirty="0"/>
          </a:p>
        </p:txBody>
      </p:sp>
    </p:spTree>
    <p:extLst>
      <p:ext uri="{BB962C8B-B14F-4D97-AF65-F5344CB8AC3E}">
        <p14:creationId xmlns:p14="http://schemas.microsoft.com/office/powerpoint/2010/main" val="24254834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34</a:t>
            </a:fld>
            <a:endParaRPr lang="nl-NL" altLang="nl-NL"/>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noProof="0" dirty="0"/>
              <a:t>This has led to enhanced accuracy but unfortunately also longer calculation times. </a:t>
            </a:r>
          </a:p>
          <a:p>
            <a:pPr marL="0" indent="0">
              <a:buNone/>
            </a:pPr>
            <a:r>
              <a:rPr lang="en-US" noProof="0" dirty="0"/>
              <a:t>So, what have we done to reduce calculation times?</a:t>
            </a:r>
          </a:p>
          <a:p>
            <a:pPr marL="0" indent="0">
              <a:buNone/>
            </a:pPr>
            <a:endParaRPr lang="en-US" sz="800" noProof="0" dirty="0"/>
          </a:p>
          <a:p>
            <a:r>
              <a:rPr lang="en-US" noProof="0" dirty="0"/>
              <a:t>Multi-threaded (dual, octo and </a:t>
            </a:r>
            <a:r>
              <a:rPr lang="en-US" noProof="0" dirty="0" err="1"/>
              <a:t>viginity</a:t>
            </a:r>
            <a:r>
              <a:rPr lang="en-US" noProof="0" dirty="0"/>
              <a:t>) calculation of optimizing damage boundaries.</a:t>
            </a:r>
          </a:p>
          <a:p>
            <a:endParaRPr lang="en-US" sz="800" noProof="0" dirty="0"/>
          </a:p>
          <a:p>
            <a:pPr marL="0" indent="0">
              <a:buNone/>
            </a:pPr>
            <a:endParaRPr lang="en-US" sz="800" noProof="0" dirty="0"/>
          </a:p>
          <a:p>
            <a:endParaRPr lang="en-US" noProof="0" dirty="0"/>
          </a:p>
          <a:p>
            <a:pPr lvl="2"/>
            <a:endParaRPr lang="en-US" noProof="0" dirty="0"/>
          </a:p>
        </p:txBody>
      </p:sp>
    </p:spTree>
    <p:extLst>
      <p:ext uri="{BB962C8B-B14F-4D97-AF65-F5344CB8AC3E}">
        <p14:creationId xmlns:p14="http://schemas.microsoft.com/office/powerpoint/2010/main" val="28102616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35</a:t>
            </a:fld>
            <a:endParaRPr lang="nl-NL" altLang="nl-NL"/>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noProof="0" dirty="0"/>
              <a:t>This has led to enhanced accuracy but unfortunately also longer calculation times. </a:t>
            </a:r>
          </a:p>
          <a:p>
            <a:pPr marL="0" indent="0">
              <a:buNone/>
            </a:pPr>
            <a:r>
              <a:rPr lang="en-US" noProof="0" dirty="0"/>
              <a:t>So, what have we done to reduce calculation times?</a:t>
            </a:r>
          </a:p>
          <a:p>
            <a:pPr marL="0" indent="0">
              <a:buNone/>
            </a:pPr>
            <a:endParaRPr lang="en-US" sz="800" noProof="0" dirty="0"/>
          </a:p>
          <a:p>
            <a:r>
              <a:rPr lang="en-US" noProof="0" dirty="0"/>
              <a:t>Multi-threaded (dual, octo and </a:t>
            </a:r>
            <a:r>
              <a:rPr lang="en-US" noProof="0" dirty="0" err="1"/>
              <a:t>viginity</a:t>
            </a:r>
            <a:r>
              <a:rPr lang="en-US" noProof="0" dirty="0"/>
              <a:t>) calculation of optimizing damage boundaries.</a:t>
            </a:r>
          </a:p>
          <a:p>
            <a:endParaRPr lang="en-US" sz="800" noProof="0" dirty="0"/>
          </a:p>
          <a:p>
            <a:r>
              <a:rPr lang="en-US" dirty="0"/>
              <a:t>Chronology of calculations.</a:t>
            </a:r>
            <a:endParaRPr lang="en-US" noProof="0" dirty="0"/>
          </a:p>
          <a:p>
            <a:endParaRPr lang="en-US" sz="800" noProof="0" dirty="0"/>
          </a:p>
          <a:p>
            <a:pPr marL="0" indent="0">
              <a:buNone/>
            </a:pPr>
            <a:endParaRPr lang="en-US" sz="800" noProof="0" dirty="0"/>
          </a:p>
          <a:p>
            <a:endParaRPr lang="en-US" noProof="0" dirty="0"/>
          </a:p>
          <a:p>
            <a:pPr lvl="2"/>
            <a:endParaRPr lang="en-US" noProof="0" dirty="0"/>
          </a:p>
        </p:txBody>
      </p:sp>
    </p:spTree>
    <p:extLst>
      <p:ext uri="{BB962C8B-B14F-4D97-AF65-F5344CB8AC3E}">
        <p14:creationId xmlns:p14="http://schemas.microsoft.com/office/powerpoint/2010/main" val="7895634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36</a:t>
            </a:fld>
            <a:endParaRPr lang="nl-NL" altLang="nl-NL"/>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noProof="0" dirty="0"/>
              <a:t>This has led to enhanced accuracy but unfortunately also longer calculation times. </a:t>
            </a:r>
          </a:p>
          <a:p>
            <a:pPr marL="0" indent="0">
              <a:buNone/>
            </a:pPr>
            <a:r>
              <a:rPr lang="en-US" noProof="0" dirty="0"/>
              <a:t>So, what have we done to reduce calculation times?</a:t>
            </a:r>
          </a:p>
          <a:p>
            <a:pPr marL="0" indent="0">
              <a:buNone/>
            </a:pPr>
            <a:endParaRPr lang="en-US" sz="800" noProof="0" dirty="0"/>
          </a:p>
          <a:p>
            <a:r>
              <a:rPr lang="en-US" noProof="0" dirty="0"/>
              <a:t>Multi-threaded (dual, octo and </a:t>
            </a:r>
            <a:r>
              <a:rPr lang="en-US" noProof="0" dirty="0" err="1"/>
              <a:t>viginity</a:t>
            </a:r>
            <a:r>
              <a:rPr lang="en-US" noProof="0" dirty="0"/>
              <a:t>) calculation of optimizing damage boundaries.</a:t>
            </a:r>
          </a:p>
          <a:p>
            <a:endParaRPr lang="en-US" sz="800" noProof="0" dirty="0"/>
          </a:p>
          <a:p>
            <a:r>
              <a:rPr lang="en-US" dirty="0"/>
              <a:t>Chronology of calculations.</a:t>
            </a:r>
            <a:endParaRPr lang="en-US" noProof="0" dirty="0"/>
          </a:p>
          <a:p>
            <a:endParaRPr lang="en-US" sz="800" noProof="0" dirty="0"/>
          </a:p>
          <a:p>
            <a:r>
              <a:rPr lang="en-US" dirty="0"/>
              <a:t>Multi threaded calculation of stability (general). </a:t>
            </a:r>
          </a:p>
          <a:p>
            <a:pPr marL="0" indent="0">
              <a:buNone/>
            </a:pPr>
            <a:endParaRPr lang="en-US" sz="800" noProof="0" dirty="0"/>
          </a:p>
          <a:p>
            <a:endParaRPr lang="en-US" noProof="0" dirty="0"/>
          </a:p>
          <a:p>
            <a:pPr lvl="2"/>
            <a:endParaRPr lang="en-US" noProof="0" dirty="0"/>
          </a:p>
        </p:txBody>
      </p:sp>
    </p:spTree>
    <p:extLst>
      <p:ext uri="{BB962C8B-B14F-4D97-AF65-F5344CB8AC3E}">
        <p14:creationId xmlns:p14="http://schemas.microsoft.com/office/powerpoint/2010/main" val="37560493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37</a:t>
            </a:fld>
            <a:endParaRPr lang="nl-NL" altLang="nl-NL"/>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noProof="0" dirty="0"/>
              <a:t>Aspects that (likely) have to be considered in the (near) future.</a:t>
            </a:r>
          </a:p>
          <a:p>
            <a:pPr marL="0" indent="0">
              <a:buNone/>
            </a:pPr>
            <a:endParaRPr lang="en-US" sz="800" noProof="0" dirty="0"/>
          </a:p>
          <a:p>
            <a:pPr marL="0" indent="0">
              <a:buNone/>
            </a:pPr>
            <a:endParaRPr lang="en-US" dirty="0"/>
          </a:p>
          <a:p>
            <a:pPr lvl="2"/>
            <a:endParaRPr lang="en-US" noProof="0" dirty="0"/>
          </a:p>
        </p:txBody>
      </p:sp>
    </p:spTree>
    <p:extLst>
      <p:ext uri="{BB962C8B-B14F-4D97-AF65-F5344CB8AC3E}">
        <p14:creationId xmlns:p14="http://schemas.microsoft.com/office/powerpoint/2010/main" val="41130341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38</a:t>
            </a:fld>
            <a:endParaRPr lang="nl-NL" altLang="nl-NL"/>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noProof="0" dirty="0"/>
              <a:t>Aspects that (likely) have to be considered in the (near) future.</a:t>
            </a:r>
          </a:p>
          <a:p>
            <a:pPr marL="0" indent="0">
              <a:buNone/>
            </a:pPr>
            <a:endParaRPr lang="en-US" sz="800" noProof="0" dirty="0"/>
          </a:p>
          <a:p>
            <a:r>
              <a:rPr lang="en-US" dirty="0"/>
              <a:t>More detailed ‘progressive flooding’ calculations.</a:t>
            </a:r>
          </a:p>
          <a:p>
            <a:pPr marL="0" indent="0">
              <a:buNone/>
            </a:pPr>
            <a:endParaRPr lang="en-US" dirty="0"/>
          </a:p>
          <a:p>
            <a:pPr lvl="2"/>
            <a:endParaRPr lang="en-US" noProof="0" dirty="0"/>
          </a:p>
        </p:txBody>
      </p:sp>
    </p:spTree>
    <p:extLst>
      <p:ext uri="{BB962C8B-B14F-4D97-AF65-F5344CB8AC3E}">
        <p14:creationId xmlns:p14="http://schemas.microsoft.com/office/powerpoint/2010/main" val="28884419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39</a:t>
            </a:fld>
            <a:endParaRPr lang="nl-NL" altLang="nl-NL"/>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noProof="0" dirty="0"/>
              <a:t>Aspects that (likely) have to be considered in the (near) future.</a:t>
            </a:r>
          </a:p>
          <a:p>
            <a:pPr marL="0" indent="0">
              <a:buNone/>
            </a:pPr>
            <a:endParaRPr lang="en-US" sz="800" noProof="0" dirty="0"/>
          </a:p>
          <a:p>
            <a:r>
              <a:rPr lang="en-US" dirty="0"/>
              <a:t>More detailed ‘progressive flooding’ calculations.</a:t>
            </a:r>
          </a:p>
          <a:p>
            <a:pPr lvl="1"/>
            <a:r>
              <a:rPr lang="en-US" dirty="0"/>
              <a:t>Progressive flooding including time calculation.</a:t>
            </a:r>
          </a:p>
          <a:p>
            <a:pPr marL="0" indent="0">
              <a:buNone/>
            </a:pPr>
            <a:endParaRPr lang="en-US" dirty="0"/>
          </a:p>
          <a:p>
            <a:pPr lvl="2"/>
            <a:endParaRPr lang="en-US" noProof="0" dirty="0"/>
          </a:p>
        </p:txBody>
      </p:sp>
    </p:spTree>
    <p:extLst>
      <p:ext uri="{BB962C8B-B14F-4D97-AF65-F5344CB8AC3E}">
        <p14:creationId xmlns:p14="http://schemas.microsoft.com/office/powerpoint/2010/main" val="549536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960" y="365125"/>
            <a:ext cx="7744640" cy="543595"/>
          </a:xfrm>
        </p:spPr>
        <p:txBody>
          <a:bodyPr/>
          <a:lstStyle/>
          <a:p>
            <a:r>
              <a:rPr lang="en-US" sz="2800" noProof="0" dirty="0"/>
              <a:t>Probabilistic Damage Stability</a:t>
            </a:r>
          </a:p>
        </p:txBody>
      </p:sp>
      <p:sp>
        <p:nvSpPr>
          <p:cNvPr id="3" name="Content Placeholder 2"/>
          <p:cNvSpPr>
            <a:spLocks noGrp="1"/>
          </p:cNvSpPr>
          <p:nvPr>
            <p:ph idx="1"/>
          </p:nvPr>
        </p:nvSpPr>
        <p:spPr>
          <a:xfrm>
            <a:off x="838200" y="1844824"/>
            <a:ext cx="10515600" cy="4332139"/>
          </a:xfrm>
        </p:spPr>
        <p:txBody>
          <a:bodyPr/>
          <a:lstStyle/>
          <a:p>
            <a:pPr marL="0" indent="0">
              <a:buNone/>
            </a:pPr>
            <a:r>
              <a:rPr lang="en-US" noProof="0" dirty="0"/>
              <a:t>Topics:</a:t>
            </a:r>
          </a:p>
          <a:p>
            <a:pPr marL="0" indent="0">
              <a:buNone/>
            </a:pPr>
            <a:endParaRPr lang="en-US" sz="800" noProof="0" dirty="0"/>
          </a:p>
          <a:p>
            <a:r>
              <a:rPr lang="en-US" noProof="0" dirty="0"/>
              <a:t>Increased complexity of probabilistic damage stability and calculation times. </a:t>
            </a:r>
          </a:p>
          <a:p>
            <a:pPr marL="457200" lvl="1" indent="0">
              <a:buNone/>
            </a:pPr>
            <a:endParaRPr lang="en-US" sz="800" noProof="0" dirty="0"/>
          </a:p>
          <a:p>
            <a:r>
              <a:rPr lang="en-US" noProof="0" dirty="0"/>
              <a:t>Tips and Tricks</a:t>
            </a:r>
          </a:p>
          <a:p>
            <a:endParaRPr lang="en-US" sz="800" noProof="0" dirty="0"/>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4</a:t>
            </a:fld>
            <a:endParaRPr lang="nl-NL" altLang="nl-NL"/>
          </a:p>
        </p:txBody>
      </p:sp>
    </p:spTree>
    <p:extLst>
      <p:ext uri="{BB962C8B-B14F-4D97-AF65-F5344CB8AC3E}">
        <p14:creationId xmlns:p14="http://schemas.microsoft.com/office/powerpoint/2010/main" val="25604172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40</a:t>
            </a:fld>
            <a:endParaRPr lang="nl-NL" altLang="nl-NL"/>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noProof="0" dirty="0"/>
              <a:t>Aspects that (likely) have to be considered in the (near) future.</a:t>
            </a:r>
          </a:p>
          <a:p>
            <a:pPr marL="0" indent="0">
              <a:buNone/>
            </a:pPr>
            <a:endParaRPr lang="en-US" sz="800" noProof="0" dirty="0"/>
          </a:p>
          <a:p>
            <a:r>
              <a:rPr lang="en-US" dirty="0"/>
              <a:t>More detailed ‘progressive flooding’ calculations.</a:t>
            </a:r>
          </a:p>
          <a:p>
            <a:pPr lvl="1"/>
            <a:r>
              <a:rPr lang="en-US" dirty="0"/>
              <a:t>Progressive flooding including time calculation.</a:t>
            </a:r>
          </a:p>
          <a:p>
            <a:r>
              <a:rPr lang="en-US" dirty="0"/>
              <a:t>Calculation of pressure heights of pipes and closing devices.</a:t>
            </a:r>
          </a:p>
          <a:p>
            <a:pPr marL="0" indent="0">
              <a:buNone/>
            </a:pPr>
            <a:endParaRPr lang="en-US" dirty="0"/>
          </a:p>
          <a:p>
            <a:pPr lvl="2"/>
            <a:endParaRPr lang="en-US" noProof="0" dirty="0"/>
          </a:p>
        </p:txBody>
      </p:sp>
    </p:spTree>
    <p:extLst>
      <p:ext uri="{BB962C8B-B14F-4D97-AF65-F5344CB8AC3E}">
        <p14:creationId xmlns:p14="http://schemas.microsoft.com/office/powerpoint/2010/main" val="19835520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41</a:t>
            </a:fld>
            <a:endParaRPr lang="nl-NL" altLang="nl-NL"/>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noProof="0" dirty="0"/>
              <a:t>Aspects that (likely) have to be considered in the (near) future.</a:t>
            </a:r>
          </a:p>
          <a:p>
            <a:pPr marL="0" indent="0">
              <a:buNone/>
            </a:pPr>
            <a:endParaRPr lang="en-US" sz="800" noProof="0" dirty="0"/>
          </a:p>
          <a:p>
            <a:r>
              <a:rPr lang="en-US" dirty="0"/>
              <a:t>More detailed ‘progressive flooding’ calculations.</a:t>
            </a:r>
          </a:p>
          <a:p>
            <a:pPr lvl="1"/>
            <a:r>
              <a:rPr lang="en-US" dirty="0"/>
              <a:t>Progressive flooding including time calculation.</a:t>
            </a:r>
          </a:p>
          <a:p>
            <a:r>
              <a:rPr lang="en-US" dirty="0"/>
              <a:t>Calculation of pressure heights of pipes and closing devices.</a:t>
            </a:r>
          </a:p>
          <a:p>
            <a:r>
              <a:rPr lang="en-US" dirty="0"/>
              <a:t>More detailed calculations for ‘cross-flooding calculations’.</a:t>
            </a:r>
          </a:p>
          <a:p>
            <a:pPr marL="0" indent="0">
              <a:buNone/>
            </a:pPr>
            <a:endParaRPr lang="en-US" dirty="0"/>
          </a:p>
          <a:p>
            <a:pPr lvl="2"/>
            <a:endParaRPr lang="en-US" noProof="0" dirty="0"/>
          </a:p>
        </p:txBody>
      </p:sp>
    </p:spTree>
    <p:extLst>
      <p:ext uri="{BB962C8B-B14F-4D97-AF65-F5344CB8AC3E}">
        <p14:creationId xmlns:p14="http://schemas.microsoft.com/office/powerpoint/2010/main" val="23736111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42</a:t>
            </a:fld>
            <a:endParaRPr lang="nl-NL" altLang="nl-NL"/>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noProof="0" dirty="0"/>
              <a:t>Aspects that (likely) have to be considered in the (near) future.</a:t>
            </a:r>
          </a:p>
          <a:p>
            <a:pPr marL="0" indent="0">
              <a:buNone/>
            </a:pPr>
            <a:endParaRPr lang="en-US" sz="800" noProof="0" dirty="0"/>
          </a:p>
          <a:p>
            <a:r>
              <a:rPr lang="en-US" dirty="0"/>
              <a:t>More detailed ‘progressive flooding’ calculations.</a:t>
            </a:r>
          </a:p>
          <a:p>
            <a:pPr lvl="1"/>
            <a:r>
              <a:rPr lang="en-US" dirty="0"/>
              <a:t>Progressive flooding including time calculation.</a:t>
            </a:r>
          </a:p>
          <a:p>
            <a:r>
              <a:rPr lang="en-US" dirty="0"/>
              <a:t>Calculation of pressure heights of pipes and closing devices.</a:t>
            </a:r>
          </a:p>
          <a:p>
            <a:r>
              <a:rPr lang="en-US" dirty="0"/>
              <a:t>More detailed calculations for ‘cross-flooding calculations’.</a:t>
            </a:r>
          </a:p>
          <a:p>
            <a:pPr lvl="1"/>
            <a:r>
              <a:rPr lang="en-US" noProof="0" dirty="0"/>
              <a:t>Not only calculation of cross-flooding times for a selection of critical damage cases but all damage cases with a cross-flooding arrangement.</a:t>
            </a:r>
          </a:p>
          <a:p>
            <a:pPr lvl="1"/>
            <a:endParaRPr lang="en-US" dirty="0"/>
          </a:p>
          <a:p>
            <a:pPr marL="0" indent="0">
              <a:buNone/>
            </a:pPr>
            <a:endParaRPr lang="en-US" dirty="0"/>
          </a:p>
          <a:p>
            <a:pPr lvl="2"/>
            <a:endParaRPr lang="en-US" noProof="0" dirty="0"/>
          </a:p>
        </p:txBody>
      </p:sp>
    </p:spTree>
    <p:extLst>
      <p:ext uri="{BB962C8B-B14F-4D97-AF65-F5344CB8AC3E}">
        <p14:creationId xmlns:p14="http://schemas.microsoft.com/office/powerpoint/2010/main" val="402237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43</a:t>
            </a:fld>
            <a:endParaRPr lang="nl-NL" altLang="nl-NL"/>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noProof="0" dirty="0"/>
              <a:t>Aspects that (likely) have to be considered in the (near) future.</a:t>
            </a:r>
          </a:p>
          <a:p>
            <a:pPr marL="0" indent="0">
              <a:buNone/>
            </a:pPr>
            <a:endParaRPr lang="en-US" sz="800" noProof="0" dirty="0"/>
          </a:p>
          <a:p>
            <a:r>
              <a:rPr lang="en-US" dirty="0"/>
              <a:t>More detailed ‘progressive flooding’ calculations.</a:t>
            </a:r>
          </a:p>
          <a:p>
            <a:pPr lvl="1"/>
            <a:r>
              <a:rPr lang="en-US" dirty="0"/>
              <a:t>Progressive flooding including time calculation.</a:t>
            </a:r>
          </a:p>
          <a:p>
            <a:r>
              <a:rPr lang="en-US" dirty="0"/>
              <a:t>Calculation of pressure heights of pipes and closing devices.</a:t>
            </a:r>
          </a:p>
          <a:p>
            <a:r>
              <a:rPr lang="en-US" dirty="0"/>
              <a:t>More detailed calculations for ‘cross-flooding calculations’.</a:t>
            </a:r>
          </a:p>
          <a:p>
            <a:pPr lvl="1"/>
            <a:r>
              <a:rPr lang="en-US" noProof="0" dirty="0"/>
              <a:t>Not only calculation of cross-flooding times for a selection of critical damage cases but all damage cases with a cross-flooding arrangement.</a:t>
            </a:r>
          </a:p>
          <a:p>
            <a:pPr lvl="1"/>
            <a:r>
              <a:rPr lang="en-US" dirty="0"/>
              <a:t>Not only calculation of cross-flooding at the start and end of cross-flooding, but also intermediate stages of cross-flooding have to be calculated, including the calculation of the intermediate </a:t>
            </a:r>
            <a:r>
              <a:rPr lang="en-US" dirty="0" err="1"/>
              <a:t>si</a:t>
            </a:r>
            <a:r>
              <a:rPr lang="en-US" dirty="0"/>
              <a:t> values.</a:t>
            </a:r>
          </a:p>
          <a:p>
            <a:pPr marL="0" indent="0">
              <a:buNone/>
            </a:pPr>
            <a:endParaRPr lang="en-US" dirty="0"/>
          </a:p>
          <a:p>
            <a:pPr lvl="2"/>
            <a:endParaRPr lang="en-US" noProof="0" dirty="0"/>
          </a:p>
        </p:txBody>
      </p:sp>
    </p:spTree>
    <p:extLst>
      <p:ext uri="{BB962C8B-B14F-4D97-AF65-F5344CB8AC3E}">
        <p14:creationId xmlns:p14="http://schemas.microsoft.com/office/powerpoint/2010/main" val="3090826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44</a:t>
            </a:fld>
            <a:endParaRPr lang="nl-NL" altLang="nl-NL"/>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dirty="0"/>
              <a:t>At the moment this means extensive ‘manual’ labor to calculate this. T</a:t>
            </a:r>
            <a:r>
              <a:rPr lang="en-US" noProof="0" dirty="0"/>
              <a:t>he ‘Piping’ module, which we are developing, will be the answer to ‘automatically’ take these aspects into account on a detailed level.</a:t>
            </a:r>
          </a:p>
          <a:p>
            <a:pPr marL="0" indent="0">
              <a:buNone/>
            </a:pPr>
            <a:endParaRPr lang="en-US" sz="900" noProof="0" dirty="0"/>
          </a:p>
          <a:p>
            <a:pPr lvl="2"/>
            <a:endParaRPr lang="en-US" noProof="0" dirty="0"/>
          </a:p>
        </p:txBody>
      </p:sp>
    </p:spTree>
    <p:extLst>
      <p:ext uri="{BB962C8B-B14F-4D97-AF65-F5344CB8AC3E}">
        <p14:creationId xmlns:p14="http://schemas.microsoft.com/office/powerpoint/2010/main" val="30723170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45</a:t>
            </a:fld>
            <a:endParaRPr lang="nl-NL" altLang="nl-NL"/>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dirty="0"/>
              <a:t>At the moment this means extensive ‘manual’ labor to calculate this. T</a:t>
            </a:r>
            <a:r>
              <a:rPr lang="en-US" noProof="0" dirty="0"/>
              <a:t>he ‘Piping’ module, which we are developing, will be the answer to ‘automatically’ take these aspects into account on a detailed level.</a:t>
            </a:r>
          </a:p>
          <a:p>
            <a:pPr marL="0" indent="0">
              <a:buNone/>
            </a:pPr>
            <a:endParaRPr lang="en-US" sz="900" noProof="0" dirty="0"/>
          </a:p>
          <a:p>
            <a:r>
              <a:rPr lang="en-US" dirty="0"/>
              <a:t>Now in it’s testing-</a:t>
            </a:r>
            <a:r>
              <a:rPr lang="en-US" dirty="0" err="1"/>
              <a:t>fase</a:t>
            </a:r>
            <a:r>
              <a:rPr lang="en-US" dirty="0"/>
              <a:t>.</a:t>
            </a:r>
          </a:p>
          <a:p>
            <a:pPr lvl="2"/>
            <a:endParaRPr lang="en-US" noProof="0" dirty="0"/>
          </a:p>
        </p:txBody>
      </p:sp>
    </p:spTree>
    <p:extLst>
      <p:ext uri="{BB962C8B-B14F-4D97-AF65-F5344CB8AC3E}">
        <p14:creationId xmlns:p14="http://schemas.microsoft.com/office/powerpoint/2010/main" val="26279613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46</a:t>
            </a:fld>
            <a:endParaRPr lang="nl-NL" altLang="nl-NL"/>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dirty="0"/>
              <a:t>At the moment this means extensive ‘manual’ labor to calculate this. T</a:t>
            </a:r>
            <a:r>
              <a:rPr lang="en-US" noProof="0" dirty="0"/>
              <a:t>he ‘Piping’ module, which we are developing, will be the answer to ‘automatically’ take these aspects into account on a detailed level.</a:t>
            </a:r>
          </a:p>
          <a:p>
            <a:pPr marL="0" indent="0">
              <a:buNone/>
            </a:pPr>
            <a:endParaRPr lang="en-US" sz="900" noProof="0" dirty="0"/>
          </a:p>
          <a:p>
            <a:r>
              <a:rPr lang="en-US" dirty="0"/>
              <a:t>Now in it’s testing-</a:t>
            </a:r>
            <a:r>
              <a:rPr lang="en-US" dirty="0" err="1"/>
              <a:t>fase</a:t>
            </a:r>
            <a:r>
              <a:rPr lang="en-US" dirty="0"/>
              <a:t>.</a:t>
            </a:r>
          </a:p>
          <a:p>
            <a:endParaRPr lang="en-US" sz="800" dirty="0"/>
          </a:p>
          <a:p>
            <a:r>
              <a:rPr lang="en-US" dirty="0"/>
              <a:t>New features keep on coming to be added due to recent comments (such as calculating </a:t>
            </a:r>
            <a:r>
              <a:rPr lang="en-US" dirty="0" err="1"/>
              <a:t>si</a:t>
            </a:r>
            <a:r>
              <a:rPr lang="en-US" dirty="0"/>
              <a:t> values in intermediate stages).</a:t>
            </a:r>
          </a:p>
          <a:p>
            <a:endParaRPr lang="en-US" sz="800" dirty="0"/>
          </a:p>
        </p:txBody>
      </p:sp>
    </p:spTree>
    <p:extLst>
      <p:ext uri="{BB962C8B-B14F-4D97-AF65-F5344CB8AC3E}">
        <p14:creationId xmlns:p14="http://schemas.microsoft.com/office/powerpoint/2010/main" val="30721813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47</a:t>
            </a:fld>
            <a:endParaRPr lang="nl-NL" altLang="nl-NL"/>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dirty="0"/>
              <a:t>At the moment this means extensive ‘manual’ labor to calculate this. T</a:t>
            </a:r>
            <a:r>
              <a:rPr lang="en-US" noProof="0" dirty="0"/>
              <a:t>he ‘Piping’ module, which we are developing, will be the answer to ‘automatically’ take these aspects into account on a detailed level.</a:t>
            </a:r>
          </a:p>
          <a:p>
            <a:pPr marL="0" indent="0">
              <a:buNone/>
            </a:pPr>
            <a:endParaRPr lang="en-US" sz="900" noProof="0" dirty="0"/>
          </a:p>
          <a:p>
            <a:r>
              <a:rPr lang="en-US" dirty="0"/>
              <a:t>Now in it’s testing-</a:t>
            </a:r>
            <a:r>
              <a:rPr lang="en-US" dirty="0" err="1"/>
              <a:t>fase</a:t>
            </a:r>
            <a:r>
              <a:rPr lang="en-US" dirty="0"/>
              <a:t>.</a:t>
            </a:r>
          </a:p>
          <a:p>
            <a:endParaRPr lang="en-US" sz="800" dirty="0"/>
          </a:p>
          <a:p>
            <a:r>
              <a:rPr lang="en-US" dirty="0"/>
              <a:t>New features keep on coming to be added due to recent comments (such as calculating </a:t>
            </a:r>
            <a:r>
              <a:rPr lang="en-US" dirty="0" err="1"/>
              <a:t>si</a:t>
            </a:r>
            <a:r>
              <a:rPr lang="en-US" dirty="0"/>
              <a:t> values in intermediate stages).</a:t>
            </a:r>
          </a:p>
          <a:p>
            <a:endParaRPr lang="en-US" sz="800" dirty="0"/>
          </a:p>
          <a:p>
            <a:pPr marL="0" indent="0">
              <a:buNone/>
            </a:pPr>
            <a:r>
              <a:rPr lang="en-US" dirty="0"/>
              <a:t>This module will be a major step forward.</a:t>
            </a:r>
            <a:endParaRPr lang="en-US" noProof="0" dirty="0"/>
          </a:p>
        </p:txBody>
      </p:sp>
    </p:spTree>
    <p:extLst>
      <p:ext uri="{BB962C8B-B14F-4D97-AF65-F5344CB8AC3E}">
        <p14:creationId xmlns:p14="http://schemas.microsoft.com/office/powerpoint/2010/main" val="2571289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48</a:t>
            </a:fld>
            <a:endParaRPr lang="nl-NL" altLang="nl-NL"/>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dirty="0"/>
              <a:t>Since we are making software not only for our own use but also for you, we are interested in your experiences on increased complexity of probabilistic damage stability.</a:t>
            </a:r>
          </a:p>
          <a:p>
            <a:pPr marL="0" indent="0">
              <a:buNone/>
            </a:pPr>
            <a:endParaRPr lang="en-US" sz="900" noProof="0" dirty="0"/>
          </a:p>
          <a:p>
            <a:pPr lvl="2"/>
            <a:endParaRPr lang="en-US" noProof="0" dirty="0"/>
          </a:p>
        </p:txBody>
      </p:sp>
    </p:spTree>
    <p:extLst>
      <p:ext uri="{BB962C8B-B14F-4D97-AF65-F5344CB8AC3E}">
        <p14:creationId xmlns:p14="http://schemas.microsoft.com/office/powerpoint/2010/main" val="3009540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49</a:t>
            </a:fld>
            <a:endParaRPr lang="nl-NL" altLang="nl-NL"/>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dirty="0"/>
              <a:t>Since we are making software not only for our own use but also for you, we are interested in your experiences on increased complexity of probabilistic damage stability.</a:t>
            </a:r>
          </a:p>
          <a:p>
            <a:pPr marL="0" indent="0">
              <a:buNone/>
            </a:pPr>
            <a:endParaRPr lang="en-US" sz="900" noProof="0" dirty="0"/>
          </a:p>
          <a:p>
            <a:r>
              <a:rPr lang="en-US" dirty="0"/>
              <a:t>Do you face problems like the ones mentioned earlier?</a:t>
            </a:r>
          </a:p>
          <a:p>
            <a:pPr lvl="2"/>
            <a:endParaRPr lang="en-US" noProof="0" dirty="0"/>
          </a:p>
        </p:txBody>
      </p:sp>
    </p:spTree>
    <p:extLst>
      <p:ext uri="{BB962C8B-B14F-4D97-AF65-F5344CB8AC3E}">
        <p14:creationId xmlns:p14="http://schemas.microsoft.com/office/powerpoint/2010/main" val="656671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960" y="365125"/>
            <a:ext cx="7744640" cy="543595"/>
          </a:xfrm>
        </p:spPr>
        <p:txBody>
          <a:bodyPr/>
          <a:lstStyle/>
          <a:p>
            <a:r>
              <a:rPr lang="en-US" sz="2800" noProof="0" dirty="0"/>
              <a:t>Probabilistic Damage Stability</a:t>
            </a:r>
          </a:p>
        </p:txBody>
      </p:sp>
      <p:sp>
        <p:nvSpPr>
          <p:cNvPr id="3" name="Content Placeholder 2"/>
          <p:cNvSpPr>
            <a:spLocks noGrp="1"/>
          </p:cNvSpPr>
          <p:nvPr>
            <p:ph idx="1"/>
          </p:nvPr>
        </p:nvSpPr>
        <p:spPr>
          <a:xfrm>
            <a:off x="838200" y="1844824"/>
            <a:ext cx="10515600" cy="4332139"/>
          </a:xfrm>
        </p:spPr>
        <p:txBody>
          <a:bodyPr/>
          <a:lstStyle/>
          <a:p>
            <a:pPr marL="0" indent="0">
              <a:buNone/>
            </a:pPr>
            <a:r>
              <a:rPr lang="en-US" noProof="0" dirty="0"/>
              <a:t>Topics:</a:t>
            </a:r>
          </a:p>
          <a:p>
            <a:pPr marL="0" indent="0">
              <a:buNone/>
            </a:pPr>
            <a:endParaRPr lang="en-US" sz="800" noProof="0" dirty="0"/>
          </a:p>
          <a:p>
            <a:r>
              <a:rPr lang="en-US" noProof="0" dirty="0"/>
              <a:t>Increased complexity of probabilistic damage stability and calculation times. </a:t>
            </a:r>
          </a:p>
          <a:p>
            <a:pPr marL="457200" lvl="1" indent="0">
              <a:buNone/>
            </a:pPr>
            <a:endParaRPr lang="en-US" sz="800" noProof="0" dirty="0"/>
          </a:p>
          <a:p>
            <a:r>
              <a:rPr lang="en-US" noProof="0" dirty="0"/>
              <a:t>Tips and Tricks</a:t>
            </a:r>
          </a:p>
          <a:p>
            <a:endParaRPr lang="en-US" sz="800" noProof="0" dirty="0"/>
          </a:p>
          <a:p>
            <a:r>
              <a:rPr lang="en-US" dirty="0"/>
              <a:t>Q&amp;A</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5</a:t>
            </a:fld>
            <a:endParaRPr lang="nl-NL" altLang="nl-NL"/>
          </a:p>
        </p:txBody>
      </p:sp>
    </p:spTree>
    <p:extLst>
      <p:ext uri="{BB962C8B-B14F-4D97-AF65-F5344CB8AC3E}">
        <p14:creationId xmlns:p14="http://schemas.microsoft.com/office/powerpoint/2010/main" val="30451291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50</a:t>
            </a:fld>
            <a:endParaRPr lang="nl-NL" altLang="nl-NL"/>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dirty="0"/>
              <a:t>Since we are making software not only for our own use but also for you, we are interested in your experiences on increased complexity of probabilistic damage stability.</a:t>
            </a:r>
          </a:p>
          <a:p>
            <a:pPr marL="0" indent="0">
              <a:buNone/>
            </a:pPr>
            <a:endParaRPr lang="en-US" sz="900" noProof="0" dirty="0"/>
          </a:p>
          <a:p>
            <a:r>
              <a:rPr lang="en-US" dirty="0"/>
              <a:t>Do you face problems like the ones mentioned earlier?</a:t>
            </a:r>
          </a:p>
          <a:p>
            <a:r>
              <a:rPr lang="en-US" dirty="0"/>
              <a:t>What are these problems?</a:t>
            </a:r>
          </a:p>
          <a:p>
            <a:pPr lvl="2"/>
            <a:endParaRPr lang="en-US" noProof="0" dirty="0"/>
          </a:p>
        </p:txBody>
      </p:sp>
    </p:spTree>
    <p:extLst>
      <p:ext uri="{BB962C8B-B14F-4D97-AF65-F5344CB8AC3E}">
        <p14:creationId xmlns:p14="http://schemas.microsoft.com/office/powerpoint/2010/main" val="4624751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51</a:t>
            </a:fld>
            <a:endParaRPr lang="nl-NL" altLang="nl-NL"/>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dirty="0"/>
              <a:t>Since we are making software not only for our own use but also for you, we are interested in your experiences on increased complexity of probabilistic damage stability.</a:t>
            </a:r>
          </a:p>
          <a:p>
            <a:pPr marL="0" indent="0">
              <a:buNone/>
            </a:pPr>
            <a:endParaRPr lang="en-US" sz="900" noProof="0" dirty="0"/>
          </a:p>
          <a:p>
            <a:r>
              <a:rPr lang="en-US" dirty="0"/>
              <a:t>Do you face problems like the ones mentioned earlier?</a:t>
            </a:r>
          </a:p>
          <a:p>
            <a:r>
              <a:rPr lang="en-US" dirty="0"/>
              <a:t>What are these problems?</a:t>
            </a:r>
          </a:p>
          <a:p>
            <a:r>
              <a:rPr lang="en-US" dirty="0"/>
              <a:t>How do you deal with these problems?</a:t>
            </a:r>
          </a:p>
          <a:p>
            <a:pPr lvl="2"/>
            <a:endParaRPr lang="en-US" noProof="0" dirty="0"/>
          </a:p>
        </p:txBody>
      </p:sp>
    </p:spTree>
    <p:extLst>
      <p:ext uri="{BB962C8B-B14F-4D97-AF65-F5344CB8AC3E}">
        <p14:creationId xmlns:p14="http://schemas.microsoft.com/office/powerpoint/2010/main" val="28766017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52</a:t>
            </a:fld>
            <a:endParaRPr lang="nl-NL" altLang="nl-NL"/>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dirty="0"/>
              <a:t>Since we are making software not only for our own use but also for you, we are interested in your experiences on increased complexity of probabilistic damage stability.</a:t>
            </a:r>
          </a:p>
          <a:p>
            <a:pPr marL="0" indent="0">
              <a:buNone/>
            </a:pPr>
            <a:endParaRPr lang="en-US" sz="900" noProof="0" dirty="0"/>
          </a:p>
          <a:p>
            <a:r>
              <a:rPr lang="en-US" dirty="0"/>
              <a:t>Do you face problems like the ones mentioned earlier?</a:t>
            </a:r>
          </a:p>
          <a:p>
            <a:r>
              <a:rPr lang="en-US" dirty="0"/>
              <a:t>What are these problems?</a:t>
            </a:r>
          </a:p>
          <a:p>
            <a:r>
              <a:rPr lang="en-US" dirty="0"/>
              <a:t>How do you deal with these problems?</a:t>
            </a:r>
          </a:p>
          <a:p>
            <a:r>
              <a:rPr lang="en-US" dirty="0"/>
              <a:t>What could there be done to solve these problems?</a:t>
            </a:r>
          </a:p>
          <a:p>
            <a:endParaRPr lang="en-US" sz="800" dirty="0"/>
          </a:p>
          <a:p>
            <a:pPr marL="0" indent="0">
              <a:buNone/>
            </a:pPr>
            <a:r>
              <a:rPr lang="en-US" dirty="0"/>
              <a:t>It is important to let us know. We want PIAS to be able to calculate what is needed.</a:t>
            </a:r>
          </a:p>
          <a:p>
            <a:pPr lvl="2"/>
            <a:endParaRPr lang="en-US" noProof="0" dirty="0"/>
          </a:p>
        </p:txBody>
      </p:sp>
    </p:spTree>
    <p:extLst>
      <p:ext uri="{BB962C8B-B14F-4D97-AF65-F5344CB8AC3E}">
        <p14:creationId xmlns:p14="http://schemas.microsoft.com/office/powerpoint/2010/main" val="2533469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53</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sz="2600" noProof="0" dirty="0"/>
              <a:t>Since developments like the ‘Piping’ module will also lead to longer calculation times, we are always </a:t>
            </a:r>
            <a:r>
              <a:rPr lang="en-US" sz="2600" dirty="0"/>
              <a:t>trying to find ways to speed up the calculations and to automate the process as much as possible.</a:t>
            </a:r>
            <a:endParaRPr lang="en-US" sz="2600" noProof="0" dirty="0"/>
          </a:p>
          <a:p>
            <a:pPr marL="0" indent="0">
              <a:buNone/>
            </a:pPr>
            <a:endParaRPr lang="en-US" sz="800" dirty="0"/>
          </a:p>
          <a:p>
            <a:pPr lvl="2"/>
            <a:endParaRPr lang="en-US" noProof="0" dirty="0"/>
          </a:p>
        </p:txBody>
      </p:sp>
    </p:spTree>
    <p:extLst>
      <p:ext uri="{BB962C8B-B14F-4D97-AF65-F5344CB8AC3E}">
        <p14:creationId xmlns:p14="http://schemas.microsoft.com/office/powerpoint/2010/main" val="6963847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54</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sz="2600" noProof="0" dirty="0"/>
              <a:t>Future developments to deal with the increasing calculation times.</a:t>
            </a:r>
          </a:p>
          <a:p>
            <a:pPr marL="0" indent="0">
              <a:buNone/>
            </a:pPr>
            <a:endParaRPr lang="en-US" sz="800" dirty="0"/>
          </a:p>
          <a:p>
            <a:pPr lvl="2"/>
            <a:endParaRPr lang="en-US" noProof="0" dirty="0"/>
          </a:p>
        </p:txBody>
      </p:sp>
    </p:spTree>
    <p:extLst>
      <p:ext uri="{BB962C8B-B14F-4D97-AF65-F5344CB8AC3E}">
        <p14:creationId xmlns:p14="http://schemas.microsoft.com/office/powerpoint/2010/main" val="19235896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55</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sz="2600" noProof="0" dirty="0"/>
              <a:t>Future developments to deal with the increasing calculation times.</a:t>
            </a:r>
          </a:p>
          <a:p>
            <a:pPr marL="0" indent="0">
              <a:buNone/>
            </a:pPr>
            <a:endParaRPr lang="en-US" sz="800" dirty="0"/>
          </a:p>
          <a:p>
            <a:pPr marL="0" indent="0">
              <a:buNone/>
            </a:pPr>
            <a:r>
              <a:rPr lang="en-US" sz="2600" noProof="0" dirty="0"/>
              <a:t>SARC is exploring the possibilities to:</a:t>
            </a:r>
          </a:p>
          <a:p>
            <a:pPr marL="0" indent="0">
              <a:buNone/>
            </a:pPr>
            <a:endParaRPr lang="en-US" sz="800" noProof="0" dirty="0"/>
          </a:p>
          <a:p>
            <a:r>
              <a:rPr lang="en-US" sz="2600" dirty="0"/>
              <a:t>Combining calculation of SB and PS and additional trims, in ‘one-go’.</a:t>
            </a:r>
          </a:p>
          <a:p>
            <a:endParaRPr lang="en-US" sz="800" dirty="0"/>
          </a:p>
          <a:p>
            <a:pPr lvl="2"/>
            <a:endParaRPr lang="en-US" noProof="0" dirty="0"/>
          </a:p>
        </p:txBody>
      </p:sp>
    </p:spTree>
    <p:extLst>
      <p:ext uri="{BB962C8B-B14F-4D97-AF65-F5344CB8AC3E}">
        <p14:creationId xmlns:p14="http://schemas.microsoft.com/office/powerpoint/2010/main" val="22949521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56</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sz="2600" noProof="0" dirty="0"/>
              <a:t>Future developments to deal with the increasing calculation times.</a:t>
            </a:r>
          </a:p>
          <a:p>
            <a:pPr marL="0" indent="0">
              <a:buNone/>
            </a:pPr>
            <a:endParaRPr lang="en-US" sz="800" dirty="0"/>
          </a:p>
          <a:p>
            <a:pPr marL="0" indent="0">
              <a:buNone/>
            </a:pPr>
            <a:r>
              <a:rPr lang="en-US" sz="2600" noProof="0" dirty="0"/>
              <a:t>SARC is exploring the possibilities to:</a:t>
            </a:r>
          </a:p>
          <a:p>
            <a:pPr marL="0" indent="0">
              <a:buNone/>
            </a:pPr>
            <a:endParaRPr lang="en-US" sz="800" noProof="0" dirty="0"/>
          </a:p>
          <a:p>
            <a:r>
              <a:rPr lang="en-US" sz="2600" dirty="0"/>
              <a:t>Combining calculation of SB and PS and additional trims, in ‘one-go’.</a:t>
            </a:r>
          </a:p>
          <a:p>
            <a:endParaRPr lang="en-US" sz="800" dirty="0"/>
          </a:p>
          <a:p>
            <a:r>
              <a:rPr lang="en-US" sz="2600" dirty="0"/>
              <a:t>Possibility to (re-)calculate only one draft (e.g. in case of A&lt;0,7R).</a:t>
            </a:r>
          </a:p>
          <a:p>
            <a:endParaRPr lang="en-US" sz="800" dirty="0"/>
          </a:p>
          <a:p>
            <a:pPr lvl="2"/>
            <a:endParaRPr lang="en-US" noProof="0" dirty="0"/>
          </a:p>
        </p:txBody>
      </p:sp>
    </p:spTree>
    <p:extLst>
      <p:ext uri="{BB962C8B-B14F-4D97-AF65-F5344CB8AC3E}">
        <p14:creationId xmlns:p14="http://schemas.microsoft.com/office/powerpoint/2010/main" val="12243557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57</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sz="2600" noProof="0" dirty="0"/>
              <a:t>Future developments to deal with the increasing calculation times.</a:t>
            </a:r>
          </a:p>
          <a:p>
            <a:pPr marL="0" indent="0">
              <a:buNone/>
            </a:pPr>
            <a:endParaRPr lang="en-US" sz="800" dirty="0"/>
          </a:p>
          <a:p>
            <a:pPr marL="0" indent="0">
              <a:buNone/>
            </a:pPr>
            <a:r>
              <a:rPr lang="en-US" sz="2600" noProof="0" dirty="0"/>
              <a:t>SARC is exploring the possibilities to:</a:t>
            </a:r>
          </a:p>
          <a:p>
            <a:pPr marL="0" indent="0">
              <a:buNone/>
            </a:pPr>
            <a:endParaRPr lang="en-US" sz="800" noProof="0" dirty="0"/>
          </a:p>
          <a:p>
            <a:r>
              <a:rPr lang="en-US" sz="2600" dirty="0"/>
              <a:t>Combining calculation of SB and PS and additional trims, in ‘one-go’.</a:t>
            </a:r>
          </a:p>
          <a:p>
            <a:endParaRPr lang="en-US" sz="800" dirty="0"/>
          </a:p>
          <a:p>
            <a:r>
              <a:rPr lang="en-US" sz="2600" dirty="0"/>
              <a:t>Possibility to (re-)calculate only one draft (e.g. in case of A&lt;0,7R).</a:t>
            </a:r>
          </a:p>
          <a:p>
            <a:endParaRPr lang="en-US" sz="800" dirty="0"/>
          </a:p>
          <a:p>
            <a:r>
              <a:rPr lang="en-US" sz="2600" dirty="0"/>
              <a:t>Showing ‘A’ during calculations and implementing a setting which stops the calculation as soon as the required index is reached.</a:t>
            </a:r>
          </a:p>
          <a:p>
            <a:endParaRPr lang="en-US" sz="800" dirty="0"/>
          </a:p>
          <a:p>
            <a:pPr lvl="2"/>
            <a:endParaRPr lang="en-US" noProof="0" dirty="0"/>
          </a:p>
        </p:txBody>
      </p:sp>
    </p:spTree>
    <p:extLst>
      <p:ext uri="{BB962C8B-B14F-4D97-AF65-F5344CB8AC3E}">
        <p14:creationId xmlns:p14="http://schemas.microsoft.com/office/powerpoint/2010/main" val="18269884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58</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sz="2600" noProof="0" dirty="0"/>
              <a:t>Future developments to deal with the increasing calculation times.</a:t>
            </a:r>
          </a:p>
          <a:p>
            <a:pPr marL="0" indent="0">
              <a:buNone/>
            </a:pPr>
            <a:endParaRPr lang="en-US" sz="800" dirty="0"/>
          </a:p>
          <a:p>
            <a:pPr marL="0" indent="0">
              <a:buNone/>
            </a:pPr>
            <a:r>
              <a:rPr lang="en-US" sz="2600" noProof="0" dirty="0"/>
              <a:t>SARC is exploring the possibilities to:</a:t>
            </a:r>
          </a:p>
          <a:p>
            <a:pPr marL="0" indent="0">
              <a:buNone/>
            </a:pPr>
            <a:endParaRPr lang="en-US" sz="800" noProof="0" dirty="0"/>
          </a:p>
          <a:p>
            <a:r>
              <a:rPr lang="en-US" sz="2600" dirty="0"/>
              <a:t>Combining calculation of SB and PS and additional trims, in ‘one-go’.</a:t>
            </a:r>
          </a:p>
          <a:p>
            <a:endParaRPr lang="en-US" sz="800" dirty="0"/>
          </a:p>
          <a:p>
            <a:r>
              <a:rPr lang="en-US" sz="2600" dirty="0"/>
              <a:t>Possibility to (re-)calculate only one draft (e.g. in case of A&lt;0,7R).</a:t>
            </a:r>
          </a:p>
          <a:p>
            <a:endParaRPr lang="en-US" sz="800" dirty="0"/>
          </a:p>
          <a:p>
            <a:r>
              <a:rPr lang="en-US" sz="2600" dirty="0"/>
              <a:t>Showing ‘A’ during calculations and implementing a setting which stops the calculation as soon as the required index is reached.</a:t>
            </a:r>
          </a:p>
          <a:p>
            <a:endParaRPr lang="en-US" sz="800" dirty="0"/>
          </a:p>
          <a:p>
            <a:r>
              <a:rPr lang="en-US" sz="2600" dirty="0"/>
              <a:t>Storing the intermediate results to be printed, when using the </a:t>
            </a:r>
            <a:r>
              <a:rPr lang="en-US" sz="2600" dirty="0" err="1"/>
              <a:t>‘Re</a:t>
            </a:r>
            <a:r>
              <a:rPr lang="en-US" sz="2600" dirty="0"/>
              <a:t>-use of unmodified results from former calculations’. </a:t>
            </a:r>
          </a:p>
          <a:p>
            <a:pPr lvl="2"/>
            <a:endParaRPr lang="en-US" noProof="0" dirty="0"/>
          </a:p>
        </p:txBody>
      </p:sp>
    </p:spTree>
    <p:extLst>
      <p:ext uri="{BB962C8B-B14F-4D97-AF65-F5344CB8AC3E}">
        <p14:creationId xmlns:p14="http://schemas.microsoft.com/office/powerpoint/2010/main" val="36321788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59</a:t>
            </a:fld>
            <a:endParaRPr lang="nl-NL" altLang="nl-NL"/>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dirty="0"/>
              <a:t>Again, we would like to hear from you!</a:t>
            </a:r>
          </a:p>
          <a:p>
            <a:pPr marL="0" indent="0">
              <a:buNone/>
            </a:pPr>
            <a:endParaRPr lang="en-US" dirty="0"/>
          </a:p>
          <a:p>
            <a:pPr marL="0" indent="0">
              <a:buNone/>
            </a:pPr>
            <a:endParaRPr lang="en-US" sz="900" noProof="0" dirty="0"/>
          </a:p>
          <a:p>
            <a:r>
              <a:rPr lang="en-US" dirty="0"/>
              <a:t>Do you have suggestions to speed up calculation times?</a:t>
            </a:r>
          </a:p>
          <a:p>
            <a:endParaRPr lang="en-US" dirty="0">
              <a:highlight>
                <a:srgbClr val="FFFF00"/>
              </a:highlight>
            </a:endParaRPr>
          </a:p>
        </p:txBody>
      </p:sp>
    </p:spTree>
    <p:extLst>
      <p:ext uri="{BB962C8B-B14F-4D97-AF65-F5344CB8AC3E}">
        <p14:creationId xmlns:p14="http://schemas.microsoft.com/office/powerpoint/2010/main" val="1633339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960" y="365125"/>
            <a:ext cx="7744640" cy="543595"/>
          </a:xfrm>
        </p:spPr>
        <p:txBody>
          <a:bodyPr/>
          <a:lstStyle/>
          <a:p>
            <a:r>
              <a:rPr lang="en-US" sz="2800" noProof="0" dirty="0"/>
              <a:t>Probabilistic Damage Stability</a:t>
            </a:r>
          </a:p>
        </p:txBody>
      </p:sp>
      <p:sp>
        <p:nvSpPr>
          <p:cNvPr id="3" name="Content Placeholder 2"/>
          <p:cNvSpPr>
            <a:spLocks noGrp="1"/>
          </p:cNvSpPr>
          <p:nvPr>
            <p:ph idx="1"/>
          </p:nvPr>
        </p:nvSpPr>
        <p:spPr>
          <a:xfrm>
            <a:off x="838200" y="1844824"/>
            <a:ext cx="10515600" cy="4332139"/>
          </a:xfrm>
        </p:spPr>
        <p:txBody>
          <a:bodyPr/>
          <a:lstStyle/>
          <a:p>
            <a:pPr marL="0" marR="0" indent="0" algn="just">
              <a:spcBef>
                <a:spcPts val="0"/>
              </a:spcBef>
              <a:spcAft>
                <a:spcPts val="0"/>
              </a:spcAft>
              <a:buNone/>
              <a:tabLst>
                <a:tab pos="3322955" algn="ctr"/>
              </a:tabLst>
            </a:pPr>
            <a:r>
              <a:rPr lang="en-GB" dirty="0"/>
              <a:t>If questions arise during this workshop, please feel free to ask during the presentation if the question is related to the subject I am discussing.</a:t>
            </a:r>
          </a:p>
          <a:p>
            <a:pPr marL="0" marR="0" indent="0" algn="just">
              <a:spcBef>
                <a:spcPts val="0"/>
              </a:spcBef>
              <a:spcAft>
                <a:spcPts val="0"/>
              </a:spcAft>
              <a:buNone/>
              <a:tabLst>
                <a:tab pos="3322955" algn="ctr"/>
              </a:tabLst>
            </a:pPr>
            <a:endParaRPr lang="en-GB" sz="800" dirty="0"/>
          </a:p>
          <a:p>
            <a:pPr marL="0" marR="0" indent="0" algn="just">
              <a:spcBef>
                <a:spcPts val="0"/>
              </a:spcBef>
              <a:spcAft>
                <a:spcPts val="0"/>
              </a:spcAft>
              <a:buNone/>
              <a:tabLst>
                <a:tab pos="3322955" algn="ctr"/>
              </a:tabLst>
            </a:pPr>
            <a:endParaRPr lang="en-GB" sz="800" dirty="0"/>
          </a:p>
          <a:p>
            <a:pPr marL="0" marR="0" indent="0" algn="just">
              <a:spcBef>
                <a:spcPts val="0"/>
              </a:spcBef>
              <a:spcAft>
                <a:spcPts val="0"/>
              </a:spcAft>
              <a:buNone/>
              <a:tabLst>
                <a:tab pos="3322955" algn="ctr"/>
              </a:tabLst>
            </a:pPr>
            <a:r>
              <a:rPr lang="en-GB" dirty="0"/>
              <a:t>If the questions are not related to the current subject feel free to ask them in the Q&amp;A section after my presentation and I will see if I can answer them straight away or that we will come back on this.</a:t>
            </a:r>
            <a:endParaRPr lang="nl-NL" dirty="0"/>
          </a:p>
          <a:p>
            <a:pPr marL="0" marR="0" indent="0" algn="just">
              <a:spcBef>
                <a:spcPts val="0"/>
              </a:spcBef>
              <a:spcAft>
                <a:spcPts val="0"/>
              </a:spcAft>
              <a:buNone/>
              <a:tabLst>
                <a:tab pos="3322955" algn="ctr"/>
              </a:tabLst>
            </a:pPr>
            <a:endParaRPr lang="nl-NL" sz="800" dirty="0"/>
          </a:p>
          <a:p>
            <a:pPr marL="0" marR="0" indent="0" algn="just">
              <a:spcBef>
                <a:spcPts val="0"/>
              </a:spcBef>
              <a:spcAft>
                <a:spcPts val="0"/>
              </a:spcAft>
              <a:buNone/>
              <a:tabLst>
                <a:tab pos="3322955" algn="ctr"/>
              </a:tabLst>
            </a:pPr>
            <a:r>
              <a:rPr lang="en-GB" dirty="0"/>
              <a:t>After this SARC-day, I will send a summary of this workshop, including your questions and answers.</a:t>
            </a:r>
            <a:endParaRPr lang="en-US" dirty="0"/>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6</a:t>
            </a:fld>
            <a:endParaRPr lang="nl-NL" altLang="nl-NL"/>
          </a:p>
        </p:txBody>
      </p:sp>
    </p:spTree>
    <p:extLst>
      <p:ext uri="{BB962C8B-B14F-4D97-AF65-F5344CB8AC3E}">
        <p14:creationId xmlns:p14="http://schemas.microsoft.com/office/powerpoint/2010/main" val="37698422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60</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endParaRPr lang="en-US" sz="800" noProof="0" dirty="0"/>
          </a:p>
          <a:p>
            <a:pPr lvl="2"/>
            <a:endParaRPr lang="en-US" noProof="0" dirty="0"/>
          </a:p>
        </p:txBody>
      </p:sp>
      <p:pic>
        <p:nvPicPr>
          <p:cNvPr id="8" name="Picture 7" descr="A person wearing a top hat pointing at the camera&#10;&#10;Description automatically generated with low confidence">
            <a:extLst>
              <a:ext uri="{FF2B5EF4-FFF2-40B4-BE49-F238E27FC236}">
                <a16:creationId xmlns:a16="http://schemas.microsoft.com/office/drawing/2014/main" id="{3F6FE87C-DD81-A44E-9260-503DAD4987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1544" y="1135205"/>
            <a:ext cx="3597435" cy="4662537"/>
          </a:xfrm>
          <a:prstGeom prst="rect">
            <a:avLst/>
          </a:prstGeom>
        </p:spPr>
      </p:pic>
      <p:pic>
        <p:nvPicPr>
          <p:cNvPr id="11" name="Picture 10">
            <a:extLst>
              <a:ext uri="{FF2B5EF4-FFF2-40B4-BE49-F238E27FC236}">
                <a16:creationId xmlns:a16="http://schemas.microsoft.com/office/drawing/2014/main" id="{730574EC-BA59-0A4A-33FA-C710A58C99F9}"/>
              </a:ext>
            </a:extLst>
          </p:cNvPr>
          <p:cNvPicPr>
            <a:picLocks noChangeAspect="1"/>
          </p:cNvPicPr>
          <p:nvPr/>
        </p:nvPicPr>
        <p:blipFill>
          <a:blip r:embed="rId4"/>
          <a:stretch>
            <a:fillRect/>
          </a:stretch>
        </p:blipFill>
        <p:spPr>
          <a:xfrm>
            <a:off x="4629233" y="1060258"/>
            <a:ext cx="4064895" cy="2232248"/>
          </a:xfrm>
          <a:prstGeom prst="rect">
            <a:avLst/>
          </a:prstGeom>
        </p:spPr>
      </p:pic>
    </p:spTree>
    <p:extLst>
      <p:ext uri="{BB962C8B-B14F-4D97-AF65-F5344CB8AC3E}">
        <p14:creationId xmlns:p14="http://schemas.microsoft.com/office/powerpoint/2010/main" val="30948640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61</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endParaRPr lang="en-US" sz="800" noProof="0" dirty="0"/>
          </a:p>
          <a:p>
            <a:pPr lvl="2"/>
            <a:endParaRPr lang="en-US" noProof="0" dirty="0"/>
          </a:p>
        </p:txBody>
      </p:sp>
      <p:pic>
        <p:nvPicPr>
          <p:cNvPr id="8" name="Picture 7" descr="A person wearing a top hat pointing at the camera&#10;&#10;Description automatically generated with low confidence">
            <a:extLst>
              <a:ext uri="{FF2B5EF4-FFF2-40B4-BE49-F238E27FC236}">
                <a16:creationId xmlns:a16="http://schemas.microsoft.com/office/drawing/2014/main" id="{3F6FE87C-DD81-A44E-9260-503DAD4987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1544" y="1135205"/>
            <a:ext cx="3597435" cy="4662537"/>
          </a:xfrm>
          <a:prstGeom prst="rect">
            <a:avLst/>
          </a:prstGeom>
        </p:spPr>
      </p:pic>
      <p:pic>
        <p:nvPicPr>
          <p:cNvPr id="11" name="Picture 10">
            <a:extLst>
              <a:ext uri="{FF2B5EF4-FFF2-40B4-BE49-F238E27FC236}">
                <a16:creationId xmlns:a16="http://schemas.microsoft.com/office/drawing/2014/main" id="{730574EC-BA59-0A4A-33FA-C710A58C99F9}"/>
              </a:ext>
            </a:extLst>
          </p:cNvPr>
          <p:cNvPicPr>
            <a:picLocks noChangeAspect="1"/>
          </p:cNvPicPr>
          <p:nvPr/>
        </p:nvPicPr>
        <p:blipFill>
          <a:blip r:embed="rId4"/>
          <a:stretch>
            <a:fillRect/>
          </a:stretch>
        </p:blipFill>
        <p:spPr>
          <a:xfrm>
            <a:off x="4629233" y="1060258"/>
            <a:ext cx="4064895" cy="2232248"/>
          </a:xfrm>
          <a:prstGeom prst="rect">
            <a:avLst/>
          </a:prstGeom>
        </p:spPr>
      </p:pic>
      <p:pic>
        <p:nvPicPr>
          <p:cNvPr id="13" name="Picture 12">
            <a:extLst>
              <a:ext uri="{FF2B5EF4-FFF2-40B4-BE49-F238E27FC236}">
                <a16:creationId xmlns:a16="http://schemas.microsoft.com/office/drawing/2014/main" id="{10EAA27D-8F62-84E8-615E-3C6BDE653404}"/>
              </a:ext>
            </a:extLst>
          </p:cNvPr>
          <p:cNvPicPr>
            <a:picLocks noChangeAspect="1"/>
          </p:cNvPicPr>
          <p:nvPr/>
        </p:nvPicPr>
        <p:blipFill>
          <a:blip r:embed="rId5"/>
          <a:stretch>
            <a:fillRect/>
          </a:stretch>
        </p:blipFill>
        <p:spPr>
          <a:xfrm>
            <a:off x="5620570" y="3956158"/>
            <a:ext cx="6147115" cy="1602256"/>
          </a:xfrm>
          <a:prstGeom prst="rect">
            <a:avLst/>
          </a:prstGeom>
        </p:spPr>
      </p:pic>
    </p:spTree>
    <p:extLst>
      <p:ext uri="{BB962C8B-B14F-4D97-AF65-F5344CB8AC3E}">
        <p14:creationId xmlns:p14="http://schemas.microsoft.com/office/powerpoint/2010/main" val="35300860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62</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sz="2600" noProof="0" dirty="0"/>
              <a:t>What can you do </a:t>
            </a:r>
            <a:r>
              <a:rPr lang="en-US" sz="2600" dirty="0"/>
              <a:t>to reduce calculation times and increase the result? </a:t>
            </a:r>
          </a:p>
          <a:p>
            <a:pPr marL="0" indent="0">
              <a:buNone/>
            </a:pPr>
            <a:endParaRPr lang="en-US" sz="800" noProof="0" dirty="0"/>
          </a:p>
          <a:p>
            <a:r>
              <a:rPr lang="en-US" sz="2600" dirty="0"/>
              <a:t>Make sure that all input data is correct. (more in the T&amp;T)</a:t>
            </a:r>
          </a:p>
          <a:p>
            <a:endParaRPr lang="en-US" sz="800" dirty="0"/>
          </a:p>
          <a:p>
            <a:pPr lvl="2"/>
            <a:endParaRPr lang="en-US" noProof="0" dirty="0"/>
          </a:p>
        </p:txBody>
      </p:sp>
    </p:spTree>
    <p:extLst>
      <p:ext uri="{BB962C8B-B14F-4D97-AF65-F5344CB8AC3E}">
        <p14:creationId xmlns:p14="http://schemas.microsoft.com/office/powerpoint/2010/main" val="980421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63</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sz="2600" noProof="0" dirty="0"/>
              <a:t>What can you do </a:t>
            </a:r>
            <a:r>
              <a:rPr lang="en-US" sz="2600" dirty="0"/>
              <a:t>to reduce calculation times and increase the result? </a:t>
            </a:r>
          </a:p>
          <a:p>
            <a:pPr marL="0" indent="0">
              <a:buNone/>
            </a:pPr>
            <a:endParaRPr lang="en-US" sz="800" noProof="0" dirty="0"/>
          </a:p>
          <a:p>
            <a:r>
              <a:rPr lang="en-US" sz="2600" dirty="0"/>
              <a:t>Make sure that all input data is correct. (more in the T&amp;T)</a:t>
            </a:r>
          </a:p>
          <a:p>
            <a:endParaRPr lang="en-US" sz="800" dirty="0"/>
          </a:p>
          <a:p>
            <a:r>
              <a:rPr lang="en-US" sz="2600" dirty="0"/>
              <a:t>Don’t ‘guess’ which G’M-values are needed. (more in the T&amp;T).</a:t>
            </a:r>
          </a:p>
          <a:p>
            <a:endParaRPr lang="en-US" sz="800" dirty="0"/>
          </a:p>
          <a:p>
            <a:pPr lvl="2"/>
            <a:endParaRPr lang="en-US" noProof="0" dirty="0"/>
          </a:p>
        </p:txBody>
      </p:sp>
    </p:spTree>
    <p:extLst>
      <p:ext uri="{BB962C8B-B14F-4D97-AF65-F5344CB8AC3E}">
        <p14:creationId xmlns:p14="http://schemas.microsoft.com/office/powerpoint/2010/main" val="2500231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64</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sz="2600" noProof="0" dirty="0"/>
              <a:t>What can you do </a:t>
            </a:r>
            <a:r>
              <a:rPr lang="en-US" sz="2600" dirty="0"/>
              <a:t>to reduce calculation times and increase the result? </a:t>
            </a:r>
          </a:p>
          <a:p>
            <a:pPr marL="0" indent="0">
              <a:buNone/>
            </a:pPr>
            <a:endParaRPr lang="en-US" sz="800" noProof="0" dirty="0"/>
          </a:p>
          <a:p>
            <a:r>
              <a:rPr lang="en-US" sz="2600" dirty="0"/>
              <a:t>Make sure that all input data is correct. (more in the T&amp;T)</a:t>
            </a:r>
          </a:p>
          <a:p>
            <a:endParaRPr lang="en-US" sz="800" dirty="0"/>
          </a:p>
          <a:p>
            <a:r>
              <a:rPr lang="en-US" sz="2600" dirty="0"/>
              <a:t>Don’t ‘guess’ which G’M-values are needed. (more in the T&amp;T).</a:t>
            </a:r>
          </a:p>
          <a:p>
            <a:endParaRPr lang="en-US" sz="800" dirty="0"/>
          </a:p>
          <a:p>
            <a:r>
              <a:rPr lang="en-US" sz="2600" dirty="0"/>
              <a:t>Avoid added hull forms and external defined compartments!!</a:t>
            </a:r>
          </a:p>
          <a:p>
            <a:endParaRPr lang="en-US" sz="800" dirty="0"/>
          </a:p>
          <a:p>
            <a:pPr lvl="2"/>
            <a:endParaRPr lang="en-US" noProof="0" dirty="0"/>
          </a:p>
        </p:txBody>
      </p:sp>
    </p:spTree>
    <p:extLst>
      <p:ext uri="{BB962C8B-B14F-4D97-AF65-F5344CB8AC3E}">
        <p14:creationId xmlns:p14="http://schemas.microsoft.com/office/powerpoint/2010/main" val="29711001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65</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sz="2600" dirty="0"/>
              <a:t>Avoid added hull forms and external defined compartments!!</a:t>
            </a:r>
          </a:p>
          <a:p>
            <a:pPr marL="0" indent="0">
              <a:buNone/>
            </a:pPr>
            <a:endParaRPr lang="en-US" sz="800" dirty="0"/>
          </a:p>
          <a:p>
            <a:r>
              <a:rPr lang="en-US" sz="2600" dirty="0"/>
              <a:t>Determining damage boundaries based on coordinates of compartments is fast. There are only a few distinct coordinates which form the boundaries of a compartment.</a:t>
            </a:r>
          </a:p>
          <a:p>
            <a:endParaRPr lang="en-US" sz="800" dirty="0"/>
          </a:p>
        </p:txBody>
      </p:sp>
    </p:spTree>
    <p:extLst>
      <p:ext uri="{BB962C8B-B14F-4D97-AF65-F5344CB8AC3E}">
        <p14:creationId xmlns:p14="http://schemas.microsoft.com/office/powerpoint/2010/main" val="18400697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66</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sz="2600" dirty="0"/>
              <a:t>Avoid added hull forms and external defined compartments!!</a:t>
            </a:r>
          </a:p>
          <a:p>
            <a:pPr marL="0" indent="0">
              <a:buNone/>
            </a:pPr>
            <a:endParaRPr lang="en-US" sz="800" dirty="0"/>
          </a:p>
          <a:p>
            <a:r>
              <a:rPr lang="en-US" sz="2600" dirty="0"/>
              <a:t>Determining damage boundaries based on coordinates of compartments is fast. There are only a few distinct coordinates which form the boundaries of a compartment</a:t>
            </a:r>
          </a:p>
          <a:p>
            <a:endParaRPr lang="en-US" sz="800" dirty="0"/>
          </a:p>
          <a:p>
            <a:r>
              <a:rPr lang="en-US" sz="2600" dirty="0"/>
              <a:t>External defined compartments have a lot more coordinates which need to be considered to determine the damage boundaries.</a:t>
            </a:r>
          </a:p>
          <a:p>
            <a:pPr marL="0" indent="0">
              <a:buNone/>
            </a:pPr>
            <a:endParaRPr lang="en-US" sz="800" noProof="0" dirty="0"/>
          </a:p>
        </p:txBody>
      </p:sp>
    </p:spTree>
    <p:extLst>
      <p:ext uri="{BB962C8B-B14F-4D97-AF65-F5344CB8AC3E}">
        <p14:creationId xmlns:p14="http://schemas.microsoft.com/office/powerpoint/2010/main" val="9578903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67</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sz="2600" dirty="0"/>
              <a:t>Avoid added hull forms and external defined compartments!!</a:t>
            </a:r>
          </a:p>
          <a:p>
            <a:pPr marL="0" indent="0">
              <a:buNone/>
            </a:pPr>
            <a:endParaRPr lang="en-US" sz="800" dirty="0"/>
          </a:p>
          <a:p>
            <a:r>
              <a:rPr lang="en-US" sz="2600" dirty="0"/>
              <a:t>Determining damage boundaries based on coordinates of compartments is fast. There are only a few distinct coordinates which form the boundaries of a compartment</a:t>
            </a:r>
          </a:p>
          <a:p>
            <a:endParaRPr lang="en-US" sz="800" dirty="0"/>
          </a:p>
          <a:p>
            <a:r>
              <a:rPr lang="en-US" sz="2600" dirty="0"/>
              <a:t>External defined compartments have a lot more coordinates which need to be considered to determine the damage boundaries.</a:t>
            </a:r>
          </a:p>
          <a:p>
            <a:pPr marL="0" indent="0">
              <a:buNone/>
            </a:pPr>
            <a:endParaRPr lang="en-US" sz="800" noProof="0" dirty="0"/>
          </a:p>
          <a:p>
            <a:r>
              <a:rPr lang="en-US" sz="2600" dirty="0"/>
              <a:t>Consider to re-model the PIAS-model without external defined compartments and added hull forms for probabilistic damage stability calculations.</a:t>
            </a:r>
          </a:p>
          <a:p>
            <a:endParaRPr lang="en-US" sz="800" noProof="0" dirty="0"/>
          </a:p>
        </p:txBody>
      </p:sp>
    </p:spTree>
    <p:extLst>
      <p:ext uri="{BB962C8B-B14F-4D97-AF65-F5344CB8AC3E}">
        <p14:creationId xmlns:p14="http://schemas.microsoft.com/office/powerpoint/2010/main" val="7968002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68</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sz="2600" dirty="0"/>
              <a:t>Avoid added hull forms and external defined compartments!!</a:t>
            </a:r>
          </a:p>
          <a:p>
            <a:pPr marL="0" indent="0">
              <a:buNone/>
            </a:pPr>
            <a:endParaRPr lang="en-US" sz="800" dirty="0"/>
          </a:p>
          <a:p>
            <a:r>
              <a:rPr lang="en-US" sz="2600" dirty="0"/>
              <a:t>Determining damage boundaries based on coordinates of compartments is fast. There are only a few distinct coordinates which form the boundaries of a compartment</a:t>
            </a:r>
          </a:p>
          <a:p>
            <a:endParaRPr lang="en-US" sz="800" dirty="0"/>
          </a:p>
          <a:p>
            <a:r>
              <a:rPr lang="en-US" sz="2600" dirty="0"/>
              <a:t>External defined compartments have a lot more coordinates which need to be considered to determine the damage boundaries.</a:t>
            </a:r>
          </a:p>
          <a:p>
            <a:pPr marL="0" indent="0">
              <a:buNone/>
            </a:pPr>
            <a:endParaRPr lang="en-US" sz="800" noProof="0" dirty="0"/>
          </a:p>
          <a:p>
            <a:r>
              <a:rPr lang="en-US" sz="2600" dirty="0"/>
              <a:t>Consider to re-model the PIAS-model without external defined compartments and added hull forms.</a:t>
            </a:r>
          </a:p>
          <a:p>
            <a:endParaRPr lang="en-US" sz="800" noProof="0" dirty="0"/>
          </a:p>
          <a:p>
            <a:r>
              <a:rPr lang="en-US" sz="2600" dirty="0"/>
              <a:t>With this, we reduced the calculation time from over a week to a day.</a:t>
            </a:r>
            <a:endParaRPr lang="en-US" noProof="0" dirty="0"/>
          </a:p>
        </p:txBody>
      </p:sp>
    </p:spTree>
    <p:extLst>
      <p:ext uri="{BB962C8B-B14F-4D97-AF65-F5344CB8AC3E}">
        <p14:creationId xmlns:p14="http://schemas.microsoft.com/office/powerpoint/2010/main" val="42123346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69</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sz="2600" noProof="0" dirty="0"/>
              <a:t>What can you do </a:t>
            </a:r>
            <a:r>
              <a:rPr lang="en-US" sz="2600" dirty="0"/>
              <a:t>to reduce calculation times and increase the result? </a:t>
            </a:r>
          </a:p>
          <a:p>
            <a:pPr marL="0" indent="0">
              <a:buNone/>
            </a:pPr>
            <a:endParaRPr lang="en-US" sz="800" noProof="0" dirty="0"/>
          </a:p>
          <a:p>
            <a:r>
              <a:rPr lang="en-US" sz="2600" dirty="0"/>
              <a:t>Make sure that all input data is correct. (more in the T&amp;T)</a:t>
            </a:r>
          </a:p>
          <a:p>
            <a:endParaRPr lang="en-US" sz="800" dirty="0"/>
          </a:p>
          <a:p>
            <a:r>
              <a:rPr lang="en-US" sz="2600" dirty="0"/>
              <a:t>Don’t ‘guess’ which G’M-values are needed. (more in the T&amp;T).</a:t>
            </a:r>
          </a:p>
          <a:p>
            <a:endParaRPr lang="en-US" sz="800" dirty="0"/>
          </a:p>
          <a:p>
            <a:r>
              <a:rPr lang="en-US" sz="2600" dirty="0"/>
              <a:t>Avoid added hull forms and external defined compartments!!</a:t>
            </a:r>
          </a:p>
          <a:p>
            <a:endParaRPr lang="en-US" sz="800" dirty="0"/>
          </a:p>
          <a:p>
            <a:r>
              <a:rPr lang="en-US" sz="2600" dirty="0"/>
              <a:t>Use the </a:t>
            </a:r>
            <a:r>
              <a:rPr lang="en-US" sz="2600" dirty="0" err="1"/>
              <a:t>‘Re</a:t>
            </a:r>
            <a:r>
              <a:rPr lang="en-US" sz="2600" dirty="0"/>
              <a:t>-use of unmodified results from former calculations’ functionality. </a:t>
            </a:r>
          </a:p>
          <a:p>
            <a:endParaRPr lang="en-US" sz="800" dirty="0"/>
          </a:p>
          <a:p>
            <a:pPr lvl="2"/>
            <a:endParaRPr lang="en-US" noProof="0" dirty="0"/>
          </a:p>
        </p:txBody>
      </p:sp>
    </p:spTree>
    <p:extLst>
      <p:ext uri="{BB962C8B-B14F-4D97-AF65-F5344CB8AC3E}">
        <p14:creationId xmlns:p14="http://schemas.microsoft.com/office/powerpoint/2010/main" val="1101515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340768"/>
            <a:ext cx="9144000" cy="2016224"/>
          </a:xfrm>
        </p:spPr>
        <p:txBody>
          <a:bodyPr/>
          <a:lstStyle/>
          <a:p>
            <a:r>
              <a:rPr lang="en-US" noProof="0" dirty="0"/>
              <a:t>Increased complexity and calculation times.</a:t>
            </a:r>
          </a:p>
        </p:txBody>
      </p:sp>
    </p:spTree>
    <p:extLst>
      <p:ext uri="{BB962C8B-B14F-4D97-AF65-F5344CB8AC3E}">
        <p14:creationId xmlns:p14="http://schemas.microsoft.com/office/powerpoint/2010/main" val="5402356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70</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sz="2600" dirty="0" err="1"/>
              <a:t>‘Re</a:t>
            </a:r>
            <a:r>
              <a:rPr lang="en-US" sz="2600" dirty="0"/>
              <a:t>-use of unmodified results from former calculations’.</a:t>
            </a:r>
          </a:p>
          <a:p>
            <a:pPr marL="0" indent="0">
              <a:buNone/>
            </a:pPr>
            <a:endParaRPr lang="en-US" sz="800" dirty="0"/>
          </a:p>
          <a:p>
            <a:pPr marL="0" indent="0">
              <a:buNone/>
            </a:pPr>
            <a:r>
              <a:rPr lang="en-US" sz="2600" dirty="0"/>
              <a:t>In order to increase the computation speed, this functionality stores quite some results of former calculations in memory. These can be re-used in subsequent calculations.</a:t>
            </a:r>
          </a:p>
          <a:p>
            <a:endParaRPr lang="en-US" sz="800" dirty="0"/>
          </a:p>
        </p:txBody>
      </p:sp>
      <p:pic>
        <p:nvPicPr>
          <p:cNvPr id="6" name="Picture 5">
            <a:extLst>
              <a:ext uri="{FF2B5EF4-FFF2-40B4-BE49-F238E27FC236}">
                <a16:creationId xmlns:a16="http://schemas.microsoft.com/office/drawing/2014/main" id="{03BEE430-00E6-C86D-B19E-B6E23D57085D}"/>
              </a:ext>
            </a:extLst>
          </p:cNvPr>
          <p:cNvPicPr>
            <a:picLocks noChangeAspect="1"/>
          </p:cNvPicPr>
          <p:nvPr/>
        </p:nvPicPr>
        <p:blipFill>
          <a:blip r:embed="rId3"/>
          <a:stretch>
            <a:fillRect/>
          </a:stretch>
        </p:blipFill>
        <p:spPr>
          <a:xfrm>
            <a:off x="1460070" y="3573016"/>
            <a:ext cx="9271859" cy="136815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691430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71</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sz="2600" dirty="0" err="1"/>
              <a:t>‘Re</a:t>
            </a:r>
            <a:r>
              <a:rPr lang="en-US" sz="2600" dirty="0"/>
              <a:t>-use of unmodified results from former calculations’.</a:t>
            </a:r>
          </a:p>
          <a:p>
            <a:pPr marL="0" indent="0">
              <a:buNone/>
            </a:pPr>
            <a:endParaRPr lang="en-US" sz="800" dirty="0"/>
          </a:p>
          <a:p>
            <a:pPr marL="0" indent="0">
              <a:buNone/>
            </a:pPr>
            <a:r>
              <a:rPr lang="en-US" sz="2600" dirty="0"/>
              <a:t>In order to increase the computation speed, this functionality stores quite some results of former calculations in memory. These can be re-used in subsequent calculations.</a:t>
            </a:r>
          </a:p>
          <a:p>
            <a:endParaRPr lang="en-US" sz="800" dirty="0"/>
          </a:p>
          <a:p>
            <a:r>
              <a:rPr lang="en-US" sz="2600" dirty="0"/>
              <a:t>When this option is used, and PIAS uses the results of former calculations this will be mentioned in the intermediate calculation data. When you require complete intermediate data, this option should not be used or:</a:t>
            </a:r>
          </a:p>
          <a:p>
            <a:pPr marL="0" indent="0">
              <a:buNone/>
            </a:pPr>
            <a:endParaRPr lang="en-US" sz="800" noProof="0" dirty="0"/>
          </a:p>
          <a:p>
            <a:endParaRPr lang="en-US" noProof="0" dirty="0"/>
          </a:p>
        </p:txBody>
      </p:sp>
    </p:spTree>
    <p:extLst>
      <p:ext uri="{BB962C8B-B14F-4D97-AF65-F5344CB8AC3E}">
        <p14:creationId xmlns:p14="http://schemas.microsoft.com/office/powerpoint/2010/main" val="34664809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72</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sz="2600" dirty="0" err="1"/>
              <a:t>‘Re</a:t>
            </a:r>
            <a:r>
              <a:rPr lang="en-US" sz="2600" dirty="0"/>
              <a:t>-use of unmodified results from former calculations’.</a:t>
            </a:r>
          </a:p>
          <a:p>
            <a:pPr marL="0" indent="0">
              <a:buNone/>
            </a:pPr>
            <a:endParaRPr lang="en-US" sz="800" dirty="0"/>
          </a:p>
          <a:p>
            <a:pPr marL="0" indent="0">
              <a:buNone/>
            </a:pPr>
            <a:r>
              <a:rPr lang="en-US" sz="2600" dirty="0"/>
              <a:t>In order to increase the computation speed, this functionality stores quite some results of former calculations in memory. These can be re-used in subsequent calculations.</a:t>
            </a:r>
          </a:p>
          <a:p>
            <a:endParaRPr lang="en-US" sz="800" dirty="0"/>
          </a:p>
          <a:p>
            <a:r>
              <a:rPr lang="en-US" sz="2600" dirty="0"/>
              <a:t>When this option is used, and PIAS uses the results of former calculations this will be mentioned in the intermediate calculation data. When you require complete intermediate data, this option should not be used or:</a:t>
            </a:r>
          </a:p>
          <a:p>
            <a:pPr marL="0" indent="0">
              <a:buNone/>
            </a:pPr>
            <a:endParaRPr lang="en-US" sz="800" noProof="0" dirty="0"/>
          </a:p>
          <a:p>
            <a:r>
              <a:rPr lang="en-US" sz="2600" dirty="0"/>
              <a:t>The results of former calculations can be removed explicitly with the ‘Remove all results of former calculations’ functionality.</a:t>
            </a:r>
            <a:endParaRPr lang="en-US" noProof="0" dirty="0"/>
          </a:p>
        </p:txBody>
      </p:sp>
    </p:spTree>
    <p:extLst>
      <p:ext uri="{BB962C8B-B14F-4D97-AF65-F5344CB8AC3E}">
        <p14:creationId xmlns:p14="http://schemas.microsoft.com/office/powerpoint/2010/main" val="15393281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73</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sz="2600" dirty="0" err="1"/>
              <a:t>‘Re</a:t>
            </a:r>
            <a:r>
              <a:rPr lang="en-US" sz="2600" dirty="0"/>
              <a:t>-use of unmodified results from former calculations’.</a:t>
            </a:r>
          </a:p>
          <a:p>
            <a:pPr marL="0" indent="0">
              <a:buNone/>
            </a:pPr>
            <a:endParaRPr lang="en-US" sz="800" dirty="0"/>
          </a:p>
          <a:p>
            <a:pPr marL="0" indent="0">
              <a:buNone/>
            </a:pPr>
            <a:r>
              <a:rPr lang="en-US" sz="2600" dirty="0"/>
              <a:t>In order to increase the computation speed, this functionality stores quite some results of former calculations in memory. These can be re-used in subsequent calculations.</a:t>
            </a:r>
          </a:p>
          <a:p>
            <a:endParaRPr lang="en-US" sz="800" dirty="0"/>
          </a:p>
          <a:p>
            <a:r>
              <a:rPr lang="en-US" sz="2600" dirty="0"/>
              <a:t>When this option is used, and PIAS uses the results of former calculations this will be mentioned in the intermediate calculation data. When you require complete intermediate data, this option should not be used or:</a:t>
            </a:r>
          </a:p>
          <a:p>
            <a:pPr marL="0" indent="0">
              <a:buNone/>
            </a:pPr>
            <a:endParaRPr lang="en-US" sz="800" noProof="0" dirty="0"/>
          </a:p>
          <a:p>
            <a:r>
              <a:rPr lang="en-US" sz="2600" dirty="0"/>
              <a:t>The results of former calculations can also be removed </a:t>
            </a:r>
            <a:r>
              <a:rPr lang="en-US" sz="2600" dirty="0" err="1"/>
              <a:t>explicitlywith</a:t>
            </a:r>
            <a:r>
              <a:rPr lang="en-US" sz="2600" dirty="0"/>
              <a:t> the ‘Remove all results of former calculations’ functionality.</a:t>
            </a:r>
            <a:endParaRPr lang="en-US" noProof="0" dirty="0"/>
          </a:p>
        </p:txBody>
      </p:sp>
      <p:pic>
        <p:nvPicPr>
          <p:cNvPr id="6" name="Picture 5">
            <a:extLst>
              <a:ext uri="{FF2B5EF4-FFF2-40B4-BE49-F238E27FC236}">
                <a16:creationId xmlns:a16="http://schemas.microsoft.com/office/drawing/2014/main" id="{D7ED1347-642C-611F-ED97-09056834DF26}"/>
              </a:ext>
            </a:extLst>
          </p:cNvPr>
          <p:cNvPicPr>
            <a:picLocks noChangeAspect="1"/>
          </p:cNvPicPr>
          <p:nvPr/>
        </p:nvPicPr>
        <p:blipFill>
          <a:blip r:embed="rId3"/>
          <a:stretch>
            <a:fillRect/>
          </a:stretch>
        </p:blipFill>
        <p:spPr>
          <a:xfrm>
            <a:off x="1852517" y="2648485"/>
            <a:ext cx="8486966" cy="214875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408092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74</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sz="2600" noProof="0" dirty="0"/>
              <a:t>What can you do </a:t>
            </a:r>
            <a:r>
              <a:rPr lang="en-US" sz="2600" dirty="0"/>
              <a:t>to reduce calculation times and increase the result? </a:t>
            </a:r>
          </a:p>
          <a:p>
            <a:pPr marL="0" indent="0">
              <a:buNone/>
            </a:pPr>
            <a:endParaRPr lang="en-US" sz="800" noProof="0" dirty="0"/>
          </a:p>
          <a:p>
            <a:r>
              <a:rPr lang="en-US" sz="2600" dirty="0"/>
              <a:t>Make sure that all input data is correct. (more in the T&amp;T)</a:t>
            </a:r>
          </a:p>
          <a:p>
            <a:endParaRPr lang="en-US" sz="800" dirty="0"/>
          </a:p>
          <a:p>
            <a:r>
              <a:rPr lang="en-US" sz="2600" dirty="0"/>
              <a:t>Don’t ‘guess’ which G’M-values are needed. (more in the T&amp;T).</a:t>
            </a:r>
          </a:p>
          <a:p>
            <a:endParaRPr lang="en-US" sz="800" dirty="0"/>
          </a:p>
          <a:p>
            <a:r>
              <a:rPr lang="en-US" sz="2600" dirty="0"/>
              <a:t>Avoid added hull forms and external defined compartments!!</a:t>
            </a:r>
          </a:p>
          <a:p>
            <a:endParaRPr lang="en-US" sz="800" dirty="0"/>
          </a:p>
          <a:p>
            <a:r>
              <a:rPr lang="en-US" sz="2600" dirty="0"/>
              <a:t>Use the </a:t>
            </a:r>
            <a:r>
              <a:rPr lang="en-US" sz="2600" dirty="0" err="1"/>
              <a:t>‘Re</a:t>
            </a:r>
            <a:r>
              <a:rPr lang="en-US" sz="2600" dirty="0"/>
              <a:t>-use of unmodified results from former calculations’ functionality. </a:t>
            </a:r>
          </a:p>
          <a:p>
            <a:endParaRPr lang="en-US" sz="800" dirty="0"/>
          </a:p>
          <a:p>
            <a:r>
              <a:rPr lang="en-US" sz="2600" dirty="0"/>
              <a:t>Don’t start with too many compartment damages. You can easily add damages later. (more in the T&amp;T).</a:t>
            </a:r>
          </a:p>
          <a:p>
            <a:pPr lvl="2"/>
            <a:endParaRPr lang="en-US" noProof="0" dirty="0"/>
          </a:p>
        </p:txBody>
      </p:sp>
    </p:spTree>
    <p:extLst>
      <p:ext uri="{BB962C8B-B14F-4D97-AF65-F5344CB8AC3E}">
        <p14:creationId xmlns:p14="http://schemas.microsoft.com/office/powerpoint/2010/main" val="11384226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75</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sz="2600" noProof="0" dirty="0"/>
              <a:t>What can you do…? (Continued)</a:t>
            </a:r>
            <a:endParaRPr lang="en-US" sz="2600" dirty="0"/>
          </a:p>
          <a:p>
            <a:pPr marL="0" indent="0">
              <a:buNone/>
            </a:pPr>
            <a:endParaRPr lang="en-US" sz="800" noProof="0" dirty="0"/>
          </a:p>
          <a:p>
            <a:r>
              <a:rPr lang="en-US" sz="2600" dirty="0"/>
              <a:t>Preferably: Install the </a:t>
            </a:r>
            <a:r>
              <a:rPr lang="en-US" sz="2600" dirty="0" err="1"/>
              <a:t>codemeter</a:t>
            </a:r>
            <a:r>
              <a:rPr lang="en-US" sz="2600" dirty="0"/>
              <a:t>, files and program-files locally at a dedicated fast computer used for probabilistic damage stability.</a:t>
            </a:r>
          </a:p>
          <a:p>
            <a:endParaRPr lang="en-US" sz="800" dirty="0"/>
          </a:p>
        </p:txBody>
      </p:sp>
    </p:spTree>
    <p:extLst>
      <p:ext uri="{BB962C8B-B14F-4D97-AF65-F5344CB8AC3E}">
        <p14:creationId xmlns:p14="http://schemas.microsoft.com/office/powerpoint/2010/main" val="1299709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76</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sz="2600" noProof="0" dirty="0"/>
              <a:t>What can you do…? (Continued)</a:t>
            </a:r>
            <a:endParaRPr lang="en-US" sz="2600" dirty="0"/>
          </a:p>
          <a:p>
            <a:pPr marL="0" indent="0">
              <a:buNone/>
            </a:pPr>
            <a:endParaRPr lang="en-US" sz="800" noProof="0" dirty="0"/>
          </a:p>
          <a:p>
            <a:r>
              <a:rPr lang="en-US" sz="2600" dirty="0"/>
              <a:t>Preferably: Install the </a:t>
            </a:r>
            <a:r>
              <a:rPr lang="en-US" sz="2600" dirty="0" err="1"/>
              <a:t>codemeter</a:t>
            </a:r>
            <a:r>
              <a:rPr lang="en-US" sz="2600" dirty="0"/>
              <a:t>, files and program-files locally at a dedicated fast computer used for probabilistic damage stability.</a:t>
            </a:r>
          </a:p>
          <a:p>
            <a:endParaRPr lang="en-US" sz="800" dirty="0"/>
          </a:p>
          <a:p>
            <a:r>
              <a:rPr lang="en-US" sz="2600" dirty="0"/>
              <a:t>Turn-off Windows updates!</a:t>
            </a:r>
          </a:p>
          <a:p>
            <a:endParaRPr lang="en-US" sz="800" dirty="0"/>
          </a:p>
        </p:txBody>
      </p:sp>
    </p:spTree>
    <p:extLst>
      <p:ext uri="{BB962C8B-B14F-4D97-AF65-F5344CB8AC3E}">
        <p14:creationId xmlns:p14="http://schemas.microsoft.com/office/powerpoint/2010/main" val="20881232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77</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sz="2600" noProof="0" dirty="0"/>
              <a:t>What can you do…? (Continued)</a:t>
            </a:r>
            <a:endParaRPr lang="en-US" sz="2600" dirty="0"/>
          </a:p>
          <a:p>
            <a:pPr marL="0" indent="0">
              <a:buNone/>
            </a:pPr>
            <a:endParaRPr lang="en-US" sz="800" noProof="0" dirty="0"/>
          </a:p>
          <a:p>
            <a:r>
              <a:rPr lang="en-US" sz="2600" dirty="0"/>
              <a:t>Preferably: Install the </a:t>
            </a:r>
            <a:r>
              <a:rPr lang="en-US" sz="2600" dirty="0" err="1"/>
              <a:t>codemeter</a:t>
            </a:r>
            <a:r>
              <a:rPr lang="en-US" sz="2600" dirty="0"/>
              <a:t>, files and program-files locally at a dedicated fast computer used for probabilistic damage stability.</a:t>
            </a:r>
          </a:p>
          <a:p>
            <a:endParaRPr lang="en-US" sz="800" dirty="0"/>
          </a:p>
          <a:p>
            <a:r>
              <a:rPr lang="en-US" sz="2600" dirty="0"/>
              <a:t>Turn-off Windows updates!</a:t>
            </a:r>
          </a:p>
          <a:p>
            <a:endParaRPr lang="en-US" sz="800" dirty="0"/>
          </a:p>
          <a:p>
            <a:r>
              <a:rPr lang="en-US" sz="2600" dirty="0"/>
              <a:t>Try multi-threading (on dedicated hardware). </a:t>
            </a:r>
          </a:p>
          <a:p>
            <a:endParaRPr lang="en-US" sz="800" dirty="0"/>
          </a:p>
        </p:txBody>
      </p:sp>
    </p:spTree>
    <p:extLst>
      <p:ext uri="{BB962C8B-B14F-4D97-AF65-F5344CB8AC3E}">
        <p14:creationId xmlns:p14="http://schemas.microsoft.com/office/powerpoint/2010/main" val="22388838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78</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sz="2600" noProof="0" dirty="0"/>
              <a:t>What can you do…? (Continued)</a:t>
            </a:r>
            <a:endParaRPr lang="en-US" sz="2600" dirty="0"/>
          </a:p>
          <a:p>
            <a:pPr marL="0" indent="0">
              <a:buNone/>
            </a:pPr>
            <a:endParaRPr lang="en-US" sz="800" noProof="0" dirty="0"/>
          </a:p>
          <a:p>
            <a:r>
              <a:rPr lang="en-US" sz="2600" dirty="0"/>
              <a:t>Preferably: Install the </a:t>
            </a:r>
            <a:r>
              <a:rPr lang="en-US" sz="2600" dirty="0" err="1"/>
              <a:t>codemeter</a:t>
            </a:r>
            <a:r>
              <a:rPr lang="en-US" sz="2600" dirty="0"/>
              <a:t>, files and program-files locally at a dedicated fast computer used for probabilistic damage stability.</a:t>
            </a:r>
          </a:p>
          <a:p>
            <a:endParaRPr lang="en-US" sz="800" dirty="0"/>
          </a:p>
          <a:p>
            <a:r>
              <a:rPr lang="en-US" sz="2600" dirty="0"/>
              <a:t>Turn-off Windows updates!</a:t>
            </a:r>
          </a:p>
          <a:p>
            <a:endParaRPr lang="en-US" sz="800" dirty="0"/>
          </a:p>
          <a:p>
            <a:r>
              <a:rPr lang="en-US" sz="2600" dirty="0"/>
              <a:t>Try multi-threading (on dedicated hardware). </a:t>
            </a:r>
          </a:p>
          <a:p>
            <a:endParaRPr lang="en-US" sz="800" dirty="0"/>
          </a:p>
          <a:p>
            <a:r>
              <a:rPr lang="en-US" sz="2600" dirty="0"/>
              <a:t>When you have the need to perform multiple calculations in a short term, you can rent additional temporary ‘</a:t>
            </a:r>
            <a:r>
              <a:rPr lang="en-US" sz="2600" dirty="0" err="1"/>
              <a:t>Probdam</a:t>
            </a:r>
            <a:r>
              <a:rPr lang="en-US" sz="2600" dirty="0"/>
              <a:t>’, and/or ‘Multi-threading’ licenses or consult SARC for extra calculation capacity.</a:t>
            </a:r>
          </a:p>
        </p:txBody>
      </p:sp>
    </p:spTree>
    <p:extLst>
      <p:ext uri="{BB962C8B-B14F-4D97-AF65-F5344CB8AC3E}">
        <p14:creationId xmlns:p14="http://schemas.microsoft.com/office/powerpoint/2010/main" val="39225581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79</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sz="2600" noProof="0" dirty="0"/>
              <a:t>What can you do…? (Continued)</a:t>
            </a:r>
            <a:endParaRPr lang="en-US" sz="2600" dirty="0"/>
          </a:p>
          <a:p>
            <a:pPr marL="0" indent="0">
              <a:buNone/>
            </a:pPr>
            <a:endParaRPr lang="en-US" sz="800" noProof="0" dirty="0"/>
          </a:p>
          <a:p>
            <a:r>
              <a:rPr lang="en-US" sz="2600" dirty="0"/>
              <a:t>Try the ‘Numerical integration method’ for probabilistic damage calculations. (More in the T&amp;T).</a:t>
            </a:r>
          </a:p>
          <a:p>
            <a:endParaRPr lang="en-US" sz="2600" dirty="0"/>
          </a:p>
          <a:p>
            <a:endParaRPr lang="en-US" sz="800" dirty="0"/>
          </a:p>
        </p:txBody>
      </p:sp>
    </p:spTree>
    <p:extLst>
      <p:ext uri="{BB962C8B-B14F-4D97-AF65-F5344CB8AC3E}">
        <p14:creationId xmlns:p14="http://schemas.microsoft.com/office/powerpoint/2010/main" val="1249650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772400" cy="543595"/>
          </a:xfrm>
        </p:spPr>
        <p:txBody>
          <a:bodyPr/>
          <a:lstStyle/>
          <a:p>
            <a:r>
              <a:rPr lang="en-US" sz="2800" noProof="0" dirty="0"/>
              <a:t>Increased complexity and calculation times.</a:t>
            </a:r>
          </a:p>
        </p:txBody>
      </p:sp>
      <p:sp>
        <p:nvSpPr>
          <p:cNvPr id="3" name="Content Placeholder 2"/>
          <p:cNvSpPr>
            <a:spLocks noGrp="1"/>
          </p:cNvSpPr>
          <p:nvPr>
            <p:ph idx="1"/>
          </p:nvPr>
        </p:nvSpPr>
        <p:spPr>
          <a:xfrm>
            <a:off x="838200" y="1484784"/>
            <a:ext cx="10658400" cy="4692179"/>
          </a:xfrm>
        </p:spPr>
        <p:txBody>
          <a:bodyPr/>
          <a:lstStyle/>
          <a:p>
            <a:pPr marL="0" indent="0">
              <a:buNone/>
            </a:pPr>
            <a:r>
              <a:rPr lang="en-US" noProof="0" dirty="0"/>
              <a:t>Coming from SOLAS 1992, the SOLAS 2009 </a:t>
            </a:r>
            <a:r>
              <a:rPr lang="en-US" dirty="0"/>
              <a:t>already meant more aspects to be calculated, thus increased calculation times.</a:t>
            </a:r>
          </a:p>
          <a:p>
            <a:pPr marL="0" indent="0">
              <a:buNone/>
            </a:pPr>
            <a:endParaRPr lang="en-US" sz="800" noProof="0" dirty="0"/>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8</a:t>
            </a:fld>
            <a:endParaRPr lang="nl-NL" altLang="nl-NL"/>
          </a:p>
        </p:txBody>
      </p:sp>
    </p:spTree>
    <p:extLst>
      <p:ext uri="{BB962C8B-B14F-4D97-AF65-F5344CB8AC3E}">
        <p14:creationId xmlns:p14="http://schemas.microsoft.com/office/powerpoint/2010/main" val="240541128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80</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sz="2600" noProof="0" dirty="0"/>
              <a:t>What can you do…? (Continued)</a:t>
            </a:r>
            <a:endParaRPr lang="en-US" sz="2600" dirty="0"/>
          </a:p>
          <a:p>
            <a:pPr marL="0" indent="0">
              <a:buNone/>
            </a:pPr>
            <a:endParaRPr lang="en-US" sz="800" noProof="0" dirty="0"/>
          </a:p>
          <a:p>
            <a:r>
              <a:rPr lang="en-US" sz="2600" dirty="0"/>
              <a:t>Try the ‘Numerical integration method’ for probabilistic damage calculations. (More in the T&amp;T).</a:t>
            </a:r>
          </a:p>
          <a:p>
            <a:pPr marL="457200" lvl="1" indent="0">
              <a:buNone/>
            </a:pPr>
            <a:endParaRPr lang="en-US" sz="2200" dirty="0"/>
          </a:p>
          <a:p>
            <a:pPr lvl="1"/>
            <a:r>
              <a:rPr lang="en-US" sz="2000" dirty="0"/>
              <a:t>Easier to implement.</a:t>
            </a:r>
          </a:p>
          <a:p>
            <a:pPr lvl="1"/>
            <a:r>
              <a:rPr lang="en-US" sz="2000" dirty="0"/>
              <a:t>Faster.</a:t>
            </a:r>
          </a:p>
          <a:p>
            <a:pPr lvl="1"/>
            <a:r>
              <a:rPr lang="en-US" sz="2000" dirty="0"/>
              <a:t>More accurate.</a:t>
            </a:r>
          </a:p>
          <a:p>
            <a:pPr lvl="1"/>
            <a:r>
              <a:rPr lang="en-US" sz="2000" dirty="0"/>
              <a:t>Less arbitrary.</a:t>
            </a:r>
          </a:p>
          <a:p>
            <a:pPr lvl="1"/>
            <a:r>
              <a:rPr lang="en-US" sz="2000" dirty="0"/>
              <a:t>Less equations and prescriptions.</a:t>
            </a:r>
          </a:p>
          <a:p>
            <a:pPr lvl="1"/>
            <a:endParaRPr lang="en-US" sz="2000" dirty="0"/>
          </a:p>
          <a:p>
            <a:endParaRPr lang="en-US" sz="800" dirty="0"/>
          </a:p>
        </p:txBody>
      </p:sp>
    </p:spTree>
    <p:extLst>
      <p:ext uri="{BB962C8B-B14F-4D97-AF65-F5344CB8AC3E}">
        <p14:creationId xmlns:p14="http://schemas.microsoft.com/office/powerpoint/2010/main" val="9421692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81</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sz="2600" noProof="0" dirty="0"/>
              <a:t>What can you do…? (Continued)</a:t>
            </a:r>
            <a:endParaRPr lang="en-US" sz="2600" dirty="0"/>
          </a:p>
          <a:p>
            <a:pPr marL="0" indent="0">
              <a:buNone/>
            </a:pPr>
            <a:endParaRPr lang="en-US" sz="800" noProof="0" dirty="0"/>
          </a:p>
          <a:p>
            <a:r>
              <a:rPr lang="en-US" sz="2600" dirty="0"/>
              <a:t>Try the ‘Numerical integration method’ for probabilistic damage calculations. (More in the T&amp;T).</a:t>
            </a:r>
          </a:p>
          <a:p>
            <a:pPr marL="457200" lvl="1" indent="0">
              <a:buNone/>
            </a:pPr>
            <a:endParaRPr lang="en-US" sz="2200" dirty="0"/>
          </a:p>
          <a:p>
            <a:pPr lvl="1"/>
            <a:r>
              <a:rPr lang="en-US" sz="2000" dirty="0"/>
              <a:t>Easier to implement.</a:t>
            </a:r>
          </a:p>
          <a:p>
            <a:pPr lvl="1"/>
            <a:r>
              <a:rPr lang="en-US" sz="2000" dirty="0"/>
              <a:t>Faster.</a:t>
            </a:r>
          </a:p>
          <a:p>
            <a:pPr lvl="1"/>
            <a:r>
              <a:rPr lang="en-US" sz="2000" dirty="0"/>
              <a:t>More accurate.</a:t>
            </a:r>
          </a:p>
          <a:p>
            <a:pPr lvl="1"/>
            <a:r>
              <a:rPr lang="en-US" sz="2000" dirty="0"/>
              <a:t>Less arbitrary.</a:t>
            </a:r>
          </a:p>
          <a:p>
            <a:pPr lvl="1"/>
            <a:r>
              <a:rPr lang="en-US" sz="2000" dirty="0"/>
              <a:t>Less equations and prescriptions.</a:t>
            </a:r>
          </a:p>
          <a:p>
            <a:pPr lvl="1"/>
            <a:endParaRPr lang="en-US" sz="2000" dirty="0"/>
          </a:p>
          <a:p>
            <a:r>
              <a:rPr lang="en-US" sz="2600" dirty="0"/>
              <a:t>Unfortunately, not (yet) commonly used and accepted.</a:t>
            </a:r>
          </a:p>
          <a:p>
            <a:endParaRPr lang="en-US" sz="800" dirty="0"/>
          </a:p>
        </p:txBody>
      </p:sp>
    </p:spTree>
    <p:extLst>
      <p:ext uri="{BB962C8B-B14F-4D97-AF65-F5344CB8AC3E}">
        <p14:creationId xmlns:p14="http://schemas.microsoft.com/office/powerpoint/2010/main" val="34924971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Increased complexity and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82</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65960" y="1268760"/>
            <a:ext cx="10515600" cy="4908203"/>
          </a:xfrm>
        </p:spPr>
        <p:txBody>
          <a:bodyPr/>
          <a:lstStyle/>
          <a:p>
            <a:pPr marL="0" indent="0">
              <a:buNone/>
            </a:pPr>
            <a:r>
              <a:rPr lang="en-US" sz="2600" dirty="0"/>
              <a:t>E</a:t>
            </a:r>
            <a:r>
              <a:rPr lang="en-US" sz="2600" noProof="0" dirty="0" err="1"/>
              <a:t>nd</a:t>
            </a:r>
            <a:r>
              <a:rPr lang="en-US" sz="2600" noProof="0" dirty="0"/>
              <a:t> of the topic: Increased complexity and calculation times. </a:t>
            </a:r>
          </a:p>
          <a:p>
            <a:pPr marL="0" indent="0">
              <a:buNone/>
            </a:pPr>
            <a:endParaRPr lang="en-US" sz="2600" dirty="0"/>
          </a:p>
          <a:p>
            <a:pPr marL="0" indent="0">
              <a:buNone/>
            </a:pPr>
            <a:r>
              <a:rPr lang="en-US" sz="2600" noProof="0" dirty="0"/>
              <a:t>Before we continue with the Tips &amp; Tricks section</a:t>
            </a:r>
          </a:p>
          <a:p>
            <a:pPr marL="0" indent="0">
              <a:buNone/>
            </a:pPr>
            <a:endParaRPr lang="en-US" sz="800" noProof="0" dirty="0"/>
          </a:p>
          <a:p>
            <a:r>
              <a:rPr lang="en-US" sz="2600" dirty="0"/>
              <a:t>Questions?</a:t>
            </a:r>
          </a:p>
          <a:p>
            <a:endParaRPr lang="en-US" sz="800" dirty="0"/>
          </a:p>
        </p:txBody>
      </p:sp>
    </p:spTree>
    <p:extLst>
      <p:ext uri="{BB962C8B-B14F-4D97-AF65-F5344CB8AC3E}">
        <p14:creationId xmlns:p14="http://schemas.microsoft.com/office/powerpoint/2010/main" val="15589075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018605"/>
          </a:xfrm>
        </p:spPr>
        <p:txBody>
          <a:bodyPr/>
          <a:lstStyle/>
          <a:p>
            <a:r>
              <a:rPr lang="en-US" noProof="0" dirty="0"/>
              <a:t>Tips &amp; Tricks.</a:t>
            </a:r>
          </a:p>
        </p:txBody>
      </p:sp>
    </p:spTree>
    <p:extLst>
      <p:ext uri="{BB962C8B-B14F-4D97-AF65-F5344CB8AC3E}">
        <p14:creationId xmlns:p14="http://schemas.microsoft.com/office/powerpoint/2010/main" val="7128342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84</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noProof="0" dirty="0"/>
              <a:t>We haven’t received </a:t>
            </a:r>
            <a:r>
              <a:rPr lang="en-US" dirty="0"/>
              <a:t>questions or topics for this part of the presentation on beforehand. If you do have questions, please raise them now so perhaps I can answer them.</a:t>
            </a:r>
          </a:p>
          <a:p>
            <a:pPr marL="0" indent="0">
              <a:buNone/>
            </a:pPr>
            <a:endParaRPr lang="en-US" sz="800" noProof="0" dirty="0"/>
          </a:p>
          <a:p>
            <a:pPr marL="0" indent="0">
              <a:buNone/>
            </a:pPr>
            <a:endParaRPr lang="en-US" dirty="0"/>
          </a:p>
          <a:p>
            <a:endParaRPr lang="en-US" sz="800" dirty="0"/>
          </a:p>
        </p:txBody>
      </p:sp>
    </p:spTree>
    <p:extLst>
      <p:ext uri="{BB962C8B-B14F-4D97-AF65-F5344CB8AC3E}">
        <p14:creationId xmlns:p14="http://schemas.microsoft.com/office/powerpoint/2010/main" val="817701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85</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noProof="0" dirty="0"/>
              <a:t>The following Tips &amp; Tricks are based on:</a:t>
            </a:r>
            <a:endParaRPr lang="en-US" dirty="0"/>
          </a:p>
          <a:p>
            <a:pPr marL="0" indent="0">
              <a:buNone/>
            </a:pPr>
            <a:endParaRPr lang="en-US" sz="800" noProof="0" dirty="0"/>
          </a:p>
          <a:p>
            <a:pPr marL="0" indent="0">
              <a:buNone/>
            </a:pPr>
            <a:endParaRPr lang="en-US" dirty="0"/>
          </a:p>
          <a:p>
            <a:endParaRPr lang="en-US" sz="800" dirty="0"/>
          </a:p>
        </p:txBody>
      </p:sp>
    </p:spTree>
    <p:extLst>
      <p:ext uri="{BB962C8B-B14F-4D97-AF65-F5344CB8AC3E}">
        <p14:creationId xmlns:p14="http://schemas.microsoft.com/office/powerpoint/2010/main" val="41846058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86</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noProof="0" dirty="0"/>
              <a:t>The following Tips &amp; Tricks are based on:</a:t>
            </a:r>
            <a:endParaRPr lang="en-US" dirty="0"/>
          </a:p>
          <a:p>
            <a:pPr marL="0" indent="0">
              <a:buNone/>
            </a:pPr>
            <a:endParaRPr lang="en-US" sz="800" noProof="0" dirty="0"/>
          </a:p>
          <a:p>
            <a:r>
              <a:rPr lang="en-US" dirty="0"/>
              <a:t>Commonly asked questions.</a:t>
            </a:r>
          </a:p>
          <a:p>
            <a:endParaRPr lang="en-US" sz="800" dirty="0"/>
          </a:p>
        </p:txBody>
      </p:sp>
    </p:spTree>
    <p:extLst>
      <p:ext uri="{BB962C8B-B14F-4D97-AF65-F5344CB8AC3E}">
        <p14:creationId xmlns:p14="http://schemas.microsoft.com/office/powerpoint/2010/main" val="25706721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87</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noProof="0" dirty="0"/>
              <a:t>The following Tips &amp; Tricks are based on:</a:t>
            </a:r>
            <a:endParaRPr lang="en-US" dirty="0"/>
          </a:p>
          <a:p>
            <a:pPr marL="0" indent="0">
              <a:buNone/>
            </a:pPr>
            <a:endParaRPr lang="en-US" sz="800" noProof="0" dirty="0"/>
          </a:p>
          <a:p>
            <a:r>
              <a:rPr lang="en-US" dirty="0"/>
              <a:t>Commonly asked questions.</a:t>
            </a:r>
          </a:p>
          <a:p>
            <a:endParaRPr lang="en-US" sz="800" dirty="0"/>
          </a:p>
          <a:p>
            <a:r>
              <a:rPr lang="en-US" dirty="0"/>
              <a:t>Recent developments.</a:t>
            </a:r>
          </a:p>
          <a:p>
            <a:endParaRPr lang="en-US" sz="800" dirty="0"/>
          </a:p>
          <a:p>
            <a:endParaRPr lang="en-US" sz="800" dirty="0"/>
          </a:p>
        </p:txBody>
      </p:sp>
    </p:spTree>
    <p:extLst>
      <p:ext uri="{BB962C8B-B14F-4D97-AF65-F5344CB8AC3E}">
        <p14:creationId xmlns:p14="http://schemas.microsoft.com/office/powerpoint/2010/main" val="11154081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88</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noProof="0" dirty="0"/>
              <a:t>The following Tips &amp; Tricks are based on:</a:t>
            </a:r>
            <a:endParaRPr lang="en-US" dirty="0"/>
          </a:p>
          <a:p>
            <a:pPr marL="0" indent="0">
              <a:buNone/>
            </a:pPr>
            <a:endParaRPr lang="en-US" sz="800" noProof="0" dirty="0"/>
          </a:p>
          <a:p>
            <a:r>
              <a:rPr lang="en-US" dirty="0"/>
              <a:t>Commonly asked questions.</a:t>
            </a:r>
          </a:p>
          <a:p>
            <a:endParaRPr lang="en-US" sz="800" dirty="0"/>
          </a:p>
          <a:p>
            <a:r>
              <a:rPr lang="en-US" dirty="0"/>
              <a:t>Recent developments.</a:t>
            </a:r>
          </a:p>
          <a:p>
            <a:endParaRPr lang="en-US" sz="800" dirty="0"/>
          </a:p>
          <a:p>
            <a:r>
              <a:rPr lang="en-US" dirty="0"/>
              <a:t>Things I sometimes see users getting wrong.</a:t>
            </a:r>
          </a:p>
          <a:p>
            <a:endParaRPr lang="en-US" sz="800" dirty="0"/>
          </a:p>
          <a:p>
            <a:endParaRPr lang="en-US" sz="800" dirty="0"/>
          </a:p>
        </p:txBody>
      </p:sp>
    </p:spTree>
    <p:extLst>
      <p:ext uri="{BB962C8B-B14F-4D97-AF65-F5344CB8AC3E}">
        <p14:creationId xmlns:p14="http://schemas.microsoft.com/office/powerpoint/2010/main" val="7003588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89</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noProof="0" dirty="0"/>
              <a:t>The following Tips &amp; Tricks are based on:</a:t>
            </a:r>
            <a:endParaRPr lang="en-US" dirty="0"/>
          </a:p>
          <a:p>
            <a:pPr marL="0" indent="0">
              <a:buNone/>
            </a:pPr>
            <a:endParaRPr lang="en-US" sz="800" noProof="0" dirty="0"/>
          </a:p>
          <a:p>
            <a:r>
              <a:rPr lang="en-US" dirty="0"/>
              <a:t>Commonly asked questions.</a:t>
            </a:r>
          </a:p>
          <a:p>
            <a:endParaRPr lang="en-US" sz="800" dirty="0"/>
          </a:p>
          <a:p>
            <a:r>
              <a:rPr lang="en-US" dirty="0"/>
              <a:t>Recent developments.</a:t>
            </a:r>
          </a:p>
          <a:p>
            <a:endParaRPr lang="en-US" sz="800" dirty="0"/>
          </a:p>
          <a:p>
            <a:r>
              <a:rPr lang="en-US" dirty="0"/>
              <a:t>Things I sometimes see users getting wrong.</a:t>
            </a:r>
          </a:p>
          <a:p>
            <a:endParaRPr lang="en-US" sz="800" dirty="0"/>
          </a:p>
          <a:p>
            <a:r>
              <a:rPr lang="en-US" dirty="0"/>
              <a:t>‘Basics’ but important enough to discuss.</a:t>
            </a:r>
          </a:p>
          <a:p>
            <a:endParaRPr lang="en-US" sz="800" dirty="0"/>
          </a:p>
          <a:p>
            <a:endParaRPr lang="en-US" sz="800" dirty="0"/>
          </a:p>
        </p:txBody>
      </p:sp>
    </p:spTree>
    <p:extLst>
      <p:ext uri="{BB962C8B-B14F-4D97-AF65-F5344CB8AC3E}">
        <p14:creationId xmlns:p14="http://schemas.microsoft.com/office/powerpoint/2010/main" val="4218248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772400" cy="543595"/>
          </a:xfrm>
        </p:spPr>
        <p:txBody>
          <a:bodyPr/>
          <a:lstStyle/>
          <a:p>
            <a:r>
              <a:rPr lang="en-US" sz="2800" noProof="0" dirty="0"/>
              <a:t>Increased complexity and calculation times.</a:t>
            </a:r>
          </a:p>
        </p:txBody>
      </p:sp>
      <p:sp>
        <p:nvSpPr>
          <p:cNvPr id="3" name="Content Placeholder 2"/>
          <p:cNvSpPr>
            <a:spLocks noGrp="1"/>
          </p:cNvSpPr>
          <p:nvPr>
            <p:ph idx="1"/>
          </p:nvPr>
        </p:nvSpPr>
        <p:spPr>
          <a:xfrm>
            <a:off x="838200" y="1484784"/>
            <a:ext cx="10658400" cy="4692179"/>
          </a:xfrm>
        </p:spPr>
        <p:txBody>
          <a:bodyPr/>
          <a:lstStyle/>
          <a:p>
            <a:pPr marL="0" indent="0">
              <a:buNone/>
            </a:pPr>
            <a:r>
              <a:rPr lang="en-US" noProof="0" dirty="0"/>
              <a:t>Coming from SOLAS 1992, the SOLAS 2009 </a:t>
            </a:r>
            <a:r>
              <a:rPr lang="en-US" dirty="0"/>
              <a:t>already meant more aspects to be calculated, thus increased calculation times.</a:t>
            </a:r>
          </a:p>
          <a:p>
            <a:pPr marL="0" indent="0">
              <a:buNone/>
            </a:pPr>
            <a:endParaRPr lang="en-US" sz="800" noProof="0" dirty="0"/>
          </a:p>
          <a:p>
            <a:pPr marL="0" indent="0">
              <a:buNone/>
            </a:pPr>
            <a:r>
              <a:rPr lang="en-US" dirty="0"/>
              <a:t>Although the regulations of the SOLAS 2009 (2014 and 2020) haven’t changed much, we all experience longer calculation times.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9</a:t>
            </a:fld>
            <a:endParaRPr lang="nl-NL" altLang="nl-NL"/>
          </a:p>
        </p:txBody>
      </p:sp>
    </p:spTree>
    <p:extLst>
      <p:ext uri="{BB962C8B-B14F-4D97-AF65-F5344CB8AC3E}">
        <p14:creationId xmlns:p14="http://schemas.microsoft.com/office/powerpoint/2010/main" val="359781978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90</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noProof="0" dirty="0"/>
              <a:t>The following Tips &amp; Tricks are based on:</a:t>
            </a:r>
            <a:endParaRPr lang="en-US" dirty="0"/>
          </a:p>
          <a:p>
            <a:pPr marL="0" indent="0">
              <a:buNone/>
            </a:pPr>
            <a:endParaRPr lang="en-US" sz="800" noProof="0" dirty="0"/>
          </a:p>
          <a:p>
            <a:r>
              <a:rPr lang="en-US" dirty="0"/>
              <a:t>Commonly asked questions.</a:t>
            </a:r>
          </a:p>
          <a:p>
            <a:endParaRPr lang="en-US" sz="800" dirty="0"/>
          </a:p>
          <a:p>
            <a:r>
              <a:rPr lang="en-US" dirty="0"/>
              <a:t>Recent developments.</a:t>
            </a:r>
          </a:p>
          <a:p>
            <a:endParaRPr lang="en-US" sz="800" dirty="0"/>
          </a:p>
          <a:p>
            <a:r>
              <a:rPr lang="en-US" dirty="0"/>
              <a:t>Things I sometimes see users getting wrong.</a:t>
            </a:r>
          </a:p>
          <a:p>
            <a:endParaRPr lang="en-US" sz="800" dirty="0"/>
          </a:p>
          <a:p>
            <a:r>
              <a:rPr lang="en-US" dirty="0"/>
              <a:t>‘Basics’ but important enough to discuss.</a:t>
            </a:r>
          </a:p>
          <a:p>
            <a:endParaRPr lang="en-US" sz="800" dirty="0"/>
          </a:p>
          <a:p>
            <a:r>
              <a:rPr lang="en-US" dirty="0"/>
              <a:t>Our own experience, not being said the only truth.</a:t>
            </a:r>
          </a:p>
          <a:p>
            <a:endParaRPr lang="en-US" sz="800" dirty="0"/>
          </a:p>
        </p:txBody>
      </p:sp>
    </p:spTree>
    <p:extLst>
      <p:ext uri="{BB962C8B-B14F-4D97-AF65-F5344CB8AC3E}">
        <p14:creationId xmlns:p14="http://schemas.microsoft.com/office/powerpoint/2010/main" val="283614431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14-5-2023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91</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noProof="0" dirty="0"/>
              <a:t>The selection of topics I would like to discuss are:</a:t>
            </a:r>
          </a:p>
          <a:p>
            <a:pPr marL="0" indent="0">
              <a:buNone/>
            </a:pPr>
            <a:endParaRPr lang="en-US" sz="800" dirty="0"/>
          </a:p>
          <a:p>
            <a:pPr marL="0" indent="0">
              <a:buNone/>
            </a:pPr>
            <a:r>
              <a:rPr lang="en-US" dirty="0"/>
              <a:t>Preparations:</a:t>
            </a:r>
          </a:p>
          <a:p>
            <a:pPr marL="0" indent="0">
              <a:buNone/>
            </a:pPr>
            <a:endParaRPr lang="en-US" sz="800" noProof="0" dirty="0"/>
          </a:p>
          <a:p>
            <a:r>
              <a:rPr lang="en-US" dirty="0"/>
              <a:t>‘</a:t>
            </a:r>
            <a:r>
              <a:rPr lang="en-US" dirty="0" err="1"/>
              <a:t>Hulldef</a:t>
            </a:r>
            <a:r>
              <a:rPr lang="en-US" dirty="0"/>
              <a:t>’.</a:t>
            </a:r>
          </a:p>
          <a:p>
            <a:endParaRPr lang="en-US" sz="800" dirty="0"/>
          </a:p>
          <a:p>
            <a:r>
              <a:rPr lang="en-US" dirty="0"/>
              <a:t>‘Layout’.</a:t>
            </a:r>
          </a:p>
          <a:p>
            <a:endParaRPr lang="en-US" sz="800" dirty="0"/>
          </a:p>
          <a:p>
            <a:r>
              <a:rPr lang="en-US" dirty="0"/>
              <a:t>‘Loading’.</a:t>
            </a:r>
          </a:p>
          <a:p>
            <a:endParaRPr lang="en-US" sz="800" dirty="0"/>
          </a:p>
          <a:p>
            <a:pPr marL="0" indent="0">
              <a:buNone/>
            </a:pPr>
            <a:r>
              <a:rPr lang="en-US" dirty="0"/>
              <a:t>And details of:</a:t>
            </a:r>
          </a:p>
          <a:p>
            <a:endParaRPr lang="en-US" sz="800" dirty="0"/>
          </a:p>
          <a:p>
            <a:r>
              <a:rPr lang="en-US" dirty="0"/>
              <a:t>‘</a:t>
            </a:r>
            <a:r>
              <a:rPr lang="en-US" dirty="0" err="1"/>
              <a:t>Prodam</a:t>
            </a:r>
            <a:r>
              <a:rPr lang="en-US" dirty="0"/>
              <a:t>’</a:t>
            </a:r>
          </a:p>
          <a:p>
            <a:pPr marL="0" indent="0">
              <a:buNone/>
            </a:pPr>
            <a:endParaRPr lang="en-US" dirty="0"/>
          </a:p>
        </p:txBody>
      </p:sp>
    </p:spTree>
    <p:extLst>
      <p:ext uri="{BB962C8B-B14F-4D97-AF65-F5344CB8AC3E}">
        <p14:creationId xmlns:p14="http://schemas.microsoft.com/office/powerpoint/2010/main" val="257887576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92</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noProof="0" dirty="0"/>
              <a:t>‘</a:t>
            </a:r>
            <a:r>
              <a:rPr lang="en-US" noProof="0" dirty="0" err="1"/>
              <a:t>Hulldef</a:t>
            </a:r>
            <a:r>
              <a:rPr lang="en-US" noProof="0" dirty="0"/>
              <a:t>’</a:t>
            </a:r>
            <a:endParaRPr lang="en-US" dirty="0"/>
          </a:p>
          <a:p>
            <a:pPr marL="0" indent="0">
              <a:buNone/>
            </a:pPr>
            <a:endParaRPr lang="en-US" sz="800" noProof="0" dirty="0"/>
          </a:p>
          <a:p>
            <a:endParaRPr lang="en-US" sz="800" dirty="0"/>
          </a:p>
        </p:txBody>
      </p:sp>
      <p:pic>
        <p:nvPicPr>
          <p:cNvPr id="6" name="Picture 5">
            <a:extLst>
              <a:ext uri="{FF2B5EF4-FFF2-40B4-BE49-F238E27FC236}">
                <a16:creationId xmlns:a16="http://schemas.microsoft.com/office/drawing/2014/main" id="{4B847278-DDD4-DB34-18C1-7E83762957C4}"/>
              </a:ext>
            </a:extLst>
          </p:cNvPr>
          <p:cNvPicPr>
            <a:picLocks noChangeAspect="1"/>
          </p:cNvPicPr>
          <p:nvPr/>
        </p:nvPicPr>
        <p:blipFill>
          <a:blip r:embed="rId3"/>
          <a:stretch>
            <a:fillRect/>
          </a:stretch>
        </p:blipFill>
        <p:spPr>
          <a:xfrm>
            <a:off x="5058084" y="2526098"/>
            <a:ext cx="2075831" cy="180580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035392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93</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noProof="0" dirty="0"/>
              <a:t>‘</a:t>
            </a:r>
            <a:r>
              <a:rPr lang="en-US" noProof="0" dirty="0" err="1"/>
              <a:t>Hulldef</a:t>
            </a:r>
            <a:r>
              <a:rPr lang="en-US" noProof="0" dirty="0"/>
              <a:t>’</a:t>
            </a:r>
            <a:endParaRPr lang="en-US" dirty="0"/>
          </a:p>
          <a:p>
            <a:pPr marL="0" indent="0">
              <a:buNone/>
            </a:pPr>
            <a:endParaRPr lang="en-US" sz="800" noProof="0" dirty="0"/>
          </a:p>
          <a:p>
            <a:r>
              <a:rPr lang="en-US" dirty="0"/>
              <a:t>Particulars for SOLAS chapter 2, Part B1.</a:t>
            </a:r>
          </a:p>
          <a:p>
            <a:pPr lvl="1"/>
            <a:r>
              <a:rPr lang="en-US" dirty="0"/>
              <a:t>Subdivision length.</a:t>
            </a:r>
          </a:p>
          <a:p>
            <a:pPr lvl="1"/>
            <a:r>
              <a:rPr lang="en-US" dirty="0"/>
              <a:t>Fore and aft station.</a:t>
            </a:r>
          </a:p>
          <a:p>
            <a:pPr lvl="1"/>
            <a:r>
              <a:rPr lang="en-US" dirty="0"/>
              <a:t>Permeability.</a:t>
            </a:r>
          </a:p>
          <a:p>
            <a:endParaRPr lang="en-US" sz="800" dirty="0"/>
          </a:p>
          <a:p>
            <a:endParaRPr lang="en-US" sz="800" dirty="0"/>
          </a:p>
        </p:txBody>
      </p:sp>
    </p:spTree>
    <p:extLst>
      <p:ext uri="{BB962C8B-B14F-4D97-AF65-F5344CB8AC3E}">
        <p14:creationId xmlns:p14="http://schemas.microsoft.com/office/powerpoint/2010/main" val="13123494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94</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noProof="0" dirty="0"/>
              <a:t>‘</a:t>
            </a:r>
            <a:r>
              <a:rPr lang="en-US" noProof="0" dirty="0" err="1"/>
              <a:t>Hulldef</a:t>
            </a:r>
            <a:r>
              <a:rPr lang="en-US" noProof="0" dirty="0"/>
              <a:t>’</a:t>
            </a:r>
            <a:endParaRPr lang="en-US" dirty="0"/>
          </a:p>
          <a:p>
            <a:pPr marL="0" indent="0">
              <a:buNone/>
            </a:pPr>
            <a:endParaRPr lang="en-US" sz="800" noProof="0" dirty="0"/>
          </a:p>
          <a:p>
            <a:r>
              <a:rPr lang="en-US" dirty="0"/>
              <a:t>Particulars for SOLAS chapter 2, Part B1.</a:t>
            </a:r>
          </a:p>
          <a:p>
            <a:pPr lvl="1"/>
            <a:r>
              <a:rPr lang="en-US" dirty="0"/>
              <a:t>Subdivision length.</a:t>
            </a:r>
          </a:p>
          <a:p>
            <a:pPr lvl="1"/>
            <a:r>
              <a:rPr lang="en-US" dirty="0"/>
              <a:t>Fore and aft station.</a:t>
            </a:r>
          </a:p>
          <a:p>
            <a:pPr lvl="1"/>
            <a:r>
              <a:rPr lang="en-US" dirty="0"/>
              <a:t>Permeability.</a:t>
            </a:r>
          </a:p>
          <a:p>
            <a:endParaRPr lang="en-US" sz="800" dirty="0"/>
          </a:p>
          <a:p>
            <a:r>
              <a:rPr lang="en-US" dirty="0"/>
              <a:t>Vertical escape hatches.</a:t>
            </a:r>
          </a:p>
          <a:p>
            <a:endParaRPr lang="en-US" sz="800" dirty="0"/>
          </a:p>
        </p:txBody>
      </p:sp>
    </p:spTree>
    <p:extLst>
      <p:ext uri="{BB962C8B-B14F-4D97-AF65-F5344CB8AC3E}">
        <p14:creationId xmlns:p14="http://schemas.microsoft.com/office/powerpoint/2010/main" val="60998753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Hulldef</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95</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1"/>
            <a:ext cx="10515600" cy="648072"/>
          </a:xfrm>
        </p:spPr>
        <p:txBody>
          <a:bodyPr/>
          <a:lstStyle/>
          <a:p>
            <a:pPr marL="0" indent="0">
              <a:buNone/>
            </a:pPr>
            <a:r>
              <a:rPr lang="en-US" noProof="0" dirty="0"/>
              <a:t>Particulars for SOLAS chapter 2, Part B1</a:t>
            </a:r>
            <a:endParaRPr lang="en-US" dirty="0"/>
          </a:p>
          <a:p>
            <a:pPr marL="0" indent="0">
              <a:buNone/>
            </a:pPr>
            <a:endParaRPr lang="en-US" sz="800" noProof="0" dirty="0"/>
          </a:p>
          <a:p>
            <a:endParaRPr lang="en-US" sz="800" dirty="0"/>
          </a:p>
          <a:p>
            <a:endParaRPr lang="en-US" sz="800" dirty="0"/>
          </a:p>
        </p:txBody>
      </p:sp>
      <p:pic>
        <p:nvPicPr>
          <p:cNvPr id="7" name="Picture 6">
            <a:extLst>
              <a:ext uri="{FF2B5EF4-FFF2-40B4-BE49-F238E27FC236}">
                <a16:creationId xmlns:a16="http://schemas.microsoft.com/office/drawing/2014/main" id="{941F274B-E81B-13E9-1A34-708E8AE45E85}"/>
              </a:ext>
            </a:extLst>
          </p:cNvPr>
          <p:cNvPicPr>
            <a:picLocks noChangeAspect="1"/>
          </p:cNvPicPr>
          <p:nvPr/>
        </p:nvPicPr>
        <p:blipFill>
          <a:blip r:embed="rId3"/>
          <a:stretch>
            <a:fillRect/>
          </a:stretch>
        </p:blipFill>
        <p:spPr>
          <a:xfrm>
            <a:off x="1668772" y="2144480"/>
            <a:ext cx="8854455" cy="256903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8560499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Hulldef</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96</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noProof="0" dirty="0"/>
              <a:t>Particulars for SOLAS chapter 2, Part B1, Subdivision length</a:t>
            </a:r>
            <a:endParaRPr lang="en-US" dirty="0"/>
          </a:p>
          <a:p>
            <a:pPr marL="0" indent="0">
              <a:buNone/>
            </a:pPr>
            <a:endParaRPr lang="en-US" sz="800" noProof="0" dirty="0"/>
          </a:p>
          <a:p>
            <a:pPr marL="0" indent="0">
              <a:buNone/>
            </a:pPr>
            <a:endParaRPr lang="en-US" dirty="0"/>
          </a:p>
          <a:p>
            <a:endParaRPr lang="en-US" sz="800" dirty="0"/>
          </a:p>
          <a:p>
            <a:endParaRPr lang="en-US" sz="800" dirty="0"/>
          </a:p>
          <a:p>
            <a:endParaRPr lang="en-US" sz="800" dirty="0"/>
          </a:p>
        </p:txBody>
      </p:sp>
      <p:pic>
        <p:nvPicPr>
          <p:cNvPr id="6" name="Picture 5" descr="Graphical user interface, text&#10;&#10;Description automatically generated">
            <a:extLst>
              <a:ext uri="{FF2B5EF4-FFF2-40B4-BE49-F238E27FC236}">
                <a16:creationId xmlns:a16="http://schemas.microsoft.com/office/drawing/2014/main" id="{17D91DF3-9FEC-B16E-8982-66B33B5C73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960" y="2564904"/>
            <a:ext cx="9872123" cy="193285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3882763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Hulldef</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97</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noProof="0" dirty="0"/>
              <a:t>Particulars for SOLAS chapter 2, Part B1, Fore and aft station.</a:t>
            </a:r>
            <a:endParaRPr lang="en-US" dirty="0"/>
          </a:p>
          <a:p>
            <a:pPr marL="0" indent="0">
              <a:buNone/>
            </a:pPr>
            <a:endParaRPr lang="en-US" sz="800" noProof="0" dirty="0"/>
          </a:p>
          <a:p>
            <a:pPr marL="0" indent="0">
              <a:buNone/>
            </a:pPr>
            <a:endParaRPr lang="en-US" sz="800" dirty="0"/>
          </a:p>
          <a:p>
            <a:r>
              <a:rPr lang="en-US" dirty="0"/>
              <a:t>Define the position of the most </a:t>
            </a:r>
            <a:r>
              <a:rPr lang="en-US" dirty="0" err="1"/>
              <a:t>aftward</a:t>
            </a:r>
            <a:r>
              <a:rPr lang="en-US" dirty="0"/>
              <a:t> station (Ls) and make sure you have defined a frame at this position.</a:t>
            </a:r>
          </a:p>
          <a:p>
            <a:endParaRPr lang="en-US" sz="800" dirty="0"/>
          </a:p>
          <a:p>
            <a:endParaRPr lang="en-US" sz="800" dirty="0"/>
          </a:p>
          <a:p>
            <a:endParaRPr lang="en-US" sz="800" dirty="0"/>
          </a:p>
          <a:p>
            <a:endParaRPr lang="en-US" sz="800" dirty="0"/>
          </a:p>
        </p:txBody>
      </p:sp>
    </p:spTree>
    <p:extLst>
      <p:ext uri="{BB962C8B-B14F-4D97-AF65-F5344CB8AC3E}">
        <p14:creationId xmlns:p14="http://schemas.microsoft.com/office/powerpoint/2010/main" val="384159370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Hulldef</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98</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0"/>
            <a:ext cx="10515600" cy="4908203"/>
          </a:xfrm>
        </p:spPr>
        <p:txBody>
          <a:bodyPr/>
          <a:lstStyle/>
          <a:p>
            <a:pPr marL="0" indent="0">
              <a:buNone/>
            </a:pPr>
            <a:r>
              <a:rPr lang="en-US" noProof="0" dirty="0"/>
              <a:t>Particulars for SOLAS chapter 2, Part B1, Fore and aft station.</a:t>
            </a:r>
            <a:endParaRPr lang="en-US" dirty="0"/>
          </a:p>
          <a:p>
            <a:pPr marL="0" indent="0">
              <a:buNone/>
            </a:pPr>
            <a:endParaRPr lang="en-US" sz="800" noProof="0" dirty="0"/>
          </a:p>
          <a:p>
            <a:pPr marL="0" indent="0">
              <a:buNone/>
            </a:pPr>
            <a:endParaRPr lang="en-US" sz="800" dirty="0"/>
          </a:p>
          <a:p>
            <a:r>
              <a:rPr lang="en-US" dirty="0"/>
              <a:t>Define the position of the most </a:t>
            </a:r>
            <a:r>
              <a:rPr lang="en-US" dirty="0" err="1"/>
              <a:t>aftward</a:t>
            </a:r>
            <a:r>
              <a:rPr lang="en-US" dirty="0"/>
              <a:t> station (Ls) and make sure you have defined a frame at this position.</a:t>
            </a:r>
          </a:p>
          <a:p>
            <a:endParaRPr lang="en-US" sz="800" dirty="0"/>
          </a:p>
          <a:p>
            <a:r>
              <a:rPr lang="en-US" dirty="0"/>
              <a:t>Make sure you also define the most forward frame at Ls.</a:t>
            </a:r>
          </a:p>
          <a:p>
            <a:endParaRPr lang="en-US" sz="800" dirty="0"/>
          </a:p>
          <a:p>
            <a:endParaRPr lang="en-US" sz="800" dirty="0"/>
          </a:p>
          <a:p>
            <a:endParaRPr lang="en-US" sz="800" dirty="0"/>
          </a:p>
        </p:txBody>
      </p:sp>
    </p:spTree>
    <p:extLst>
      <p:ext uri="{BB962C8B-B14F-4D97-AF65-F5344CB8AC3E}">
        <p14:creationId xmlns:p14="http://schemas.microsoft.com/office/powerpoint/2010/main" val="172941831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800" y="365125"/>
            <a:ext cx="7843800" cy="543595"/>
          </a:xfrm>
        </p:spPr>
        <p:txBody>
          <a:bodyPr/>
          <a:lstStyle/>
          <a:p>
            <a:r>
              <a:rPr lang="en-US" sz="2800" noProof="0" dirty="0"/>
              <a:t>Tips &amp; Tricks: ‘</a:t>
            </a:r>
            <a:r>
              <a:rPr lang="en-US" sz="2800" noProof="0" dirty="0" err="1"/>
              <a:t>Hulldef</a:t>
            </a:r>
            <a:r>
              <a:rPr lang="en-US" sz="2800" noProof="0" dirty="0"/>
              <a:t>’</a:t>
            </a:r>
          </a:p>
        </p:txBody>
      </p:sp>
      <p:sp>
        <p:nvSpPr>
          <p:cNvPr id="4" name="Date Placeholder 3"/>
          <p:cNvSpPr>
            <a:spLocks noGrp="1"/>
          </p:cNvSpPr>
          <p:nvPr>
            <p:ph type="dt" sz="half" idx="10"/>
          </p:nvPr>
        </p:nvSpPr>
        <p:spPr/>
        <p:txBody>
          <a:bodyPr/>
          <a:lstStyle/>
          <a:p>
            <a:pPr>
              <a:defRPr/>
            </a:pPr>
            <a:fld id="{EFD9D884-01DD-4DCA-AAB8-521629E783C0}" type="datetime1">
              <a:rPr lang="nl-NL" smtClean="0"/>
              <a:pPr>
                <a:defRPr/>
              </a:pPr>
              <a:t>13-5-2023</a:t>
            </a:fld>
            <a:endParaRPr lang="nl-NL" dirty="0"/>
          </a:p>
        </p:txBody>
      </p:sp>
      <p:sp>
        <p:nvSpPr>
          <p:cNvPr id="5" name="Slide Number Placeholder 4"/>
          <p:cNvSpPr>
            <a:spLocks noGrp="1"/>
          </p:cNvSpPr>
          <p:nvPr>
            <p:ph type="sldNum" sz="quarter" idx="12"/>
          </p:nvPr>
        </p:nvSpPr>
        <p:spPr/>
        <p:txBody>
          <a:bodyPr/>
          <a:lstStyle/>
          <a:p>
            <a:fld id="{2C4BDB0B-48F0-468E-9759-F63765CE59F2}" type="slidenum">
              <a:rPr lang="nl-NL" altLang="nl-NL" smtClean="0"/>
              <a:pPr/>
              <a:t>99</a:t>
            </a:fld>
            <a:endParaRPr lang="nl-NL" altLang="nl-NL" dirty="0"/>
          </a:p>
        </p:txBody>
      </p:sp>
      <p:sp>
        <p:nvSpPr>
          <p:cNvPr id="10" name="Content Placeholder 2">
            <a:extLst>
              <a:ext uri="{FF2B5EF4-FFF2-40B4-BE49-F238E27FC236}">
                <a16:creationId xmlns:a16="http://schemas.microsoft.com/office/drawing/2014/main" id="{68AAAE66-F4CE-ABA2-1937-9F38F8352215}"/>
              </a:ext>
            </a:extLst>
          </p:cNvPr>
          <p:cNvSpPr>
            <a:spLocks noGrp="1"/>
          </p:cNvSpPr>
          <p:nvPr>
            <p:ph idx="1"/>
          </p:nvPr>
        </p:nvSpPr>
        <p:spPr>
          <a:xfrm>
            <a:off x="838200" y="1268761"/>
            <a:ext cx="10515600" cy="609602"/>
          </a:xfrm>
        </p:spPr>
        <p:txBody>
          <a:bodyPr/>
          <a:lstStyle/>
          <a:p>
            <a:pPr marL="0" indent="0">
              <a:buNone/>
            </a:pPr>
            <a:r>
              <a:rPr lang="en-US" noProof="0" dirty="0"/>
              <a:t>Particulars for SOLAS chapter 2, Part B1, Fore and aft station.</a:t>
            </a:r>
          </a:p>
          <a:p>
            <a:pPr marL="0" indent="0">
              <a:buNone/>
            </a:pPr>
            <a:endParaRPr lang="en-US" sz="800" noProof="0" dirty="0"/>
          </a:p>
          <a:p>
            <a:pPr marL="0" indent="0">
              <a:buNone/>
            </a:pPr>
            <a:endParaRPr lang="en-US" sz="800" noProof="0" dirty="0"/>
          </a:p>
          <a:p>
            <a:pPr marL="0" indent="0">
              <a:buNone/>
            </a:pPr>
            <a:endParaRPr lang="en-US" sz="800" dirty="0"/>
          </a:p>
          <a:p>
            <a:endParaRPr lang="en-US" sz="800" dirty="0"/>
          </a:p>
          <a:p>
            <a:endParaRPr lang="en-US" sz="800" dirty="0"/>
          </a:p>
          <a:p>
            <a:endParaRPr lang="en-US" sz="800" dirty="0"/>
          </a:p>
        </p:txBody>
      </p:sp>
      <p:sp>
        <p:nvSpPr>
          <p:cNvPr id="7" name="Content Placeholder 2">
            <a:extLst>
              <a:ext uri="{FF2B5EF4-FFF2-40B4-BE49-F238E27FC236}">
                <a16:creationId xmlns:a16="http://schemas.microsoft.com/office/drawing/2014/main" id="{C85E6746-34F2-DA69-9545-6C7EEAB61BD4}"/>
              </a:ext>
            </a:extLst>
          </p:cNvPr>
          <p:cNvSpPr txBox="1">
            <a:spLocks/>
          </p:cNvSpPr>
          <p:nvPr/>
        </p:nvSpPr>
        <p:spPr bwMode="auto">
          <a:xfrm>
            <a:off x="1234716" y="5595448"/>
            <a:ext cx="2125677" cy="543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rgbClr val="1C61AB"/>
                </a:solidFill>
                <a:latin typeface="HelveticaNeueLT Pro 55 Roman" panose="020B0604020202020204" pitchFamily="34" charset="0"/>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rgbClr val="1C61AB"/>
                </a:solidFill>
                <a:latin typeface="HelveticaNeueLT Pro 55 Roman" panose="020B0604020202020204" pitchFamily="34" charset="0"/>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rgbClr val="1C61AB"/>
                </a:solidFill>
                <a:latin typeface="HelveticaNeueLT Pro 55 Roman" panose="020B0604020202020204" pitchFamily="34" charset="0"/>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rgbClr val="1C61AB"/>
                </a:solidFill>
                <a:latin typeface="HelveticaNeueLT Pro 55 Roman" panose="020B0604020202020204" pitchFamily="34" charset="0"/>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rgbClr val="1C61AB"/>
                </a:solidFill>
                <a:latin typeface="HelveticaNeueLT Pro 55 Roman"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Correct</a:t>
            </a:r>
          </a:p>
          <a:p>
            <a:pPr marL="0" indent="0">
              <a:buFont typeface="Arial" panose="020B0604020202020204" pitchFamily="34" charset="0"/>
              <a:buNone/>
            </a:pPr>
            <a:endParaRPr lang="en-US" sz="800" dirty="0"/>
          </a:p>
          <a:p>
            <a:pPr marL="0" indent="0">
              <a:buFont typeface="Arial" panose="020B0604020202020204" pitchFamily="34" charset="0"/>
              <a:buNone/>
            </a:pPr>
            <a:endParaRPr lang="en-US" sz="800" dirty="0"/>
          </a:p>
          <a:p>
            <a:endParaRPr lang="en-US" sz="800" dirty="0"/>
          </a:p>
          <a:p>
            <a:endParaRPr lang="en-US" sz="800" dirty="0"/>
          </a:p>
          <a:p>
            <a:endParaRPr lang="en-US" sz="800" dirty="0"/>
          </a:p>
        </p:txBody>
      </p:sp>
      <p:pic>
        <p:nvPicPr>
          <p:cNvPr id="9" name="Picture 8" descr="Chart&#10;&#10;Description automatically generated">
            <a:extLst>
              <a:ext uri="{FF2B5EF4-FFF2-40B4-BE49-F238E27FC236}">
                <a16:creationId xmlns:a16="http://schemas.microsoft.com/office/drawing/2014/main" id="{F37DCBEF-DF29-5FB2-2340-0CC006564B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4716" y="2071518"/>
            <a:ext cx="9723963" cy="3215919"/>
          </a:xfrm>
          <a:prstGeom prst="rect">
            <a:avLst/>
          </a:prstGeom>
          <a:ln>
            <a:noFill/>
          </a:ln>
          <a:effectLst>
            <a:outerShdw blurRad="190500" algn="tl" rotWithShape="0">
              <a:srgbClr val="000000">
                <a:alpha val="70000"/>
              </a:srgbClr>
            </a:outerShdw>
          </a:effectLst>
        </p:spPr>
      </p:pic>
      <p:sp>
        <p:nvSpPr>
          <p:cNvPr id="11" name="Content Placeholder 2">
            <a:extLst>
              <a:ext uri="{FF2B5EF4-FFF2-40B4-BE49-F238E27FC236}">
                <a16:creationId xmlns:a16="http://schemas.microsoft.com/office/drawing/2014/main" id="{87662CB1-69C6-29DB-5938-BF992104ECFC}"/>
              </a:ext>
            </a:extLst>
          </p:cNvPr>
          <p:cNvSpPr txBox="1">
            <a:spLocks/>
          </p:cNvSpPr>
          <p:nvPr/>
        </p:nvSpPr>
        <p:spPr bwMode="auto">
          <a:xfrm>
            <a:off x="7967511" y="5595448"/>
            <a:ext cx="2989773" cy="543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rgbClr val="1C61AB"/>
                </a:solidFill>
                <a:latin typeface="HelveticaNeueLT Pro 55 Roman" panose="020B0604020202020204" pitchFamily="34" charset="0"/>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rgbClr val="1C61AB"/>
                </a:solidFill>
                <a:latin typeface="HelveticaNeueLT Pro 55 Roman" panose="020B0604020202020204" pitchFamily="34" charset="0"/>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rgbClr val="1C61AB"/>
                </a:solidFill>
                <a:latin typeface="HelveticaNeueLT Pro 55 Roman" panose="020B0604020202020204" pitchFamily="34" charset="0"/>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rgbClr val="1C61AB"/>
                </a:solidFill>
                <a:latin typeface="HelveticaNeueLT Pro 55 Roman" panose="020B0604020202020204" pitchFamily="34" charset="0"/>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rgbClr val="1C61AB"/>
                </a:solidFill>
                <a:latin typeface="HelveticaNeueLT Pro 55 Roman"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dirty="0"/>
              <a:t>Incorrect</a:t>
            </a:r>
          </a:p>
          <a:p>
            <a:pPr marL="0" indent="0">
              <a:buFont typeface="Arial" panose="020B0604020202020204" pitchFamily="34" charset="0"/>
              <a:buNone/>
            </a:pPr>
            <a:endParaRPr lang="en-US" sz="800" dirty="0"/>
          </a:p>
          <a:p>
            <a:pPr marL="0" indent="0">
              <a:buFont typeface="Arial" panose="020B0604020202020204" pitchFamily="34" charset="0"/>
              <a:buNone/>
            </a:pPr>
            <a:endParaRPr lang="en-US" sz="800" dirty="0"/>
          </a:p>
          <a:p>
            <a:endParaRPr lang="en-US" sz="800" dirty="0"/>
          </a:p>
          <a:p>
            <a:endParaRPr lang="en-US" sz="800" dirty="0"/>
          </a:p>
          <a:p>
            <a:endParaRPr lang="en-US" sz="800" dirty="0"/>
          </a:p>
        </p:txBody>
      </p:sp>
    </p:spTree>
    <p:extLst>
      <p:ext uri="{BB962C8B-B14F-4D97-AF65-F5344CB8AC3E}">
        <p14:creationId xmlns:p14="http://schemas.microsoft.com/office/powerpoint/2010/main" val="584513326"/>
      </p:ext>
    </p:extLst>
  </p:cSld>
  <p:clrMapOvr>
    <a:masterClrMapping/>
  </p:clrMapOvr>
</p:sld>
</file>

<file path=ppt/theme/theme1.xml><?xml version="1.0" encoding="utf-8"?>
<a:theme xmlns:a="http://schemas.openxmlformats.org/drawingml/2006/main" name="SARC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FBAC335-0094-4667-A8EB-677B90A21B7A}" vid="{026F892B-916E-4B97-96A1-E33AABE2644F}"/>
    </a:ext>
  </a:extLst>
</a:theme>
</file>

<file path=ppt/theme/theme2.xml><?xml version="1.0" encoding="utf-8"?>
<a:theme xmlns:a="http://schemas.openxmlformats.org/drawingml/2006/main" name="2_SARC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FBAC335-0094-4667-A8EB-677B90A21B7A}" vid="{026F892B-916E-4B97-96A1-E33AABE2644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SARC_template</Template>
  <TotalTime>5015</TotalTime>
  <Words>9602</Words>
  <Application>Microsoft Office PowerPoint</Application>
  <PresentationFormat>Widescreen</PresentationFormat>
  <Paragraphs>2101</Paragraphs>
  <Slides>219</Slides>
  <Notes>198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219</vt:i4>
      </vt:variant>
    </vt:vector>
  </HeadingPairs>
  <TitlesOfParts>
    <vt:vector size="225" baseType="lpstr">
      <vt:lpstr>Arial</vt:lpstr>
      <vt:lpstr>Calibri</vt:lpstr>
      <vt:lpstr>Courier New</vt:lpstr>
      <vt:lpstr>HelveticaNeueLT Pro 55 Roman</vt:lpstr>
      <vt:lpstr>SARC Theme</vt:lpstr>
      <vt:lpstr>2_SARC Theme</vt:lpstr>
      <vt:lpstr>SARC user day 2023</vt:lpstr>
      <vt:lpstr>Probabilistic Damage Stability</vt:lpstr>
      <vt:lpstr>Probabilistic Damage Stability</vt:lpstr>
      <vt:lpstr>Probabilistic Damage Stability</vt:lpstr>
      <vt:lpstr>Probabilistic Damage Stability</vt:lpstr>
      <vt:lpstr>Probabilistic Damage Stability</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Increased complexity and calculation times</vt:lpstr>
      <vt:lpstr>Tips &amp; Tricks.</vt:lpstr>
      <vt:lpstr>Tips &amp; Tricks</vt:lpstr>
      <vt:lpstr>Tips &amp; Tricks</vt:lpstr>
      <vt:lpstr>Tips &amp; Tricks</vt:lpstr>
      <vt:lpstr>Tips &amp; Tricks</vt:lpstr>
      <vt:lpstr>Tips &amp; Tricks</vt:lpstr>
      <vt:lpstr>Tips &amp; Tricks</vt:lpstr>
      <vt:lpstr>Tips &amp; Tricks</vt:lpstr>
      <vt:lpstr>Tips &amp; Tricks</vt:lpstr>
      <vt:lpstr>Tips &amp; Tricks</vt:lpstr>
      <vt:lpstr>Tips &amp; Tricks</vt:lpstr>
      <vt:lpstr>Tips &amp; Tricks</vt:lpstr>
      <vt:lpstr>Tips &amp; Tricks: ‘Hulldef’</vt:lpstr>
      <vt:lpstr>Tips &amp; Tricks: ‘Hulldef’</vt:lpstr>
      <vt:lpstr>Tips &amp; Tricks: ‘Hulldef’</vt:lpstr>
      <vt:lpstr>Tips &amp; Tricks: ‘Hulldef’</vt:lpstr>
      <vt:lpstr>Tips &amp; Tricks: ‘Hulldef’</vt:lpstr>
      <vt:lpstr>Tips &amp; Tricks: ‘Hulldef’</vt:lpstr>
      <vt:lpstr>Tips &amp; Tricks: ‘Hulldef’</vt:lpstr>
      <vt:lpstr>Tips &amp; Tricks: ‘Hulldef’</vt:lpstr>
      <vt:lpstr>Tips &amp; Tricks: ‘Hulldef’</vt:lpstr>
      <vt:lpstr>Tips &amp; Tricks</vt:lpstr>
      <vt:lpstr>Tips &amp; Tricks</vt:lpstr>
      <vt:lpstr>Tips &amp; Tricks</vt:lpstr>
      <vt:lpstr>Tips &amp; Tricks</vt:lpstr>
      <vt:lpstr>Tips &amp; Tricks</vt:lpstr>
      <vt:lpstr>Tips &amp; Tricks: ‘Layout’</vt:lpstr>
      <vt:lpstr>Tips &amp; Tricks: ‘Layout’</vt:lpstr>
      <vt:lpstr>Tips &amp; Tricks: ‘Layout’</vt:lpstr>
      <vt:lpstr>Tips &amp; Tricks: ‘Layout’</vt:lpstr>
      <vt:lpstr>Tips &amp; Tricks: ‘Loading’ </vt:lpstr>
      <vt:lpstr>Tips &amp; Tricks: ‘Loading’ </vt:lpstr>
      <vt:lpstr>Tips &amp; Tricks: ‘Loading’ </vt:lpstr>
      <vt:lpstr>Tips &amp; Tricks: ‘Loading’ </vt:lpstr>
      <vt:lpstr>Tips &amp; Tricks: ‘Loading’ </vt:lpstr>
      <vt:lpstr>Tips &amp; Tricks</vt:lpstr>
      <vt:lpstr>Tips &amp; Tricks</vt:lpstr>
      <vt:lpstr>Tips &amp; Tricks</vt:lpstr>
      <vt:lpstr>Tips &amp; Tricks</vt:lpstr>
      <vt:lpstr>Tips &amp; Tricks</vt:lpstr>
      <vt:lpstr>Tips &amp; Tricks</vt:lpstr>
      <vt:lpstr>Tips &amp; Tricks</vt:lpstr>
      <vt:lpstr>Tips &amp; Tricks</vt:lpstr>
      <vt:lpstr>Tips &amp; Tricks: ‘Probdam’</vt:lpstr>
      <vt:lpstr>Tips &amp; Tricks: ‘Probdam’</vt:lpstr>
      <vt:lpstr>Tips &amp; Tricks: ‘Probdam’</vt:lpstr>
      <vt:lpstr>Tips &amp; Tricks: ‘Probdam’</vt:lpstr>
      <vt:lpstr>Tips &amp; Tricks: ‘Probdam’</vt:lpstr>
      <vt:lpstr>Tips &amp; Tricks: ‘Probdam’</vt:lpstr>
      <vt:lpstr>Tips &amp; Tricks: ‘Probdam’</vt:lpstr>
      <vt:lpstr>Tips &amp; Tricks: ‘Probdam’</vt:lpstr>
      <vt:lpstr>Tips &amp; Tricks: ‘Probdam’</vt:lpstr>
      <vt:lpstr>Tips &amp; Tricks: ‘Probdam’</vt:lpstr>
      <vt:lpstr>Tips &amp; Tricks: ‘Probdam’</vt:lpstr>
      <vt:lpstr>Tips &amp; Tricks: ‘Probdam’</vt:lpstr>
      <vt:lpstr>Tips &amp; Tricks: ‘Probdam’</vt:lpstr>
      <vt:lpstr>Tips &amp; Tricks: ‘Probdam’</vt:lpstr>
      <vt:lpstr>Tips &amp; Tricks: ‘Probdam’</vt:lpstr>
      <vt:lpstr>Tips &amp; Tricks: ‘Probdam’</vt:lpstr>
      <vt:lpstr>Tips &amp; Tricks: ‘Probdam’</vt:lpstr>
      <vt:lpstr>Tips &amp; Tricks: ‘Probdam’</vt:lpstr>
      <vt:lpstr>Tips &amp; Tricks: ‘Probdam’</vt:lpstr>
      <vt:lpstr>Tips &amp; Tricks: ‘Probdam’</vt:lpstr>
      <vt:lpstr>Tips &amp; Tricks: ‘Probdam’</vt:lpstr>
      <vt:lpstr>Tips &amp; Tricks: ‘Probdam’</vt:lpstr>
      <vt:lpstr>Tips &amp; Tricks: ‘Probdam’</vt:lpstr>
      <vt:lpstr>The area of a 2D figure</vt:lpstr>
      <vt:lpstr>Method 1960</vt:lpstr>
      <vt:lpstr>Simplification and arithmetic</vt:lpstr>
      <vt:lpstr>Simplification and arithmetic</vt:lpstr>
      <vt:lpstr>Method 2006</vt:lpstr>
      <vt:lpstr>Method 2006</vt:lpstr>
      <vt:lpstr>Numerical integration</vt:lpstr>
      <vt:lpstr>Fixed damage limits</vt:lpstr>
      <vt:lpstr>In reality</vt:lpstr>
      <vt:lpstr>In reality</vt:lpstr>
      <vt:lpstr>In reality</vt:lpstr>
      <vt:lpstr>Conventionally</vt:lpstr>
      <vt:lpstr>Conventionally</vt:lpstr>
      <vt:lpstr>Solution: numerical integration</vt:lpstr>
      <vt:lpstr>Thousands of mini damages</vt:lpstr>
      <vt:lpstr>History</vt:lpstr>
      <vt:lpstr>And now?</vt:lpstr>
      <vt:lpstr>Status quo</vt:lpstr>
      <vt:lpstr>Future?</vt:lpstr>
      <vt:lpstr>The choice</vt:lpstr>
      <vt:lpstr>1960 or 2023?</vt:lpstr>
      <vt:lpstr>Tips &amp; Tricks: ‘Probdam’</vt:lpstr>
      <vt:lpstr>Tips &amp; Tricks: ‘Probdam’</vt:lpstr>
      <vt:lpstr>Tips &amp; Tricks: ‘Probdam’</vt:lpstr>
      <vt:lpstr>Tips &amp; Tricks: ‘Probdam’</vt:lpstr>
      <vt:lpstr>Tips &amp; Tricks: ‘Probdam’</vt:lpstr>
      <vt:lpstr>Tips &amp; Tricks: ‘Probdam’</vt:lpstr>
      <vt:lpstr>Tips &amp; Tricks: ‘Probdam’</vt:lpstr>
      <vt:lpstr>Tips &amp; Tricks: ‘Probdam’</vt:lpstr>
      <vt:lpstr>Tips &amp; Tricks: ‘Probdam’</vt:lpstr>
      <vt:lpstr>Tips &amp; Tricks: ‘Probdam’</vt:lpstr>
      <vt:lpstr>Tips &amp; Tricks: ‘Probdam’</vt:lpstr>
      <vt:lpstr>Tips &amp; Tricks: ‘Probdam’</vt:lpstr>
      <vt:lpstr>Tips &amp; Tricks: ‘Probdam’</vt:lpstr>
      <vt:lpstr>Tips &amp; Tricks: ‘Probdam’</vt:lpstr>
      <vt:lpstr>Tips &amp; Tricks: ‘Probdam’</vt:lpstr>
      <vt:lpstr>Tips &amp; Tricks: ‘Probdam’</vt:lpstr>
      <vt:lpstr>Tips &amp; Tricks: ‘Probdam’</vt:lpstr>
      <vt:lpstr>Tips &amp; Tricks: ‘Probdam’</vt:lpstr>
      <vt:lpstr>Tips &amp; Tricks: ‘Probdam’</vt:lpstr>
      <vt:lpstr>Tips &amp; Tricks: ‘Probdam’</vt:lpstr>
      <vt:lpstr>Tips &amp; Tricks: ‘Probdam’</vt:lpstr>
      <vt:lpstr>Tips &amp; Tricks: ‘Probdam’</vt:lpstr>
      <vt:lpstr>Tips &amp; Tricks: ‘Probdam’</vt:lpstr>
      <vt:lpstr>Tips &amp; Tricks: ‘Probdam’</vt:lpstr>
      <vt:lpstr>Tips &amp; Tricks: ‘Probdam’</vt:lpstr>
      <vt:lpstr>Tips &amp; Tricks: ‘Probdam’</vt:lpstr>
      <vt:lpstr>Tips &amp; Tricks: ‘Probdam’</vt:lpstr>
      <vt:lpstr>Tips &amp; Tricks: ‘Probdam’</vt:lpstr>
      <vt:lpstr>Tips &amp; Tricks: ‘Probdam’</vt:lpstr>
      <vt:lpstr>Tips &amp; Tricks: ‘Probdam’</vt:lpstr>
      <vt:lpstr>Tips &amp; Tricks: ‘Probdam’</vt:lpstr>
      <vt:lpstr>Tips &amp; Tricks: ‘Probdam’</vt:lpstr>
      <vt:lpstr>Tips &amp; Tricks: ‘Probdam’</vt:lpstr>
      <vt:lpstr>Tips &amp; Tricks: ‘Probdam’</vt:lpstr>
      <vt:lpstr>Tips &amp; Tricks: ‘Probdam’</vt:lpstr>
      <vt:lpstr>Tips &amp; Tricks: ‘Probdam’</vt:lpstr>
      <vt:lpstr>Tips &amp; Tricks: ‘Probdam’</vt:lpstr>
      <vt:lpstr>Tips &amp; Tricks: ‘Probdam’</vt:lpstr>
      <vt:lpstr>Tips &amp; Tricks: ‘Probdam’</vt:lpstr>
      <vt:lpstr>Tips &amp; Tricks: ‘Probdam’</vt:lpstr>
      <vt:lpstr>Tips &amp; Tricks: ‘Probdam’</vt:lpstr>
      <vt:lpstr>Tips &amp; Tricks: ‘Probdam’</vt:lpstr>
      <vt:lpstr>Tips &amp; Tricks: ‘Probdam’</vt:lpstr>
      <vt:lpstr>Tips &amp; Tricks: ‘Probdam’</vt:lpstr>
      <vt:lpstr>Tips &amp; Tricks: ‘Probdam’</vt:lpstr>
      <vt:lpstr>Tips &amp; Tricks: ‘Probdam’</vt:lpstr>
      <vt:lpstr>Tips &amp; Tricks: ‘Probdam’</vt:lpstr>
      <vt:lpstr>Tips &amp; Tricks: ‘Probdam’</vt:lpstr>
      <vt:lpstr>Q &amp; A.</vt:lpstr>
      <vt:lpstr>I would like to thank you for your attention.  SARC user day 2023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SARC user day 2017</dc:title>
  <dc:creator>Casimir Koelman | SARC</dc:creator>
  <cp:lastModifiedBy>Douwe Plukkel | SARC</cp:lastModifiedBy>
  <cp:revision>44</cp:revision>
  <dcterms:created xsi:type="dcterms:W3CDTF">2017-03-01T11:21:45Z</dcterms:created>
  <dcterms:modified xsi:type="dcterms:W3CDTF">2023-05-14T17:12:38Z</dcterms:modified>
</cp:coreProperties>
</file>