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7" r:id="rId3"/>
    <p:sldId id="296" r:id="rId4"/>
    <p:sldId id="291" r:id="rId5"/>
    <p:sldId id="292" r:id="rId6"/>
    <p:sldId id="297" r:id="rId7"/>
    <p:sldId id="293" r:id="rId8"/>
    <p:sldId id="294" r:id="rId9"/>
    <p:sldId id="295" r:id="rId10"/>
    <p:sldId id="286" r:id="rId11"/>
    <p:sldId id="287" r:id="rId12"/>
    <p:sldId id="290" r:id="rId13"/>
    <p:sldId id="298" r:id="rId14"/>
    <p:sldId id="278" r:id="rId15"/>
    <p:sldId id="284" r:id="rId16"/>
    <p:sldId id="283" r:id="rId17"/>
    <p:sldId id="281" r:id="rId18"/>
    <p:sldId id="28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9" r:id="rId29"/>
    <p:sldId id="308" r:id="rId30"/>
    <p:sldId id="310" r:id="rId31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nert" initials="L" lastIdx="1" clrIdx="0">
    <p:extLst>
      <p:ext uri="{19B8F6BF-5375-455C-9EA6-DF929625EA0E}">
        <p15:presenceInfo xmlns:p15="http://schemas.microsoft.com/office/powerpoint/2012/main" userId="Lenn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1A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1889" autoAdjust="0"/>
  </p:normalViewPr>
  <p:slideViewPr>
    <p:cSldViewPr>
      <p:cViewPr varScale="1">
        <p:scale>
          <a:sx n="111" d="100"/>
          <a:sy n="111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F5D55-B4E6-4317-89E1-46AB19B66A2A}" type="datetimeFigureOut">
              <a:rPr lang="nl-NL" smtClean="0"/>
              <a:t>12-5-2023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3847D-59F7-44FF-A5F2-6244BE978C9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3156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F33C91-83C2-4075-8F4E-93B065167C4B}" type="datetimeFigureOut">
              <a:rPr lang="nl-NL"/>
              <a:pPr>
                <a:defRPr/>
              </a:pPr>
              <a:t>12-5-2023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1D5F4-F679-45B6-88FB-F2F1E83A141A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87032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6915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 dirty="0"/>
          </a:p>
          <a:p>
            <a:pPr marL="0" indent="0">
              <a:buFontTx/>
              <a:buNone/>
            </a:pPr>
            <a:endParaRPr lang="nl-NL" baseline="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69707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22270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 dirty="0"/>
          </a:p>
          <a:p>
            <a:pPr marL="0" indent="0">
              <a:buFontTx/>
              <a:buNone/>
            </a:pPr>
            <a:endParaRPr lang="nl-NL" baseline="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96971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 dirty="0"/>
          </a:p>
          <a:p>
            <a:pPr marL="0" indent="0">
              <a:buFontTx/>
              <a:buNone/>
            </a:pPr>
            <a:endParaRPr lang="nl-NL" baseline="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11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0112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aseline="0" dirty="0"/>
          </a:p>
          <a:p>
            <a:pPr marL="0" indent="0">
              <a:buFontTx/>
              <a:buNone/>
            </a:pPr>
            <a:endParaRPr lang="nl-NL" baseline="0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D5F4-F679-45B6-88FB-F2F1E83A141A}" type="slidenum">
              <a:rPr lang="nl-NL" altLang="nl-NL" smtClean="0"/>
              <a:pPr/>
              <a:t>12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84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05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7289-5169-4298-96F5-14B723074AF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1134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381375"/>
            <a:ext cx="914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8288" y="454868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7408" y="475456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537438" y="537436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620614" y="3256107"/>
            <a:ext cx="3600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537438" y="5955437"/>
            <a:ext cx="1440000" cy="365125"/>
          </a:xfrm>
        </p:spPr>
        <p:txBody>
          <a:bodyPr/>
          <a:lstStyle>
            <a:lvl1pPr>
              <a:defRPr/>
            </a:lvl1pPr>
          </a:lstStyle>
          <a:p>
            <a:fld id="{0BF11D08-70C0-4983-B071-A3D26ED1C67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6896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BDB0B-48F0-468E-9759-F63765CE59F2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4023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61AB"/>
                </a:solidFill>
              </a:defRPr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D213B-0C71-4C3B-A49F-5B4ACEAD777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8642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75BA4-0C87-4F8A-BACD-52BE7EC7C02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0170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4532B-87FC-4528-B5C3-79449F0E2D47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305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40D3F-D9E0-4FC0-9027-CCD0175CBDBC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7747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D0D87-8817-416B-8D25-653C7267A6B5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761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CDDFA-02A9-45EF-AC5C-59195D75FB39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1396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73038"/>
            <a:ext cx="297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9F758-7910-49A7-B4F3-67828505A8C4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1042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88"/>
            <a:ext cx="54578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Click to edit Master title style</a:t>
            </a:r>
            <a:endParaRPr lang="nl-NL" altLang="nl-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dirty="0"/>
              <a:t>Click to edit Master text styles</a:t>
            </a:r>
          </a:p>
          <a:p>
            <a:pPr lvl="1"/>
            <a:r>
              <a:rPr lang="en-US" altLang="nl-NL" dirty="0"/>
              <a:t>Second level</a:t>
            </a:r>
          </a:p>
          <a:p>
            <a:pPr lvl="2"/>
            <a:r>
              <a:rPr lang="en-US" altLang="nl-NL" dirty="0"/>
              <a:t>Third level</a:t>
            </a:r>
          </a:p>
          <a:p>
            <a:pPr lvl="3"/>
            <a:r>
              <a:rPr lang="en-US" altLang="nl-NL" dirty="0"/>
              <a:t>Fourth level</a:t>
            </a:r>
          </a:p>
          <a:p>
            <a:pPr lvl="4"/>
            <a:r>
              <a:rPr lang="en-US" altLang="nl-NL" dirty="0"/>
              <a:t>Fifth level</a:t>
            </a:r>
            <a:endParaRPr lang="nl-NL" alt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5960" y="63722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nl-NL"/>
              <a:t>15-5-2023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1C61AB"/>
                </a:solidFill>
                <a:latin typeface="HelveticaNeueLT Pro 55 Roman" panose="020B0604020202020204" pitchFamily="34" charset="0"/>
              </a:defRPr>
            </a:lvl1pPr>
          </a:lstStyle>
          <a:p>
            <a:fld id="{6E6D2A8B-8C12-4218-9949-71B619146BFA}" type="slidenum">
              <a:rPr lang="nl-NL" altLang="nl-NL"/>
              <a:pPr/>
              <a:t>‹#›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1C61AB"/>
          </a:solidFill>
          <a:latin typeface="HelveticaNeueLT Pro 55 Roman" panose="020B06040202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C61AB"/>
          </a:solidFill>
          <a:latin typeface="HelveticaNeueLT Pro 55 Roman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61AB"/>
          </a:solidFill>
          <a:latin typeface="HelveticaNeueLT Pro 55 Roman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PIAS tips &amp; tricks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Justin Phaff</a:t>
            </a:r>
          </a:p>
        </p:txBody>
      </p:sp>
    </p:spTree>
    <p:extLst>
      <p:ext uri="{BB962C8B-B14F-4D97-AF65-F5344CB8AC3E}">
        <p14:creationId xmlns:p14="http://schemas.microsoft.com/office/powerpoint/2010/main" val="406506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tip for daily use of PIAS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 of several cells by:</a:t>
            </a:r>
          </a:p>
          <a:p>
            <a:pPr lvl="1"/>
            <a:r>
              <a:rPr lang="en-US" dirty="0"/>
              <a:t>dragging mouse</a:t>
            </a:r>
          </a:p>
          <a:p>
            <a:pPr lvl="1"/>
            <a:r>
              <a:rPr lang="en-US" dirty="0"/>
              <a:t>shift &amp; mouse</a:t>
            </a:r>
          </a:p>
          <a:p>
            <a:pPr lvl="1"/>
            <a:r>
              <a:rPr lang="en-US" dirty="0"/>
              <a:t>using ctrl &amp; mouse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15-5-2023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349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tip for daily use of PIAS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15-5-2023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11</a:t>
            </a:fld>
            <a:endParaRPr lang="nl-NL" altLang="nl-NL"/>
          </a:p>
        </p:txBody>
      </p:sp>
      <p:pic>
        <p:nvPicPr>
          <p:cNvPr id="9" name="Selecteren meerdere cellen - slepen">
            <a:hlinkClick r:id="" action="ppaction://media"/>
            <a:extLst>
              <a:ext uri="{FF2B5EF4-FFF2-40B4-BE49-F238E27FC236}">
                <a16:creationId xmlns:a16="http://schemas.microsoft.com/office/drawing/2014/main" id="{6EC14CF9-3EE7-AD2C-6F3A-A03F624731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680" y="1361275"/>
            <a:ext cx="9692640" cy="49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0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tip for daily use of PIAS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15-5-2023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12</a:t>
            </a:fld>
            <a:endParaRPr lang="nl-NL" altLang="nl-NL"/>
          </a:p>
        </p:txBody>
      </p:sp>
      <p:pic>
        <p:nvPicPr>
          <p:cNvPr id="8" name="Selecteren meerdere cellen - shift en klikken">
            <a:hlinkClick r:id="" action="ppaction://media"/>
            <a:extLst>
              <a:ext uri="{FF2B5EF4-FFF2-40B4-BE49-F238E27FC236}">
                <a16:creationId xmlns:a16="http://schemas.microsoft.com/office/drawing/2014/main" id="{798AA34D-60CD-52F4-085F-AB7E46F7F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680" y="1361551"/>
            <a:ext cx="9692640" cy="50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5B9DC-057C-CB7F-0295-8A8AD089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tip for daily use of PIAS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8E26-86BD-2681-E109-99D2AD77B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D8D59-95F9-8F08-F168-9AD5A31F4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13</a:t>
            </a:fld>
            <a:endParaRPr lang="nl-NL" altLang="nl-NL"/>
          </a:p>
        </p:txBody>
      </p:sp>
      <p:pic>
        <p:nvPicPr>
          <p:cNvPr id="8" name="Selecteren meerdere cellen - ctrl en klikken">
            <a:hlinkClick r:id="" action="ppaction://media"/>
            <a:extLst>
              <a:ext uri="{FF2B5EF4-FFF2-40B4-BE49-F238E27FC236}">
                <a16:creationId xmlns:a16="http://schemas.microsoft.com/office/drawing/2014/main" id="{72434249-5CB7-0E3A-2434-F28D45DF78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1249680" y="1369122"/>
            <a:ext cx="9692640" cy="500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65BE-A470-EB13-CD7E-33991F19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Layout &amp; Loading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1317-24D4-DE12-9CDD-5AF21FE7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  <a:p>
            <a:pPr lvl="1"/>
            <a:r>
              <a:rPr lang="en-US" dirty="0"/>
              <a:t>Changes affecting volume and </a:t>
            </a:r>
            <a:r>
              <a:rPr lang="en-US" dirty="0" err="1"/>
              <a:t>CoG</a:t>
            </a:r>
            <a:r>
              <a:rPr lang="en-US" dirty="0"/>
              <a:t> are directly read-in</a:t>
            </a:r>
          </a:p>
          <a:p>
            <a:pPr lvl="1"/>
            <a:r>
              <a:rPr lang="nl-NL" dirty="0" err="1"/>
              <a:t>Settings</a:t>
            </a:r>
            <a:r>
              <a:rPr lang="nl-NL" dirty="0"/>
              <a:t> </a:t>
            </a:r>
            <a:r>
              <a:rPr lang="nl-NL" dirty="0" err="1"/>
              <a:t>independently</a:t>
            </a:r>
            <a:r>
              <a:rPr lang="nl-NL" dirty="0"/>
              <a:t> per </a:t>
            </a:r>
            <a:r>
              <a:rPr lang="nl-NL" dirty="0" err="1"/>
              <a:t>loading</a:t>
            </a:r>
            <a:r>
              <a:rPr lang="nl-NL" dirty="0"/>
              <a:t> </a:t>
            </a:r>
            <a:r>
              <a:rPr lang="nl-NL" dirty="0" err="1"/>
              <a:t>condition</a:t>
            </a: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3F968-7D45-B963-2EDE-54205AFE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8DC52-98C2-8A32-3971-32C49056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290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65BE-A470-EB13-CD7E-33991F19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Connection Layout &amp; Loading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1317-24D4-DE12-9CDD-5AF21FE73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wrap="square" anchor="t">
            <a:normAutofit/>
          </a:bodyPr>
          <a:lstStyle/>
          <a:p>
            <a:pPr lvl="1"/>
            <a:endParaRPr lang="nl-NL" sz="2800"/>
          </a:p>
          <a:p>
            <a:pPr lvl="1"/>
            <a:endParaRPr lang="nl-NL" sz="2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3F968-7D45-B963-2EDE-54205AFE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960" y="637228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15-5-2023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8DC52-98C2-8A32-3971-32C49056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C4BDB0B-48F0-468E-9759-F63765CE59F2}" type="slidenum">
              <a:rPr lang="nl-NL" altLang="nl-NL" smtClean="0"/>
              <a:pPr>
                <a:spcAft>
                  <a:spcPts val="600"/>
                </a:spcAft>
              </a:pPr>
              <a:t>15</a:t>
            </a:fld>
            <a:endParaRPr lang="nl-NL" altLang="nl-NL"/>
          </a:p>
        </p:txBody>
      </p:sp>
      <p:pic>
        <p:nvPicPr>
          <p:cNvPr id="11" name="Content Placeholder 10" descr="Table, Excel&#10;&#10;Description automatically generated">
            <a:extLst>
              <a:ext uri="{FF2B5EF4-FFF2-40B4-BE49-F238E27FC236}">
                <a16:creationId xmlns:a16="http://schemas.microsoft.com/office/drawing/2014/main" id="{D121A316-6084-EA10-3F3E-02E43D33A4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551746"/>
            <a:ext cx="8778240" cy="4722878"/>
          </a:xfrm>
        </p:spPr>
      </p:pic>
    </p:spTree>
    <p:extLst>
      <p:ext uri="{BB962C8B-B14F-4D97-AF65-F5344CB8AC3E}">
        <p14:creationId xmlns:p14="http://schemas.microsoft.com/office/powerpoint/2010/main" val="317684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65BE-A470-EB13-CD7E-33991F19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Connection Layout &amp; Loading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21317-24D4-DE12-9CDD-5AF21FE73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wrap="square" anchor="t">
            <a:normAutofit/>
          </a:bodyPr>
          <a:lstStyle/>
          <a:p>
            <a:pPr lvl="1"/>
            <a:endParaRPr lang="nl-NL" sz="2800"/>
          </a:p>
          <a:p>
            <a:pPr lvl="1"/>
            <a:endParaRPr lang="nl-NL" sz="2800"/>
          </a:p>
        </p:txBody>
      </p:sp>
      <p:pic>
        <p:nvPicPr>
          <p:cNvPr id="7" name="Content Placeholder 6" descr="Table, Excel&#10;&#10;Description automatically generated">
            <a:extLst>
              <a:ext uri="{FF2B5EF4-FFF2-40B4-BE49-F238E27FC236}">
                <a16:creationId xmlns:a16="http://schemas.microsoft.com/office/drawing/2014/main" id="{BD9CE9A8-FA6D-0463-EDE0-5C47D72E5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551746"/>
            <a:ext cx="8778240" cy="47228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3F968-7D45-B963-2EDE-54205AFE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960" y="637228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NL"/>
              <a:t>15-5-2023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8DC52-98C2-8A32-3971-32C49056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2C4BDB0B-48F0-468E-9759-F63765CE59F2}" type="slidenum">
              <a:rPr lang="nl-NL" altLang="nl-NL" smtClean="0"/>
              <a:pPr>
                <a:spcAft>
                  <a:spcPts val="600"/>
                </a:spcAft>
              </a:pPr>
              <a:t>16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7291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84E3-63C9-54C3-30F3-4994F14A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density tank fillings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F24B4-F44A-2906-563C-F587FAB1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A42C0-90BC-7D6F-3560-9A9BE627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17</a:t>
            </a:fld>
            <a:endParaRPr lang="nl-NL" altLang="nl-NL"/>
          </a:p>
        </p:txBody>
      </p:sp>
      <p:pic>
        <p:nvPicPr>
          <p:cNvPr id="11" name="Content Placeholder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EB183031-0F6B-3222-9DAE-E977903FB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18" y="1707456"/>
            <a:ext cx="2572083" cy="4351338"/>
          </a:xfr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9D099B-3898-3E54-77D1-EA04C75C2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930492"/>
            <a:ext cx="2286319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3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9DE4-BD1E-19BA-B580-39F6A365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- Damage cases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CC40C-B9C0-7551-2D73-291F03D6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F6490-96FE-8FB9-5999-A8B949DC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18</a:t>
            </a:fld>
            <a:endParaRPr lang="nl-NL" altLang="nl-NL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DBB6E1-7825-6C64-9C6B-C78B0F17E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880" y="1484784"/>
            <a:ext cx="8778240" cy="47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6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EB862-DD4E-8FC4-BB5A-A42136FB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– Damage cases</a:t>
            </a:r>
            <a:endParaRPr lang="nl-NL" dirty="0"/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E343F45-0AA8-50C7-6055-F2BAAAC7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99" y="2492896"/>
            <a:ext cx="10515600" cy="271128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334AE-E4FE-F5BA-F3FE-7F1F10D7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BA50A-7762-50BA-0640-1DEC4AA30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19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90733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 of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presentation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tips &amp; tricks for daily use of PIAS </a:t>
            </a:r>
          </a:p>
          <a:p>
            <a:r>
              <a:rPr lang="en-US" dirty="0"/>
              <a:t>Specific tips &amp; tricks for dedicated applications</a:t>
            </a:r>
          </a:p>
          <a:p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15-5-2023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8287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A6E2A-EA9B-86BE-DD7C-88621815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formats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4191C-79D9-6AE1-F79E-C2127D984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Output can be generated as:</a:t>
            </a:r>
          </a:p>
          <a:p>
            <a:pPr lvl="1"/>
            <a:r>
              <a:rPr lang="en-US" dirty="0" err="1"/>
              <a:t>richtext</a:t>
            </a:r>
            <a:endParaRPr lang="en-US" dirty="0"/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 err="1"/>
              <a:t>tabbedtext</a:t>
            </a:r>
            <a:endParaRPr lang="en-US" dirty="0"/>
          </a:p>
          <a:p>
            <a:pPr lvl="1"/>
            <a:r>
              <a:rPr lang="en-US" dirty="0"/>
              <a:t>image</a:t>
            </a: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What</a:t>
            </a:r>
            <a:r>
              <a:rPr lang="nl-NL" dirty="0"/>
              <a:t> does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mean</a:t>
            </a:r>
            <a:r>
              <a:rPr lang="nl-NL" dirty="0"/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D83E3-88D3-1EDD-BB95-294CC5F2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C9CB7-F128-1177-5F5F-C5B95D42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65364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985F00-F569-1999-9457-1E0AB821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as rich text</a:t>
            </a:r>
            <a:endParaRPr lang="nl-NL" dirty="0"/>
          </a:p>
        </p:txBody>
      </p:sp>
      <p:pic>
        <p:nvPicPr>
          <p:cNvPr id="10" name="Content Placeholder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B581646-0646-381D-9F0C-08F02207A6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36" y="1825625"/>
            <a:ext cx="4049927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C2ED-EB18-2659-F451-687254755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0A800-DB8D-5146-9694-D0D3F7E0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21</a:t>
            </a:fld>
            <a:endParaRPr lang="nl-NL" altLang="nl-NL"/>
          </a:p>
        </p:txBody>
      </p:sp>
      <p:pic>
        <p:nvPicPr>
          <p:cNvPr id="15" name="Content Placeholder 14" descr="A screenshot of a document&#10;&#10;Description automatically generated with low confidence">
            <a:extLst>
              <a:ext uri="{FF2B5EF4-FFF2-40B4-BE49-F238E27FC236}">
                <a16:creationId xmlns:a16="http://schemas.microsoft.com/office/drawing/2014/main" id="{1B239849-4DA7-84B1-BF9B-54C700711C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5" y="1825625"/>
            <a:ext cx="4048050" cy="4351338"/>
          </a:xfrm>
        </p:spPr>
      </p:pic>
    </p:spTree>
    <p:extLst>
      <p:ext uri="{BB962C8B-B14F-4D97-AF65-F5344CB8AC3E}">
        <p14:creationId xmlns:p14="http://schemas.microsoft.com/office/powerpoint/2010/main" val="411321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2F9B-1FCD-B82C-BEA5-618693B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as plane text</a:t>
            </a:r>
            <a:endParaRPr lang="nl-NL" dirty="0"/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3A5E3D6-E846-8182-942F-B6677B89F0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36" y="1825625"/>
            <a:ext cx="4049927" cy="4351338"/>
          </a:xfrm>
        </p:spPr>
      </p:pic>
      <p:pic>
        <p:nvPicPr>
          <p:cNvPr id="10" name="Content Placeholder 9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9476D47E-F902-AB4D-7455-B5C9E7517F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23" y="1825625"/>
            <a:ext cx="3910354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58E92-8440-7F13-A761-B8291EB4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980AB-1FAD-2686-5669-2758A871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5BA4-0C87-4F8A-BACD-52BE7EC7C029}" type="slidenum">
              <a:rPr lang="nl-NL" altLang="nl-NL" smtClean="0"/>
              <a:pPr/>
              <a:t>22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75630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3EC9-79D9-9DEB-457C-8C5AF4B78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as tabbed text</a:t>
            </a:r>
            <a:endParaRPr lang="nl-NL" dirty="0"/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8AB0185-FCB3-69C9-DA0B-515CC9625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36" y="1825625"/>
            <a:ext cx="4049927" cy="4351338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7598F-B3E5-4DCE-7901-50AC8C48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146E-6099-5C8A-2388-4ECFDA3D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5BA4-0C87-4F8A-BACD-52BE7EC7C029}" type="slidenum">
              <a:rPr lang="nl-NL" altLang="nl-NL" smtClean="0"/>
              <a:pPr/>
              <a:t>23</a:t>
            </a:fld>
            <a:endParaRPr lang="nl-NL" altLang="nl-NL"/>
          </a:p>
        </p:txBody>
      </p:sp>
      <p:pic>
        <p:nvPicPr>
          <p:cNvPr id="16" name="Content Placeholder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09A72B6-814B-5468-B758-16860BFC16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78" y="1825625"/>
            <a:ext cx="4831443" cy="4351338"/>
          </a:xfrm>
        </p:spPr>
      </p:pic>
    </p:spTree>
    <p:extLst>
      <p:ext uri="{BB962C8B-B14F-4D97-AF65-F5344CB8AC3E}">
        <p14:creationId xmlns:p14="http://schemas.microsoft.com/office/powerpoint/2010/main" val="3400836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1030-F953-938C-F914-B59B92868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as image</a:t>
            </a:r>
            <a:endParaRPr lang="nl-NL" dirty="0"/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EA34868-231B-035A-2247-60B1761E40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36" y="1825625"/>
            <a:ext cx="4049927" cy="4351338"/>
          </a:xfrm>
        </p:spPr>
      </p:pic>
      <p:pic>
        <p:nvPicPr>
          <p:cNvPr id="10" name="Content Placeholder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87AF548-F90A-0597-6FFA-3AD8227E38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145040"/>
            <a:ext cx="3049355" cy="503192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BD522-6467-1F84-A479-8A8F8167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8898D-51A9-DAA3-B73D-C75A3967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5BA4-0C87-4F8A-BACD-52BE7EC7C029}" type="slidenum">
              <a:rPr lang="nl-NL" altLang="nl-NL" smtClean="0"/>
              <a:pPr/>
              <a:t>24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9559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5F1CCA-9E2A-8BBD-0547-2155A362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moments</a:t>
            </a:r>
            <a:endParaRPr lang="nl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EADC54-DD73-CED9-A3BF-F347F5FB7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Contour can be built up from several sub contours</a:t>
            </a:r>
          </a:p>
          <a:p>
            <a:pPr lvl="1"/>
            <a:r>
              <a:rPr lang="en-US" dirty="0"/>
              <a:t>Resistance coefficient can be defined individually (box framed constructions)</a:t>
            </a:r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Wind </a:t>
            </a:r>
            <a:r>
              <a:rPr lang="nl-NL" dirty="0" err="1"/>
              <a:t>pressure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be </a:t>
            </a:r>
            <a:r>
              <a:rPr lang="nl-NL" dirty="0" err="1"/>
              <a:t>defined</a:t>
            </a:r>
            <a:r>
              <a:rPr lang="nl-NL" dirty="0"/>
              <a:t> per zone</a:t>
            </a:r>
          </a:p>
          <a:p>
            <a:pPr lvl="1"/>
            <a:r>
              <a:rPr lang="nl-NL" dirty="0"/>
              <a:t>Wind </a:t>
            </a:r>
            <a:r>
              <a:rPr lang="nl-NL" dirty="0" err="1"/>
              <a:t>pressure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differ</a:t>
            </a:r>
            <a:r>
              <a:rPr lang="nl-NL" dirty="0"/>
              <a:t> per zone, </a:t>
            </a:r>
            <a:r>
              <a:rPr lang="nl-NL" dirty="0" err="1"/>
              <a:t>defined</a:t>
            </a:r>
            <a:r>
              <a:rPr lang="nl-NL" dirty="0"/>
              <a:t> in </a:t>
            </a:r>
            <a:r>
              <a:rPr lang="nl-NL" dirty="0" err="1"/>
              <a:t>height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base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73988-751F-A176-4238-7A5A1110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72C15-E600-26A9-4536-3BF4E5AB9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5BA4-0C87-4F8A-BACD-52BE7EC7C029}" type="slidenum">
              <a:rPr lang="nl-NL" altLang="nl-NL" smtClean="0"/>
              <a:pPr/>
              <a:t>25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551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DDD2-8C5B-9859-95A0-412230CB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moment – Sub contours</a:t>
            </a:r>
            <a:endParaRPr lang="nl-NL" dirty="0"/>
          </a:p>
        </p:txBody>
      </p:sp>
      <p:pic>
        <p:nvPicPr>
          <p:cNvPr id="6" name="Windcontour uit meerdere subcontouren">
            <a:hlinkClick r:id="" action="ppaction://media"/>
            <a:extLst>
              <a:ext uri="{FF2B5EF4-FFF2-40B4-BE49-F238E27FC236}">
                <a16:creationId xmlns:a16="http://schemas.microsoft.com/office/drawing/2014/main" id="{BFF08E6C-1201-7940-9221-E70CFDDA28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763" y="1733357"/>
            <a:ext cx="8594474" cy="46191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BA855-3017-C8A9-5CB7-A506D180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52E31-C8C0-B4EC-CA33-E235AAE9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1766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E1B6-90C3-0DE6-350B-57FC781D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pressures per zone</a:t>
            </a:r>
            <a:endParaRPr lang="nl-NL" dirty="0"/>
          </a:p>
        </p:txBody>
      </p:sp>
      <p:pic>
        <p:nvPicPr>
          <p:cNvPr id="6" name="Winddrukken met verschillende winddrukken">
            <a:hlinkClick r:id="" action="ppaction://media"/>
            <a:extLst>
              <a:ext uri="{FF2B5EF4-FFF2-40B4-BE49-F238E27FC236}">
                <a16:creationId xmlns:a16="http://schemas.microsoft.com/office/drawing/2014/main" id="{354183E7-6715-DDC2-519C-221A3B52261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3976" y="1733213"/>
            <a:ext cx="8684047" cy="46672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3ED98-F73F-D999-C360-7BBC9AA27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6FBBB-489C-5674-458C-2A8CC2C80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426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2CDEB-A638-1C71-1C99-D067A04B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/>
          <a:lstStyle/>
          <a:p>
            <a:r>
              <a:rPr lang="en-US" dirty="0" err="1"/>
              <a:t>CodeMeter</a:t>
            </a:r>
            <a:r>
              <a:rPr lang="en-US" dirty="0"/>
              <a:t> – License Access Permissions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5679B-9C28-1DC9-C704-3AE42C7AC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 default license coupled to others go to the earliest applicant user</a:t>
            </a:r>
          </a:p>
          <a:p>
            <a:endParaRPr lang="en-US" dirty="0"/>
          </a:p>
          <a:p>
            <a:r>
              <a:rPr lang="en-US" dirty="0"/>
              <a:t>This can be changed as follows: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84692-29DC-5202-9025-5342EB47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2FAE7-C1E5-BB44-7B01-F7004D3A6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64184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095E-8F84-A8E2-61D4-B558DB28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2096" cy="1325563"/>
          </a:xfrm>
        </p:spPr>
        <p:txBody>
          <a:bodyPr/>
          <a:lstStyle/>
          <a:p>
            <a:r>
              <a:rPr lang="en-US" dirty="0" err="1"/>
              <a:t>CodeMeter</a:t>
            </a:r>
            <a:r>
              <a:rPr lang="en-US" dirty="0"/>
              <a:t> – License Access Permissions</a:t>
            </a:r>
            <a:endParaRPr lang="nl-NL" dirty="0"/>
          </a:p>
        </p:txBody>
      </p:sp>
      <p:pic>
        <p:nvPicPr>
          <p:cNvPr id="6" name="CodeMeter - license access permissions">
            <a:hlinkClick r:id="" action="ppaction://media"/>
            <a:extLst>
              <a:ext uri="{FF2B5EF4-FFF2-40B4-BE49-F238E27FC236}">
                <a16:creationId xmlns:a16="http://schemas.microsoft.com/office/drawing/2014/main" id="{9652CAEF-4DE1-D769-7692-C719FBE5F4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681" y="1728894"/>
            <a:ext cx="8656637" cy="46525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D55E8-A655-EDB0-EC3A-1F904CD6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51FB9-B37D-17FA-3EA7-364EF9F7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29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594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1F9C6-0710-DEBB-B783-06410A975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– Scripts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73489-8638-9207-1CE7-558AEB07C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 script</a:t>
            </a:r>
          </a:p>
          <a:p>
            <a:pPr lvl="1"/>
            <a:r>
              <a:rPr lang="en-US" dirty="0"/>
              <a:t>Settings for calculation of tank data </a:t>
            </a:r>
          </a:p>
          <a:p>
            <a:r>
              <a:rPr lang="en-US" dirty="0"/>
              <a:t>Output script</a:t>
            </a:r>
          </a:p>
          <a:p>
            <a:pPr lvl="1"/>
            <a:r>
              <a:rPr lang="en-US" dirty="0"/>
              <a:t>Settings to which data will be shown</a:t>
            </a:r>
          </a:p>
          <a:p>
            <a:pPr lvl="1"/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DB1F7-117B-3A8A-463F-25F8DF75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E5A72-87C6-1407-9DEB-5CDE4FB7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5906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01CD-7FFC-E175-7057-08FD3E2DD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all folks!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5CBA-E281-EC4E-3D15-33B9937AC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2D7DB-9B2F-97EF-E2DD-7C703F4D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30</a:t>
            </a:fld>
            <a:endParaRPr lang="nl-NL" alt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83AA48-6C65-7AC2-F1DA-5F667E8A1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0479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9DE4-BD1E-19BA-B580-39F6A365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– Scripts 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CC40C-B9C0-7551-2D73-291F03D6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F6490-96FE-8FB9-5999-A8B949DC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4</a:t>
            </a:fld>
            <a:endParaRPr lang="nl-NL" altLang="nl-NL"/>
          </a:p>
        </p:txBody>
      </p:sp>
      <p:pic>
        <p:nvPicPr>
          <p:cNvPr id="6" name="Instellen computation script in layout">
            <a:hlinkClick r:id="" action="ppaction://media"/>
            <a:extLst>
              <a:ext uri="{FF2B5EF4-FFF2-40B4-BE49-F238E27FC236}">
                <a16:creationId xmlns:a16="http://schemas.microsoft.com/office/drawing/2014/main" id="{8A7D77B3-6679-E2E4-D160-7195CF7C5C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1484784"/>
            <a:ext cx="9178935" cy="4692179"/>
          </a:xfrm>
        </p:spPr>
      </p:pic>
    </p:spTree>
    <p:extLst>
      <p:ext uri="{BB962C8B-B14F-4D97-AF65-F5344CB8AC3E}">
        <p14:creationId xmlns:p14="http://schemas.microsoft.com/office/powerpoint/2010/main" val="8386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767F7D1-4671-64AA-E358-170BBB49D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– Scripts </a:t>
            </a:r>
            <a:endParaRPr lang="nl-NL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6C7353B-EF29-D8C2-4271-55DD5C894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 computation script</a:t>
            </a:r>
            <a:endParaRPr lang="nl-NL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61E76D8-564E-6AC9-79B8-C37159F90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User-defined computation script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A8E4C-9572-6EAC-D6F4-46BB8031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EDDDB-2E37-7069-7865-4D05CAE1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5</a:t>
            </a:fld>
            <a:endParaRPr lang="nl-NL" altLang="nl-NL"/>
          </a:p>
        </p:txBody>
      </p:sp>
      <p:pic>
        <p:nvPicPr>
          <p:cNvPr id="26" name="Content Placeholder 25" descr="Table&#10;&#10;Description automatically generated">
            <a:extLst>
              <a:ext uri="{FF2B5EF4-FFF2-40B4-BE49-F238E27FC236}">
                <a16:creationId xmlns:a16="http://schemas.microsoft.com/office/drawing/2014/main" id="{9F895BCB-E092-6F29-9F42-053E1BBC39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38" y="2505075"/>
            <a:ext cx="3326087" cy="3684588"/>
          </a:xfrm>
        </p:spPr>
      </p:pic>
      <p:pic>
        <p:nvPicPr>
          <p:cNvPr id="28" name="Content Placeholder 27" descr="Table&#10;&#10;Description automatically generated">
            <a:extLst>
              <a:ext uri="{FF2B5EF4-FFF2-40B4-BE49-F238E27FC236}">
                <a16:creationId xmlns:a16="http://schemas.microsoft.com/office/drawing/2014/main" id="{29ABEEA5-3889-6E4F-2B1E-DD9E360147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50" y="2505075"/>
            <a:ext cx="3523688" cy="3684588"/>
          </a:xfrm>
        </p:spPr>
      </p:pic>
    </p:spTree>
    <p:extLst>
      <p:ext uri="{BB962C8B-B14F-4D97-AF65-F5344CB8AC3E}">
        <p14:creationId xmlns:p14="http://schemas.microsoft.com/office/powerpoint/2010/main" val="343905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07AF88E-477E-ADB1-4BD0-D30043E7C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– Watertight layout</a:t>
            </a:r>
            <a:endParaRPr lang="nl-NL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9ABCDE-EA2F-4ED2-526E-01602DE12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Watertight layout:</a:t>
            </a:r>
          </a:p>
          <a:p>
            <a:pPr lvl="1"/>
            <a:r>
              <a:rPr lang="en-US" dirty="0"/>
              <a:t>contains compartments that are valid for damage stability calculations.</a:t>
            </a:r>
          </a:p>
          <a:p>
            <a:pPr lvl="1"/>
            <a:r>
              <a:rPr lang="nl-NL" dirty="0" err="1"/>
              <a:t>compartments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be </a:t>
            </a:r>
            <a:r>
              <a:rPr lang="nl-NL" dirty="0" err="1"/>
              <a:t>excluded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watertight</a:t>
            </a:r>
            <a:r>
              <a:rPr lang="nl-NL" dirty="0"/>
              <a:t> </a:t>
            </a:r>
            <a:r>
              <a:rPr lang="nl-NL" dirty="0" err="1"/>
              <a:t>layout</a:t>
            </a:r>
            <a:r>
              <a:rPr lang="nl-NL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CCB476-5F12-124F-1A53-786AC64C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F004C3-83E6-CB14-48B1-EE08C612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532B-87FC-4528-B5C3-79449F0E2D47}" type="slidenum">
              <a:rPr lang="nl-NL" altLang="nl-NL" smtClean="0"/>
              <a:pPr/>
              <a:t>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6044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97DDCBF-9845-0AFD-1A9E-C746D2B79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– Watertight layout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ED88-9345-4B17-192B-3A606FE01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66373-2560-F247-E380-8F676B7A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7</a:t>
            </a:fld>
            <a:endParaRPr lang="nl-NL" altLang="nl-NL"/>
          </a:p>
        </p:txBody>
      </p:sp>
      <p:pic>
        <p:nvPicPr>
          <p:cNvPr id="19" name="Content Placeholder 18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AD548040-A94E-9951-82EB-55F87022B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89090"/>
            <a:ext cx="10515600" cy="1624407"/>
          </a:xfrm>
        </p:spPr>
      </p:pic>
    </p:spTree>
    <p:extLst>
      <p:ext uri="{BB962C8B-B14F-4D97-AF65-F5344CB8AC3E}">
        <p14:creationId xmlns:p14="http://schemas.microsoft.com/office/powerpoint/2010/main" val="18559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E88D-66A8-1BBA-3495-2F3A05D5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22096" cy="1792719"/>
          </a:xfrm>
        </p:spPr>
        <p:txBody>
          <a:bodyPr/>
          <a:lstStyle/>
          <a:p>
            <a:r>
              <a:rPr lang="en-US" dirty="0"/>
              <a:t>Layout – Including compartments in loading conditions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18E09-D4A1-48F7-FA66-F8C39D3A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EC384-0BF9-19FA-876B-D97646B3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8</a:t>
            </a:fld>
            <a:endParaRPr lang="nl-NL" altLang="nl-NL"/>
          </a:p>
        </p:txBody>
      </p:sp>
      <p:pic>
        <p:nvPicPr>
          <p:cNvPr id="10" name="Content Placeholder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B2E92226-F5C2-03D5-4F60-E29A7D94B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89090"/>
            <a:ext cx="10515600" cy="1624407"/>
          </a:xfrm>
        </p:spPr>
      </p:pic>
    </p:spTree>
    <p:extLst>
      <p:ext uri="{BB962C8B-B14F-4D97-AF65-F5344CB8AC3E}">
        <p14:creationId xmlns:p14="http://schemas.microsoft.com/office/powerpoint/2010/main" val="15130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7D25-D40F-D34C-A2FB-98E92088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– Shifting columns</a:t>
            </a:r>
            <a:endParaRPr lang="nl-NL" dirty="0"/>
          </a:p>
        </p:txBody>
      </p:sp>
      <p:pic>
        <p:nvPicPr>
          <p:cNvPr id="6" name="Verschuiven van cellen">
            <a:hlinkClick r:id="" action="ppaction://media"/>
            <a:extLst>
              <a:ext uri="{FF2B5EF4-FFF2-40B4-BE49-F238E27FC236}">
                <a16:creationId xmlns:a16="http://schemas.microsoft.com/office/drawing/2014/main" id="{34721388-C5CC-17D2-4361-009A285CE0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228975"/>
            <a:ext cx="10515600" cy="15446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37453-1DB1-964B-E8CE-AD43494A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15-5-2023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8F08F-44D7-F841-D82C-10D0AF742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BDB0B-48F0-468E-9759-F63765CE59F2}" type="slidenum">
              <a:rPr lang="nl-NL" altLang="nl-NL" smtClean="0"/>
              <a:pPr/>
              <a:t>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0657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RC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BAC335-0094-4667-A8EB-677B90A21B7A}" vid="{026F892B-916E-4B97-96A1-E33AABE264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SARC_template</Template>
  <TotalTime>1929</TotalTime>
  <Words>364</Words>
  <Application>Microsoft Office PowerPoint</Application>
  <PresentationFormat>Widescreen</PresentationFormat>
  <Paragraphs>136</Paragraphs>
  <Slides>30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HelveticaNeueLT Pro 55 Roman</vt:lpstr>
      <vt:lpstr>SARC Theme</vt:lpstr>
      <vt:lpstr>PIAS tips &amp; tricks</vt:lpstr>
      <vt:lpstr>Program of this presentation</vt:lpstr>
      <vt:lpstr>Layout – Scripts</vt:lpstr>
      <vt:lpstr>Layout – Scripts </vt:lpstr>
      <vt:lpstr>Layout – Scripts </vt:lpstr>
      <vt:lpstr>Layout – Watertight layout</vt:lpstr>
      <vt:lpstr>Layout – Watertight layout</vt:lpstr>
      <vt:lpstr>Layout – Including compartments in loading conditions</vt:lpstr>
      <vt:lpstr>Layout – Shifting columns</vt:lpstr>
      <vt:lpstr>Useful tip for daily use of PIAS </vt:lpstr>
      <vt:lpstr>Useful tip for daily use of PIAS </vt:lpstr>
      <vt:lpstr>Useful tip for daily use of PIAS </vt:lpstr>
      <vt:lpstr>Useful tip for daily use of PIAS</vt:lpstr>
      <vt:lpstr>Connection Layout &amp; Loading</vt:lpstr>
      <vt:lpstr>Connection Layout &amp; Loading</vt:lpstr>
      <vt:lpstr>Connection Layout &amp; Loading</vt:lpstr>
      <vt:lpstr>Connecting density tank fillings</vt:lpstr>
      <vt:lpstr>Loading - Damage cases</vt:lpstr>
      <vt:lpstr>Loading – Damage cases</vt:lpstr>
      <vt:lpstr>Output formats</vt:lpstr>
      <vt:lpstr>Output as rich text</vt:lpstr>
      <vt:lpstr>Output as plane text</vt:lpstr>
      <vt:lpstr>Output as tabbed text</vt:lpstr>
      <vt:lpstr>Output as image</vt:lpstr>
      <vt:lpstr>Wind moments</vt:lpstr>
      <vt:lpstr>Wind moment – Sub contours</vt:lpstr>
      <vt:lpstr>Wind pressures per zone</vt:lpstr>
      <vt:lpstr>CodeMeter – License Access Permissions</vt:lpstr>
      <vt:lpstr>CodeMeter – License Access Permissions</vt:lpstr>
      <vt:lpstr>That’s all folks!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SARC user day 2017</dc:title>
  <dc:creator>Casimir Koelman | SARC</dc:creator>
  <cp:lastModifiedBy>Justin Phaff | SARC</cp:lastModifiedBy>
  <cp:revision>43</cp:revision>
  <dcterms:created xsi:type="dcterms:W3CDTF">2017-03-01T11:21:45Z</dcterms:created>
  <dcterms:modified xsi:type="dcterms:W3CDTF">2023-05-12T16:01:12Z</dcterms:modified>
</cp:coreProperties>
</file>