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</p:sldMasterIdLst>
  <p:notesMasterIdLst>
    <p:notesMasterId r:id="rId52"/>
  </p:notesMasterIdLst>
  <p:handoutMasterIdLst>
    <p:handoutMasterId r:id="rId53"/>
  </p:handoutMasterIdLst>
  <p:sldIdLst>
    <p:sldId id="256" r:id="rId3"/>
    <p:sldId id="277" r:id="rId4"/>
    <p:sldId id="322" r:id="rId5"/>
    <p:sldId id="323" r:id="rId6"/>
    <p:sldId id="324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7" r:id="rId16"/>
    <p:sldId id="288" r:id="rId17"/>
    <p:sldId id="289" r:id="rId18"/>
    <p:sldId id="321" r:id="rId19"/>
    <p:sldId id="290" r:id="rId20"/>
    <p:sldId id="291" r:id="rId21"/>
    <p:sldId id="292" r:id="rId22"/>
    <p:sldId id="293" r:id="rId23"/>
    <p:sldId id="294" r:id="rId24"/>
    <p:sldId id="325" r:id="rId25"/>
    <p:sldId id="327" r:id="rId26"/>
    <p:sldId id="328" r:id="rId27"/>
    <p:sldId id="329" r:id="rId28"/>
    <p:sldId id="297" r:id="rId29"/>
    <p:sldId id="296" r:id="rId30"/>
    <p:sldId id="298" r:id="rId31"/>
    <p:sldId id="299" r:id="rId32"/>
    <p:sldId id="301" r:id="rId33"/>
    <p:sldId id="303" r:id="rId34"/>
    <p:sldId id="317" r:id="rId35"/>
    <p:sldId id="318" r:id="rId36"/>
    <p:sldId id="326" r:id="rId37"/>
    <p:sldId id="316" r:id="rId38"/>
    <p:sldId id="305" r:id="rId39"/>
    <p:sldId id="307" r:id="rId40"/>
    <p:sldId id="308" r:id="rId41"/>
    <p:sldId id="309" r:id="rId42"/>
    <p:sldId id="313" r:id="rId43"/>
    <p:sldId id="314" r:id="rId44"/>
    <p:sldId id="315" r:id="rId45"/>
    <p:sldId id="304" r:id="rId46"/>
    <p:sldId id="311" r:id="rId47"/>
    <p:sldId id="312" r:id="rId48"/>
    <p:sldId id="320" r:id="rId49"/>
    <p:sldId id="319" r:id="rId50"/>
    <p:sldId id="331" r:id="rId51"/>
  </p:sldIdLst>
  <p:sldSz cx="12192000" cy="6858000"/>
  <p:notesSz cx="6794500" cy="99314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Intro" id="{8F00AC4D-1B92-4271-8394-B72FFF5B4DCB}">
          <p14:sldIdLst>
            <p14:sldId id="256"/>
            <p14:sldId id="277"/>
          </p14:sldIdLst>
        </p14:section>
        <p14:section name="Why Fairway" id="{AC788E46-F880-4C25-AD70-601491591C79}">
          <p14:sldIdLst>
            <p14:sldId id="322"/>
            <p14:sldId id="323"/>
            <p14:sldId id="324"/>
          </p14:sldIdLst>
        </p14:section>
        <p14:section name="Scenario 1: Parent hull" id="{02486905-EF93-4D25-A7F2-990A7EFD4EB2}">
          <p14:sldIdLst>
            <p14:sldId id="278"/>
            <p14:sldId id="279"/>
            <p14:sldId id="280"/>
            <p14:sldId id="281"/>
            <p14:sldId id="282"/>
          </p14:sldIdLst>
        </p14:section>
        <p14:section name="Scenario 2: Existing PIAS model" id="{ED55EEE8-26C2-436D-8494-C97F10F6E789}">
          <p14:sldIdLst>
            <p14:sldId id="283"/>
            <p14:sldId id="284"/>
            <p14:sldId id="286"/>
            <p14:sldId id="287"/>
            <p14:sldId id="288"/>
          </p14:sldIdLst>
        </p14:section>
        <p14:section name="Scenario 3 Split hopper" id="{8DB05F10-7700-4B76-B0D5-0313A0CF6C93}">
          <p14:sldIdLst>
            <p14:sldId id="289"/>
          </p14:sldIdLst>
        </p14:section>
        <p14:section name="Scenario 4 Transport" id="{317FFE0B-B6CC-47C3-B0D1-9BB26D0EC64C}">
          <p14:sldIdLst>
            <p14:sldId id="321"/>
          </p14:sldIdLst>
        </p14:section>
        <p14:section name="Design with developable surfaces" id="{EA9648A6-F2BA-4C70-AB25-0455275C6921}">
          <p14:sldIdLst>
            <p14:sldId id="290"/>
            <p14:sldId id="291"/>
            <p14:sldId id="292"/>
            <p14:sldId id="293"/>
            <p14:sldId id="294"/>
            <p14:sldId id="325"/>
          </p14:sldIdLst>
        </p14:section>
        <p14:section name="Hydrostatics &amp; transformations" id="{297F10BF-7BA3-4F0E-A10D-CFEE95B0C3C8}">
          <p14:sldIdLst>
            <p14:sldId id="327"/>
            <p14:sldId id="328"/>
            <p14:sldId id="329"/>
          </p14:sldIdLst>
        </p14:section>
        <p14:section name="Plate expansions" id="{0176B80A-AFE0-4B82-BCD7-4E211F950CD3}">
          <p14:sldIdLst>
            <p14:sldId id="297"/>
            <p14:sldId id="296"/>
            <p14:sldId id="298"/>
            <p14:sldId id="299"/>
            <p14:sldId id="301"/>
          </p14:sldIdLst>
        </p14:section>
        <p14:section name="Import of models (1)" id="{9C3E5002-9374-4C29-BDF1-B3CC1D6BCA82}">
          <p14:sldIdLst>
            <p14:sldId id="303"/>
            <p14:sldId id="317"/>
            <p14:sldId id="318"/>
            <p14:sldId id="326"/>
          </p14:sldIdLst>
        </p14:section>
        <p14:section name="Import of models (2)" id="{C4F41B7F-BAB0-427E-A17C-A86DC4AF6B19}">
          <p14:sldIdLst>
            <p14:sldId id="316"/>
            <p14:sldId id="305"/>
            <p14:sldId id="307"/>
            <p14:sldId id="308"/>
            <p14:sldId id="309"/>
          </p14:sldIdLst>
        </p14:section>
        <p14:section name="Import of models (3)" id="{47A094FD-8F8B-4B61-8D8C-5A1FB25543B9}">
          <p14:sldIdLst>
            <p14:sldId id="313"/>
            <p14:sldId id="314"/>
            <p14:sldId id="315"/>
          </p14:sldIdLst>
        </p14:section>
        <p14:section name="Export NURBS surfaces" id="{3D99F4BD-EBB1-4FB3-9FE0-1B6F839A7808}">
          <p14:sldIdLst>
            <p14:sldId id="304"/>
            <p14:sldId id="311"/>
            <p14:sldId id="312"/>
            <p14:sldId id="320"/>
          </p14:sldIdLst>
        </p14:section>
        <p14:section name="Tips" id="{47D1D5B0-AE10-4619-835F-45F4136EAD79}">
          <p14:sldIdLst>
            <p14:sldId id="319"/>
          </p14:sldIdLst>
        </p14:section>
        <p14:section name="Q &amp; A" id="{FF58E0CB-315C-4EAB-9D23-153B2280C6CF}">
          <p14:sldIdLst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nert" initials="L" lastIdx="1" clrIdx="0">
    <p:extLst>
      <p:ext uri="{19B8F6BF-5375-455C-9EA6-DF929625EA0E}">
        <p15:presenceInfo xmlns:p15="http://schemas.microsoft.com/office/powerpoint/2012/main" userId="Lenn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C6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77361" autoAdjust="0"/>
  </p:normalViewPr>
  <p:slideViewPr>
    <p:cSldViewPr>
      <p:cViewPr varScale="1">
        <p:scale>
          <a:sx n="85" d="100"/>
          <a:sy n="85" d="100"/>
        </p:scale>
        <p:origin x="127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444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F5D55-B4E6-4317-89E1-46AB19B66A2A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3847D-59F7-44FF-A5F2-6244BE978C9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3156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F33C91-83C2-4075-8F4E-93B065167C4B}" type="datetimeFigureOut">
              <a:rPr lang="nl-NL"/>
              <a:pPr>
                <a:defRPr/>
              </a:pPr>
              <a:t>15-5-2023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41D5F4-F679-45B6-88FB-F2F1E83A141A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7032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000" err="1"/>
              <a:t>Welcome</a:t>
            </a:r>
            <a:endParaRPr lang="nl-NL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69155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To write such NURBS surfaces, some settings and definition of areas are required.</a:t>
            </a:r>
            <a:br>
              <a:rPr lang="nl-NL" baseline="0"/>
            </a:br>
            <a:r>
              <a:rPr lang="nl-NL" baseline="0"/>
              <a:t>This will be elaborated on later.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17167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To model further updates of a design, or to amend an older one (pre-Fairway), it can be convenient to start with a PIAS model.  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76015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A PIAS model of a gas tanker for example.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/>
              <a:t>Say that more room was required under the slanted deck/superstructure: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50343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‘Design curves’ (transom, flat bottom, flat side, deck line, chines) are added and manipulated to allow interpolation of buttocks and waterlines (and enhance graphics).</a:t>
            </a:r>
          </a:p>
          <a:p>
            <a:pPr marL="0" indent="0">
              <a:buFontTx/>
              <a:buNone/>
            </a:pPr>
            <a:r>
              <a:rPr lang="nl-NL" baseline="0"/>
              <a:t>Use ‘Connect points’ and ‘interpolate polycurve’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76852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A ‘slave surface’ is defined to modify the deck: all frames in the deck inherit their properties from the selected ‘defining frame’.</a:t>
            </a:r>
          </a:p>
          <a:p>
            <a:pPr marL="0" indent="0">
              <a:buFontTx/>
              <a:buNone/>
            </a:pPr>
            <a:r>
              <a:rPr lang="nl-NL" baseline="0"/>
              <a:t>The parallel midship section is removed (clear the frames in way of the parallel midship section first).</a:t>
            </a:r>
          </a:p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72885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This is a straight forward conversion, but do check the results!</a:t>
            </a:r>
          </a:p>
          <a:p>
            <a:pPr marL="0" indent="0">
              <a:buFontTx/>
              <a:buNone/>
            </a:pPr>
            <a:r>
              <a:rPr lang="nl-NL" baseline="0"/>
              <a:t>Fairway does not ‘know’ where superstructures will be, and may skipe some ‘double frames, etc.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27815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Split hoppers require stability and bending moments calculations in ‘split condition’.</a:t>
            </a:r>
          </a:p>
          <a:p>
            <a:pPr marL="0" indent="0">
              <a:buFontTx/>
              <a:buNone/>
            </a:pPr>
            <a:r>
              <a:rPr lang="nl-NL" baseline="0"/>
              <a:t>Rotation can be done manipulation of frame coordinates in a spreadsheet, or in Fairway.</a:t>
            </a:r>
          </a:p>
          <a:p>
            <a:pPr marL="0" indent="0">
              <a:buFontTx/>
              <a:buNone/>
            </a:pPr>
            <a:r>
              <a:rPr lang="nl-NL" baseline="0"/>
              <a:t>Note that the frames should start and end at the same point: during conversion from Fairway to PIAS model, the first and last point of the converted frame will be projected to centre line.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31227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For a recent demonstration following a client’s request:</a:t>
            </a:r>
          </a:p>
          <a:p>
            <a:pPr marL="0" indent="0">
              <a:buFontTx/>
              <a:buNone/>
            </a:pPr>
            <a:r>
              <a:rPr lang="nl-NL" baseline="0"/>
              <a:t>Can we place vessels on deck, (off CL &amp; oblique) , but still include the buoyancy?</a:t>
            </a:r>
          </a:p>
          <a:p>
            <a:pPr marL="0" indent="0">
              <a:buFontTx/>
              <a:buNone/>
            </a:pPr>
            <a:r>
              <a:rPr lang="nl-NL" baseline="0"/>
              <a:t>Yes. </a:t>
            </a:r>
          </a:p>
          <a:p>
            <a:pPr marL="0" indent="0">
              <a:buFontTx/>
              <a:buNone/>
            </a:pPr>
            <a:r>
              <a:rPr lang="nl-NL" baseline="0"/>
              <a:t>But in PIAS, all buoyant parts are aligned; we need ‘oblique frames’, as depicted.</a:t>
            </a:r>
          </a:p>
          <a:p>
            <a:pPr marL="0" indent="0">
              <a:buFontTx/>
              <a:buNone/>
            </a:pPr>
            <a:r>
              <a:rPr lang="nl-NL" baseline="0"/>
              <a:t>For the demonstration a model was scaled and rotated, </a:t>
            </a:r>
          </a:p>
          <a:p>
            <a:pPr marL="0" indent="0">
              <a:buFontTx/>
              <a:buNone/>
            </a:pPr>
            <a:r>
              <a:rPr lang="nl-NL" baseline="0"/>
              <a:t>new frames are interpolated and converted to a PIAS frames model. 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27387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This is a ‘minimal hull in Fairway. Just a starting point for a new design.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12871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Add a knuckle in deck and 2 in the centre line</a:t>
            </a:r>
          </a:p>
          <a:p>
            <a:pPr marL="0" indent="0">
              <a:buFontTx/>
              <a:buNone/>
            </a:pPr>
            <a:r>
              <a:rPr lang="nl-NL" baseline="0"/>
              <a:t>Connect deck and centreline with the transom</a:t>
            </a:r>
          </a:p>
          <a:p>
            <a:pPr marL="0" indent="0">
              <a:buFontTx/>
              <a:buNone/>
            </a:pPr>
            <a:r>
              <a:rPr lang="nl-NL" baseline="0"/>
              <a:t>Modify transom to a ‘planar curve’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5909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Brief intro </a:t>
            </a:r>
            <a:r>
              <a:rPr lang="nl-NL" baseline="0" err="1"/>
              <a:t>to</a:t>
            </a:r>
            <a:r>
              <a:rPr lang="nl-NL" baseline="0"/>
              <a:t> contents. </a:t>
            </a:r>
            <a:br>
              <a:rPr lang="nl-NL" baseline="0"/>
            </a:br>
            <a:r>
              <a:rPr lang="nl-NL" baseline="0"/>
              <a:t>Feel free </a:t>
            </a:r>
            <a:r>
              <a:rPr lang="nl-NL" baseline="0" err="1"/>
              <a:t>to</a:t>
            </a:r>
            <a:r>
              <a:rPr lang="nl-NL" baseline="0"/>
              <a:t> </a:t>
            </a:r>
            <a:r>
              <a:rPr lang="nl-NL" baseline="0" err="1"/>
              <a:t>raise</a:t>
            </a:r>
            <a:r>
              <a:rPr lang="nl-NL" baseline="0"/>
              <a:t> </a:t>
            </a:r>
            <a:r>
              <a:rPr lang="nl-NL" baseline="0" err="1"/>
              <a:t>questions</a:t>
            </a:r>
            <a:r>
              <a:rPr lang="nl-NL" baseline="0"/>
              <a:t> </a:t>
            </a:r>
            <a:r>
              <a:rPr lang="nl-NL" baseline="0" err="1"/>
              <a:t>during</a:t>
            </a:r>
            <a:r>
              <a:rPr lang="nl-NL" baseline="0"/>
              <a:t> </a:t>
            </a:r>
            <a:r>
              <a:rPr lang="nl-NL" baseline="0" err="1"/>
              <a:t>presentation</a:t>
            </a:r>
            <a:r>
              <a:rPr lang="nl-NL" baseline="0"/>
              <a:t>!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69707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Interpolate some curves (through the knuckles, as an unconnected knuckle is ‘bad’). 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44645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Define ‘shell regions’ and specify those as ‘developable along 2 chines’</a:t>
            </a:r>
          </a:p>
          <a:p>
            <a:pPr marL="0" indent="0">
              <a:buFontTx/>
              <a:buNone/>
            </a:pPr>
            <a:r>
              <a:rPr lang="nl-NL" baseline="0"/>
              <a:t>Note that other options are available, but this one allows the most freedom. 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29957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The curves remain in their planes and can be manipulated via their points or vertices.</a:t>
            </a:r>
            <a:br>
              <a:rPr lang="nl-NL" baseline="0"/>
            </a:br>
            <a:r>
              <a:rPr lang="nl-NL" baseline="0"/>
              <a:t>This example was done in less than 20 minutes (first time, second time should be faster).</a:t>
            </a:r>
          </a:p>
          <a:p>
            <a:pPr marL="0" indent="0">
              <a:buFontTx/>
              <a:buNone/>
            </a:pPr>
            <a:r>
              <a:rPr lang="nl-NL" baseline="0"/>
              <a:t>See 3d model!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36374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The 3d model! (Printing took considerably longer than the design).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3622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Hydrostatic date are based on sectional area curve.</a:t>
            </a:r>
          </a:p>
          <a:p>
            <a:pPr marL="0" indent="0">
              <a:buFontTx/>
              <a:buNone/>
            </a:pPr>
            <a:r>
              <a:rPr lang="nl-NL" baseline="0"/>
              <a:t>Make sure that is correct!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7206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Generate SAC: copy from current model or via LAP diagrams.</a:t>
            </a:r>
          </a:p>
          <a:p>
            <a:pPr marL="0" indent="0">
              <a:buFontTx/>
              <a:buNone/>
            </a:pPr>
            <a:r>
              <a:rPr lang="nl-NL" baseline="0"/>
              <a:t>(At SARC we would typically use Frame shifting)</a:t>
            </a:r>
          </a:p>
          <a:p>
            <a:pPr marL="0" indent="0">
              <a:buFontTx/>
              <a:buNone/>
            </a:pPr>
            <a:r>
              <a:rPr lang="nl-NL" baseline="0"/>
              <a:t>Make the transformation.</a:t>
            </a:r>
          </a:p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07941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Manual adjustment of frames to SAC area is supported</a:t>
            </a:r>
          </a:p>
          <a:p>
            <a:pPr marL="0" indent="0">
              <a:buFontTx/>
              <a:buNone/>
            </a:pPr>
            <a:r>
              <a:rPr lang="nl-NL" baseline="0"/>
              <a:t>At early design stages, this may be useful (if working towards designed/generated SAC).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12846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A Fairway ‘parent hull’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45673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Define a plate, by simply selecting points on it’s contour.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99266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The text menu’s will allow export of the plate expansion, templates and tables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21748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Many other sofwares use NURBS surfaces (trimmed or not)</a:t>
            </a:r>
          </a:p>
          <a:p>
            <a:pPr marL="0" indent="0">
              <a:buFontTx/>
              <a:buNone/>
            </a:pPr>
            <a:r>
              <a:rPr lang="nl-NL" baseline="0"/>
              <a:t>Tricks are required for watertightnes and first order continuity.</a:t>
            </a:r>
          </a:p>
          <a:p>
            <a:pPr marL="0" indent="0">
              <a:buFontTx/>
              <a:buNone/>
            </a:pPr>
            <a:r>
              <a:rPr lang="nl-NL" baseline="0"/>
              <a:t>Manipulation of hull is indirect</a:t>
            </a:r>
          </a:p>
          <a:p>
            <a:pPr marL="0" indent="0">
              <a:buFontTx/>
              <a:buNone/>
            </a:pPr>
            <a:r>
              <a:rPr lang="nl-NL" baseline="0"/>
              <a:t>Subdivison in patches may be troublesome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71274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Designate curves as ‘butts and seams’ and select ‘generate’</a:t>
            </a:r>
          </a:p>
          <a:p>
            <a:pPr marL="0" indent="0">
              <a:buFontTx/>
              <a:buNone/>
            </a:pPr>
            <a:r>
              <a:rPr lang="nl-NL" baseline="0"/>
              <a:t>Note that plate generated for the keel was removed boundary:</a:t>
            </a:r>
          </a:p>
          <a:p>
            <a:pPr marL="0" indent="0">
              <a:buFontTx/>
              <a:buNone/>
            </a:pPr>
            <a:r>
              <a:rPr lang="nl-NL" baseline="0"/>
              <a:t>This keel would be solid, rather than built from plates.</a:t>
            </a:r>
          </a:p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73777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Then, via the tekst menu, all info can be created for all generated plates.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456603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r>
              <a:rPr lang="nl-NL"/>
              <a:t>The list of file types is from Rhino’s Help; there may be (many)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33184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To many file formats to implement, and to little use for most of them anyway.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65478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Self-explanatory text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91505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Reference to manual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73484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Select the file, with some settings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38976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Remove the ‘offending’ curves</a:t>
            </a:r>
          </a:p>
          <a:p>
            <a:pPr marL="0" indent="0">
              <a:buFontTx/>
              <a:buNone/>
            </a:pPr>
            <a:r>
              <a:rPr lang="nl-NL" baseline="0"/>
              <a:t>Recreate these curves with ‘connect points’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25695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Generate all (other) connections automatically (with settings).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84247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A conversion can only suceed for a correct wireframe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39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67370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Fairway compares with drafting on paper, but now without the endless erasing and redrafting.</a:t>
            </a:r>
          </a:p>
          <a:p>
            <a:pPr marL="0" indent="0">
              <a:buFontTx/>
              <a:buNone/>
            </a:pPr>
            <a:r>
              <a:rPr lang="nl-NL" baseline="0"/>
              <a:t>Even Fairing options compare (to be elaborated on later).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13944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Issues may still occur (say a connection is not found).</a:t>
            </a:r>
          </a:p>
          <a:p>
            <a:pPr marL="0" indent="0">
              <a:buFontTx/>
              <a:buNone/>
            </a:pPr>
            <a:r>
              <a:rPr lang="nl-NL" baseline="0"/>
              <a:t>Check connections and 2-connectivity</a:t>
            </a:r>
          </a:p>
          <a:p>
            <a:pPr marL="0" indent="0">
              <a:buFontTx/>
              <a:buNone/>
            </a:pPr>
            <a:r>
              <a:rPr lang="nl-NL" baseline="0"/>
              <a:t>Other errors are typically result of 2-connectivity or incorrect connections (to many/to few).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00433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You may expect some issues here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850122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Double curves are automatically deleted, but the fewer the occur, the higher the success rate!</a:t>
            </a:r>
          </a:p>
          <a:p>
            <a:pPr marL="0" indent="0">
              <a:buFontTx/>
              <a:buNone/>
            </a:pPr>
            <a:r>
              <a:rPr lang="nl-NL" baseline="0"/>
              <a:t>Double surfaces should not occur because of that.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190194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KISS (Keep It Stupid Simple)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517102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The (not so good) old days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933346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LEANURBS Rather a neat trick, actually!</a:t>
            </a:r>
          </a:p>
          <a:p>
            <a:pPr marL="0" indent="0">
              <a:buFontTx/>
              <a:buNone/>
            </a:pPr>
            <a:r>
              <a:rPr lang="nl-NL" baseline="0"/>
              <a:t>Surfaces are ‘watertight’ !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713579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Simple surface (Coons patch) gives 4 sided patch</a:t>
            </a:r>
          </a:p>
          <a:p>
            <a:pPr marL="0" indent="0">
              <a:buFontTx/>
              <a:buNone/>
            </a:pPr>
            <a:r>
              <a:rPr lang="nl-NL" baseline="0"/>
              <a:t>Perpendicular offset to actual Fairway surface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458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Disused formats not shown (for obvious reasuns)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845553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Any Questions till now?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60120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r>
              <a:rPr lang="nl-NL" baseline="0"/>
              <a:t>Any Questions till now?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49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2861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A brief overview of tools in the box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54862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We have been </a:t>
            </a:r>
            <a:r>
              <a:rPr lang="nl-NL" baseline="0" err="1"/>
              <a:t>asked</a:t>
            </a:r>
            <a:r>
              <a:rPr lang="nl-NL" baseline="0"/>
              <a:t> </a:t>
            </a:r>
            <a:r>
              <a:rPr lang="nl-NL" baseline="0" err="1"/>
              <a:t>to</a:t>
            </a:r>
            <a:r>
              <a:rPr lang="nl-NL" baseline="0"/>
              <a:t> </a:t>
            </a:r>
            <a:r>
              <a:rPr lang="nl-NL" baseline="0" err="1"/>
              <a:t>generate</a:t>
            </a:r>
            <a:r>
              <a:rPr lang="nl-NL" baseline="0"/>
              <a:t> </a:t>
            </a:r>
            <a:r>
              <a:rPr lang="nl-NL" baseline="0" err="1"/>
              <a:t>lines</a:t>
            </a:r>
            <a:r>
              <a:rPr lang="nl-NL" baseline="0"/>
              <a:t> </a:t>
            </a:r>
            <a:r>
              <a:rPr lang="nl-NL" baseline="0" err="1"/>
              <a:t>plans</a:t>
            </a:r>
            <a:r>
              <a:rPr lang="nl-NL" baseline="0"/>
              <a:t> </a:t>
            </a:r>
            <a:r>
              <a:rPr lang="nl-NL" baseline="0" err="1"/>
              <a:t>quickly</a:t>
            </a:r>
            <a:r>
              <a:rPr lang="nl-NL" baseline="0"/>
              <a:t>, </a:t>
            </a:r>
            <a:br>
              <a:rPr lang="nl-NL" baseline="0"/>
            </a:br>
            <a:r>
              <a:rPr lang="nl-NL" baseline="0" err="1"/>
              <a:t>Often</a:t>
            </a:r>
            <a:r>
              <a:rPr lang="nl-NL" baseline="0"/>
              <a:t> </a:t>
            </a:r>
            <a:r>
              <a:rPr lang="nl-NL" baseline="0" err="1"/>
              <a:t>similar</a:t>
            </a:r>
            <a:r>
              <a:rPr lang="nl-NL" baseline="0"/>
              <a:t> </a:t>
            </a:r>
            <a:r>
              <a:rPr lang="nl-NL" baseline="0" err="1"/>
              <a:t>shapes</a:t>
            </a:r>
            <a:r>
              <a:rPr lang="nl-NL" baseline="0"/>
              <a:t> are </a:t>
            </a:r>
            <a:r>
              <a:rPr lang="nl-NL" baseline="0" err="1"/>
              <a:t>available</a:t>
            </a:r>
            <a:r>
              <a:rPr lang="nl-NL" baseline="0"/>
              <a:t>, </a:t>
            </a:r>
          </a:p>
          <a:p>
            <a:pPr marL="0" indent="0">
              <a:buFontTx/>
              <a:buNone/>
            </a:pPr>
            <a:r>
              <a:rPr lang="nl-NL" baseline="0"/>
              <a:t>Any </a:t>
            </a:r>
            <a:r>
              <a:rPr lang="nl-NL" baseline="0" err="1"/>
              <a:t>hull</a:t>
            </a:r>
            <a:r>
              <a:rPr lang="nl-NL" baseline="0"/>
              <a:t> </a:t>
            </a:r>
            <a:r>
              <a:rPr lang="nl-NL" baseline="0" err="1"/>
              <a:t>may</a:t>
            </a:r>
            <a:r>
              <a:rPr lang="nl-NL" baseline="0"/>
              <a:t> serve as ‘</a:t>
            </a:r>
            <a:r>
              <a:rPr lang="nl-NL" baseline="0" err="1"/>
              <a:t>parent</a:t>
            </a:r>
            <a:r>
              <a:rPr lang="nl-NL" baseline="0"/>
              <a:t>’.</a:t>
            </a:r>
          </a:p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1979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We will use a model of a frigate (Available as “Fairway parent hull”)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43251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We will scale this model to the required dimensions</a:t>
            </a:r>
          </a:p>
          <a:p>
            <a:pPr marL="0" indent="0">
              <a:buFontTx/>
              <a:buNone/>
            </a:pPr>
            <a:r>
              <a:rPr lang="nl-NL" baseline="0"/>
              <a:t>Notice preview on operation</a:t>
            </a:r>
          </a:p>
          <a:p>
            <a:pPr marL="0" indent="0">
              <a:buFontTx/>
              <a:buNone/>
            </a:pPr>
            <a:endParaRPr lang="nl-NL" baseline="0"/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49359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/>
              <a:t>Notice that ‘point based spatial deformation’ is available and may be expanded in the future.</a:t>
            </a:r>
          </a:p>
          <a:p>
            <a:pPr marL="0" indent="0">
              <a:buFontTx/>
              <a:buNone/>
            </a:pPr>
            <a:endParaRPr lang="nl-NL" baseline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8076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54578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32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D7289-5169-4298-96F5-14B723074AF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1089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381375"/>
            <a:ext cx="914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8288" y="454868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7408" y="475456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537438" y="537436"/>
            <a:ext cx="1440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620614" y="3256107"/>
            <a:ext cx="3600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537438" y="5955437"/>
            <a:ext cx="1440000" cy="365125"/>
          </a:xfrm>
        </p:spPr>
        <p:txBody>
          <a:bodyPr/>
          <a:lstStyle>
            <a:lvl1pPr>
              <a:defRPr/>
            </a:lvl1pPr>
          </a:lstStyle>
          <a:p>
            <a:fld id="{0BF11D08-70C0-4983-B071-A3D26ED1C67C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2172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54578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2808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BDB0B-48F0-468E-9759-F63765CE59F2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19023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61AB"/>
                </a:solidFill>
              </a:defRPr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D213B-0C71-4C3B-A49F-5B4ACEAD7771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3517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75BA4-0C87-4F8A-BACD-52BE7EC7C02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2937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4532B-87FC-4528-B5C3-79449F0E2D47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60128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40D3F-D9E0-4FC0-9027-CCD0175CBDBC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7567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D0D87-8817-416B-8D25-653C7267A6B5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72671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CDDFA-02A9-45EF-AC5C-59195D75FB3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7087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BDB0B-48F0-468E-9759-F63765CE59F2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13728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9F758-7910-49A7-B4F3-67828505A8C4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27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D7289-5169-4298-96F5-14B723074AF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48310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381375"/>
            <a:ext cx="914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8288" y="454868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7408" y="475456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537438" y="537436"/>
            <a:ext cx="1440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620614" y="3256107"/>
            <a:ext cx="3600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537438" y="5955437"/>
            <a:ext cx="1440000" cy="365125"/>
          </a:xfrm>
        </p:spPr>
        <p:txBody>
          <a:bodyPr/>
          <a:lstStyle>
            <a:lvl1pPr>
              <a:defRPr/>
            </a:lvl1pPr>
          </a:lstStyle>
          <a:p>
            <a:fld id="{0BF11D08-70C0-4983-B071-A3D26ED1C67C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6562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61AB"/>
                </a:solidFill>
              </a:defRPr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D213B-0C71-4C3B-A49F-5B4ACEAD7771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4919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75BA4-0C87-4F8A-BACD-52BE7EC7C02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5552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4532B-87FC-4528-B5C3-79449F0E2D47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1848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40D3F-D9E0-4FC0-9027-CCD0175CBDBC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48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D0D87-8817-416B-8D25-653C7267A6B5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8406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CDDFA-02A9-45EF-AC5C-59195D75FB3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2259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15-05-2023</a:t>
            </a:r>
            <a:endParaRPr 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9F758-7910-49A7-B4F3-67828505A8C4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9993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54578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dirty="0"/>
              <a:t>SARCDAG 2025</a:t>
            </a:r>
            <a:endParaRPr lang="nl-NL" altLang="nl-NL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dirty="0"/>
              <a:t>Fairway </a:t>
            </a:r>
          </a:p>
          <a:p>
            <a:pPr lvl="1"/>
            <a:r>
              <a:rPr lang="en-US" altLang="nl-NL" dirty="0"/>
              <a:t>Second level</a:t>
            </a:r>
          </a:p>
          <a:p>
            <a:pPr lvl="2"/>
            <a:r>
              <a:rPr lang="en-US" altLang="nl-NL" dirty="0"/>
              <a:t>Third level</a:t>
            </a:r>
          </a:p>
          <a:p>
            <a:pPr lvl="3"/>
            <a:r>
              <a:rPr lang="en-US" altLang="nl-NL" dirty="0"/>
              <a:t>Fourth level</a:t>
            </a:r>
          </a:p>
          <a:p>
            <a:pPr lvl="4"/>
            <a:r>
              <a:rPr lang="en-US" altLang="nl-NL" dirty="0"/>
              <a:t>Fifth level</a:t>
            </a:r>
            <a:endParaRPr lang="nl-NL" alt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5960" y="63722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15-05-2023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Fairway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</a:defRPr>
            </a:lvl1pPr>
          </a:lstStyle>
          <a:p>
            <a:fld id="{6E6D2A8B-8C12-4218-9949-71B619146BFA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735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1C61AB"/>
          </a:solidFill>
          <a:latin typeface="HelveticaNeueLT Pro 55 Roman" panose="020B0604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54578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dirty="0"/>
              <a:t>SARCDAG 2025</a:t>
            </a:r>
            <a:endParaRPr lang="nl-NL" altLang="nl-NL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dirty="0"/>
              <a:t>Fairway </a:t>
            </a:r>
          </a:p>
          <a:p>
            <a:pPr lvl="1"/>
            <a:r>
              <a:rPr lang="en-US" altLang="nl-NL" dirty="0"/>
              <a:t>Second level</a:t>
            </a:r>
          </a:p>
          <a:p>
            <a:pPr lvl="2"/>
            <a:r>
              <a:rPr lang="en-US" altLang="nl-NL" dirty="0"/>
              <a:t>Third level</a:t>
            </a:r>
          </a:p>
          <a:p>
            <a:pPr lvl="3"/>
            <a:r>
              <a:rPr lang="en-US" altLang="nl-NL" dirty="0"/>
              <a:t>Fourth level</a:t>
            </a:r>
          </a:p>
          <a:p>
            <a:pPr lvl="4"/>
            <a:r>
              <a:rPr lang="en-US" altLang="nl-NL" dirty="0"/>
              <a:t>Fifth level</a:t>
            </a:r>
            <a:endParaRPr lang="nl-NL" alt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5960" y="63722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15-05-2023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Fairway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</a:defRPr>
            </a:lvl1pPr>
          </a:lstStyle>
          <a:p>
            <a:fld id="{6E6D2A8B-8C12-4218-9949-71B619146BFA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331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1C61AB"/>
          </a:solidFill>
          <a:latin typeface="HelveticaNeueLT Pro 55 Roman" panose="020B0604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rc.nl/images/manuals/pias/htmlEN/fwy_wireframes.html#fwy_IGES_import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rc.nl/images/manuals/pias/htmlEN/fwy_wireframes.html#fwy_DXF_impor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SARC user day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Fairway training</a:t>
            </a:r>
          </a:p>
          <a:p>
            <a:r>
              <a:rPr lang="nl-NL"/>
              <a:t>Bart Soede</a:t>
            </a:r>
          </a:p>
        </p:txBody>
      </p:sp>
    </p:spTree>
    <p:extLst>
      <p:ext uri="{BB962C8B-B14F-4D97-AF65-F5344CB8AC3E}">
        <p14:creationId xmlns:p14="http://schemas.microsoft.com/office/powerpoint/2010/main" val="406506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Scenario 1: Parent hull used for feasibility study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Selected model: GOA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Scale to new dimensions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Create bulbous bow</a:t>
            </a:r>
            <a:b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(point based spatial deformation)</a:t>
            </a:r>
          </a:p>
          <a:p>
            <a:pPr marL="0" indent="0">
              <a:buNone/>
            </a:pPr>
            <a:r>
              <a:rPr lang="en-US" sz="2000"/>
              <a:t>Write NURBS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  (surfaces and / or curves)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10</a:t>
            </a:fld>
            <a:endParaRPr lang="en-US" alt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CB776-5787-0DCA-DFE1-E184BCA7C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512500"/>
            <a:ext cx="7350545" cy="3949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B03484-E659-0CF1-762F-56185E3CD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2510729"/>
            <a:ext cx="7350545" cy="395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Scenario 2: Using an existing PIAS model</a:t>
            </a:r>
          </a:p>
          <a:p>
            <a:pPr marL="0" indent="0">
              <a:buNone/>
            </a:pPr>
            <a:endParaRPr lang="en-US"/>
          </a:p>
          <a:p>
            <a:pPr lvl="1"/>
            <a:r>
              <a:rPr lang="en-US"/>
              <a:t>Import defined frames from PIAS model</a:t>
            </a:r>
          </a:p>
          <a:p>
            <a:pPr lvl="1"/>
            <a:r>
              <a:rPr lang="en-US"/>
              <a:t>Add relevant curves</a:t>
            </a:r>
          </a:p>
          <a:p>
            <a:pPr lvl="1"/>
            <a:r>
              <a:rPr lang="en-US"/>
              <a:t>Make the required changes</a:t>
            </a:r>
          </a:p>
          <a:p>
            <a:pPr lvl="1"/>
            <a:r>
              <a:rPr lang="en-US"/>
              <a:t>Export back to PIAS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12834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739A04-4D4C-FB7A-FC7F-5D943D5D21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1824" y="3068960"/>
            <a:ext cx="5688632" cy="2403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Scenario 2: Using an existing PIAS model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Open PIAS model in Fairway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12</a:t>
            </a:fld>
            <a:endParaRPr lang="en-US" alt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580CE-5B6F-1016-B52C-B15AD2AB8B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7809" y="2564904"/>
            <a:ext cx="706369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8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F50FDD-F215-CC1D-ADBB-6A86811A9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12" y="2492896"/>
            <a:ext cx="7351314" cy="3951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4C1D7-97BD-50F7-AFE1-0A496199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212" y="2492896"/>
            <a:ext cx="7358214" cy="3951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Scenario 2: Using an existing PIAS model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Open PIAS model in Fairway</a:t>
            </a:r>
          </a:p>
          <a:p>
            <a:pPr marL="0" indent="0">
              <a:buNone/>
            </a:pPr>
            <a:r>
              <a:rPr lang="en-US" sz="2000"/>
              <a:t>Add curves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145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Scenario 2: Using an existing PIAS model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Open PIAS model in Fairway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Add curves</a:t>
            </a:r>
          </a:p>
          <a:p>
            <a:pPr marL="0" indent="0">
              <a:buNone/>
            </a:pPr>
            <a:r>
              <a:rPr lang="en-US" sz="2000"/>
              <a:t>Make the required changes</a:t>
            </a:r>
          </a:p>
          <a:p>
            <a:pPr marL="0" indent="0">
              <a:buNone/>
            </a:pPr>
            <a:r>
              <a:rPr lang="en-US" sz="1400"/>
              <a:t>   (round deck, shortened)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14</a:t>
            </a:fld>
            <a:endParaRPr lang="en-US" alt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884F29-AD78-AA59-64E8-E0E2A065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97" y="2511552"/>
            <a:ext cx="7355618" cy="3955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E21BB5-ED97-A27B-723E-DEFE82CAA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97" y="2514342"/>
            <a:ext cx="7349853" cy="39526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3E835-D86B-6963-38C8-7A2ECAE9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808" y="2531689"/>
            <a:ext cx="7366595" cy="39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Scenario 2: Using an existing PIAS model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Open PIAS model in Fairway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Add curves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Make the required changes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 (round deck, shortened)</a:t>
            </a:r>
          </a:p>
          <a:p>
            <a:pPr marL="0" indent="0">
              <a:buNone/>
            </a:pPr>
            <a:r>
              <a:rPr lang="en-US" sz="2000"/>
              <a:t>Export to PIAS again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15</a:t>
            </a:fld>
            <a:endParaRPr lang="en-US" alt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7DF2E4-4CA4-C093-F0C1-52D476DAFA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9776" y="2169551"/>
            <a:ext cx="7630590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7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Scenario 3: Split condition for a split hopper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Model the vessel in Fairway</a:t>
            </a:r>
          </a:p>
          <a:p>
            <a:pPr marL="0" indent="0">
              <a:buNone/>
            </a:pPr>
            <a:r>
              <a:rPr lang="en-US" sz="2000"/>
              <a:t>Make the model suitable</a:t>
            </a:r>
          </a:p>
          <a:p>
            <a:pPr marL="0" indent="0">
              <a:buNone/>
            </a:pPr>
            <a:r>
              <a:rPr lang="en-US" sz="2000"/>
              <a:t>Rotate the model</a:t>
            </a:r>
          </a:p>
          <a:p>
            <a:pPr marL="0" indent="0">
              <a:buNone/>
            </a:pPr>
            <a:r>
              <a:rPr lang="en-US" sz="2000"/>
              <a:t>Export to PIAS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16</a:t>
            </a:fld>
            <a:endParaRPr lang="en-US" alt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7EC68-8CF2-8D72-2B57-F52C469E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367433"/>
            <a:ext cx="7417440" cy="3988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0A010-8C6C-93FF-614F-92DCE16BC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476" y="2953639"/>
            <a:ext cx="4344006" cy="301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1634C-5BEB-9D03-4C4F-023C9551A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634" y="2355941"/>
            <a:ext cx="7396582" cy="397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8BA7E1-0C34-B78E-D22B-1968C91C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4" y="2344723"/>
            <a:ext cx="7417440" cy="398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F51B14-2620-4EDF-AABA-FF431861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4" y="2344723"/>
            <a:ext cx="7375433" cy="3966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56A6E-36E0-F232-CFD5-50C26D56F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4" y="2344723"/>
            <a:ext cx="7417440" cy="3988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Scenario 4: Transport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To load vessels on another</a:t>
            </a:r>
          </a:p>
          <a:p>
            <a:pPr marL="0" indent="0">
              <a:buNone/>
            </a:pPr>
            <a:r>
              <a:rPr lang="en-US" sz="2000"/>
              <a:t>Create a ‘full hull’ model’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  (rotated and scaled)</a:t>
            </a:r>
          </a:p>
          <a:p>
            <a:pPr marL="0" indent="0">
              <a:buNone/>
            </a:pPr>
            <a:r>
              <a:rPr lang="en-US" sz="2000"/>
              <a:t>Export to PIAS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17</a:t>
            </a:fld>
            <a:endParaRPr lang="en-US" altLang="nl-NL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F4A31E-8D08-F469-408E-F5BE6AAE7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4" y="2344723"/>
            <a:ext cx="7417440" cy="398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5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Design with developable surfaces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Start: a ‘minimal hull’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18</a:t>
            </a:fld>
            <a:endParaRPr lang="en-US" alt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0EB6A-3D77-C44E-12A2-C3639D12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2578074"/>
            <a:ext cx="5638095" cy="3580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85B499-EB84-A7A5-7D7D-993EBD80A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2396001"/>
            <a:ext cx="7397738" cy="397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Developable surfaces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Start: a ‘minimal hull’</a:t>
            </a:r>
          </a:p>
          <a:p>
            <a:pPr marL="0" indent="0">
              <a:buNone/>
            </a:pPr>
            <a:r>
              <a:rPr lang="en-US" sz="2000"/>
              <a:t>Define bow and transom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19</a:t>
            </a:fld>
            <a:endParaRPr lang="en-US" alt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E22EFA-9B14-E393-4DBC-51D813E26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394724"/>
            <a:ext cx="7400114" cy="39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8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0112"/>
            <a:ext cx="4249688" cy="3325068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Why Fairway?</a:t>
            </a:r>
          </a:p>
          <a:p>
            <a:pPr marL="0" indent="0">
              <a:buNone/>
            </a:pPr>
            <a:r>
              <a:rPr lang="en-US" sz="2000"/>
              <a:t>4 Scenarios</a:t>
            </a:r>
          </a:p>
          <a:p>
            <a:pPr marL="0" indent="0">
              <a:buNone/>
            </a:pPr>
            <a:r>
              <a:rPr lang="en-US" sz="2000"/>
              <a:t>Design with developable surfaces</a:t>
            </a:r>
          </a:p>
          <a:p>
            <a:pPr marL="0" indent="0">
              <a:buNone/>
            </a:pPr>
            <a:r>
              <a:rPr lang="en-US" sz="2000"/>
              <a:t>Hydrostatics and transformations</a:t>
            </a:r>
          </a:p>
          <a:p>
            <a:pPr marL="0" indent="0">
              <a:buNone/>
            </a:pPr>
            <a:r>
              <a:rPr lang="en-US" sz="2000"/>
              <a:t>Plate expansions</a:t>
            </a:r>
          </a:p>
          <a:p>
            <a:pPr marL="0" indent="0">
              <a:buNone/>
            </a:pPr>
            <a:r>
              <a:rPr lang="en-US" sz="2000"/>
              <a:t>Import &amp; Export </a:t>
            </a:r>
          </a:p>
          <a:p>
            <a:pPr marL="0" indent="0">
              <a:buNone/>
            </a:pPr>
            <a:r>
              <a:rPr lang="en-US" sz="2000"/>
              <a:t>Tips and tricks</a:t>
            </a:r>
          </a:p>
          <a:p>
            <a:pPr marL="0" indent="0">
              <a:buNone/>
            </a:pPr>
            <a:r>
              <a:rPr lang="en-US" sz="2000"/>
              <a:t>Q &amp; 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</a:t>
            </a:fld>
            <a:endParaRPr lang="en-US" alt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A4E25D-4415-76E3-69D7-09E2CA8280A4}"/>
              </a:ext>
            </a:extLst>
          </p:cNvPr>
          <p:cNvSpPr txBox="1">
            <a:spLocks/>
          </p:cNvSpPr>
          <p:nvPr/>
        </p:nvSpPr>
        <p:spPr bwMode="auto">
          <a:xfrm>
            <a:off x="7968208" y="2456892"/>
            <a:ext cx="3038896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Demo Fairing</a:t>
            </a:r>
          </a:p>
          <a:p>
            <a:pPr marL="0" indent="0">
              <a:buNone/>
            </a:pPr>
            <a:r>
              <a:rPr lang="en-US" sz="2000"/>
              <a:t>Demo Basic modelling </a:t>
            </a:r>
          </a:p>
          <a:p>
            <a:pPr marL="0" indent="0">
              <a:buNone/>
            </a:pPr>
            <a:r>
              <a:rPr lang="en-US" sz="2000"/>
              <a:t>Q &amp; A  (continued)</a:t>
            </a:r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823E59-C320-2A0F-5E5E-AE8D8AD5BABC}"/>
              </a:ext>
            </a:extLst>
          </p:cNvPr>
          <p:cNvSpPr txBox="1">
            <a:spLocks/>
          </p:cNvSpPr>
          <p:nvPr/>
        </p:nvSpPr>
        <p:spPr bwMode="auto">
          <a:xfrm>
            <a:off x="5303912" y="2092852"/>
            <a:ext cx="303889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Short Break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7BAA1CD-89DF-0240-188B-8C74377C736B}"/>
              </a:ext>
            </a:extLst>
          </p:cNvPr>
          <p:cNvGrpSpPr/>
          <p:nvPr/>
        </p:nvGrpSpPr>
        <p:grpSpPr>
          <a:xfrm>
            <a:off x="4059982" y="2394724"/>
            <a:ext cx="7419908" cy="3988199"/>
            <a:chOff x="4059982" y="2394724"/>
            <a:chExt cx="7419908" cy="39881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E2934A-E044-5FB4-0643-0C41C1A6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9982" y="2394724"/>
              <a:ext cx="7419908" cy="398819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AFA3E4A-42BB-7B01-3151-FCEB142EFDB4}"/>
                </a:ext>
              </a:extLst>
            </p:cNvPr>
            <p:cNvSpPr/>
            <p:nvPr/>
          </p:nvSpPr>
          <p:spPr>
            <a:xfrm>
              <a:off x="10786551" y="6017798"/>
              <a:ext cx="422017" cy="365125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2E8A9DD-7EAC-346F-7886-F68A03E89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982" y="2394724"/>
            <a:ext cx="7419908" cy="3988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Developable surfaces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Start: a ‘minimal hull’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bow and transom</a:t>
            </a:r>
          </a:p>
          <a:p>
            <a:pPr marL="0" indent="0">
              <a:buNone/>
            </a:pPr>
            <a:r>
              <a:rPr lang="en-US" sz="2000"/>
              <a:t>Add seams</a:t>
            </a:r>
          </a:p>
          <a:p>
            <a:pPr marL="0" indent="0">
              <a:buNone/>
            </a:pPr>
            <a:r>
              <a:rPr lang="en-US" sz="1400"/>
              <a:t>  (planar curves &amp; chines)</a:t>
            </a:r>
          </a:p>
          <a:p>
            <a:pPr marL="0" indent="0">
              <a:buNone/>
            </a:pPr>
            <a:r>
              <a:rPr lang="en-US" sz="2000"/>
              <a:t>Add frames</a:t>
            </a:r>
          </a:p>
          <a:p>
            <a:pPr marL="0" indent="0">
              <a:buNone/>
            </a:pPr>
            <a:r>
              <a:rPr lang="en-US" sz="1400"/>
              <a:t>(to see the shape more clearly)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938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BA9F61-ACBD-862C-AF66-40CF0D01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348880"/>
            <a:ext cx="7485405" cy="4023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Developable surfaces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Start: a ‘minimal hull’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bow and transom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Add seams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(planar curves &amp; chines)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Add frames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(to see the shape more clearly)</a:t>
            </a:r>
          </a:p>
          <a:p>
            <a:pPr marL="0" indent="0">
              <a:buNone/>
            </a:pPr>
            <a:r>
              <a:rPr lang="en-US" sz="2000"/>
              <a:t>Define shell regions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1846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BA9F61-ACBD-862C-AF66-40CF0D01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348880"/>
            <a:ext cx="7485405" cy="4023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Developable surfaces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Start: a ‘minimal hull’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bow and transom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Add seams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(planar curves &amp; chines)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Add frames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(to see the shape more clearly)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shell regions</a:t>
            </a:r>
          </a:p>
          <a:p>
            <a:pPr marL="0" indent="0">
              <a:buNone/>
            </a:pPr>
            <a:r>
              <a:rPr lang="en-US" sz="2000"/>
              <a:t>Change the boundaries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22</a:t>
            </a:fld>
            <a:endParaRPr lang="en-US" alt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42A4B-4D23-AFD8-9442-AE20830DA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474" y="2348880"/>
            <a:ext cx="7485405" cy="40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a">
            <a:extLst>
              <a:ext uri="{FF2B5EF4-FFF2-40B4-BE49-F238E27FC236}">
                <a16:creationId xmlns:a16="http://schemas.microsoft.com/office/drawing/2014/main" id="{20D4CF47-C742-0C01-BD90-5E34EF5A8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26900"/>
          <a:stretch/>
        </p:blipFill>
        <p:spPr bwMode="auto">
          <a:xfrm>
            <a:off x="4079776" y="2338037"/>
            <a:ext cx="5118556" cy="401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Developable surfaces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Start: a ‘minimal hull’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bow and transom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Add seams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(planar curves &amp; chines)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Add frames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(to see the shape more clearly)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shell regions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Change the boundaries</a:t>
            </a:r>
          </a:p>
          <a:p>
            <a:pPr marL="0" indent="0">
              <a:buNone/>
            </a:pPr>
            <a:r>
              <a:rPr lang="en-US" sz="2000"/>
              <a:t>Showing off the model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23</a:t>
            </a:fld>
            <a:endParaRPr lang="en-US" altLang="nl-NL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B80D794-C557-90E7-7324-DDA0775A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343458"/>
            <a:ext cx="7485405" cy="400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Hydrostatics &amp; Transformations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Hydrostatics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24</a:t>
            </a:fld>
            <a:endParaRPr lang="en-US" alt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6B3058-B5CC-9A76-843E-BD7B1A5F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2636912"/>
            <a:ext cx="1912786" cy="102878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F4B7B0B-7E01-19FA-C164-5CD528B9705C}"/>
              </a:ext>
            </a:extLst>
          </p:cNvPr>
          <p:cNvGrpSpPr/>
          <p:nvPr/>
        </p:nvGrpSpPr>
        <p:grpSpPr>
          <a:xfrm>
            <a:off x="4007768" y="2301331"/>
            <a:ext cx="7202788" cy="4018264"/>
            <a:chOff x="4007768" y="2301331"/>
            <a:chExt cx="7202788" cy="40182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C28D94-2C50-D1CE-CF9F-2E2BEBE3A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7768" y="2301331"/>
              <a:ext cx="7202788" cy="401826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8F653E-4D2A-B5E2-8679-8FDFA3E25337}"/>
                </a:ext>
              </a:extLst>
            </p:cNvPr>
            <p:cNvSpPr/>
            <p:nvPr/>
          </p:nvSpPr>
          <p:spPr>
            <a:xfrm>
              <a:off x="9408368" y="5939040"/>
              <a:ext cx="1728192" cy="2374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FBA6F2C-9E09-AD8E-9EDB-CE33BB124841}"/>
                </a:ext>
              </a:extLst>
            </p:cNvPr>
            <p:cNvSpPr/>
            <p:nvPr/>
          </p:nvSpPr>
          <p:spPr>
            <a:xfrm>
              <a:off x="4871863" y="2337739"/>
              <a:ext cx="791985" cy="2991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1768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7AA4C00-CE0C-EF8F-3BAC-1F4A158CFD82}"/>
              </a:ext>
            </a:extLst>
          </p:cNvPr>
          <p:cNvGrpSpPr/>
          <p:nvPr/>
        </p:nvGrpSpPr>
        <p:grpSpPr>
          <a:xfrm>
            <a:off x="3907678" y="2375141"/>
            <a:ext cx="7202788" cy="4018613"/>
            <a:chOff x="4013965" y="2328128"/>
            <a:chExt cx="7202788" cy="4018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497B5F-9D7C-090A-90C0-FE4D03C8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965" y="2328128"/>
              <a:ext cx="7202788" cy="4018613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4C0BA29-6730-7EAA-7272-FCE7BB222E68}"/>
                </a:ext>
              </a:extLst>
            </p:cNvPr>
            <p:cNvSpPr/>
            <p:nvPr/>
          </p:nvSpPr>
          <p:spPr>
            <a:xfrm>
              <a:off x="5523560" y="3790254"/>
              <a:ext cx="2736304" cy="7089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8F653E-4D2A-B5E2-8679-8FDFA3E25337}"/>
                </a:ext>
              </a:extLst>
            </p:cNvPr>
            <p:cNvSpPr/>
            <p:nvPr/>
          </p:nvSpPr>
          <p:spPr>
            <a:xfrm>
              <a:off x="9402150" y="5974731"/>
              <a:ext cx="1728192" cy="2374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E63D93-3DA6-81AB-3270-16EF1F6E4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3965" y="2328128"/>
              <a:ext cx="1348857" cy="59441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2F534B-2576-C217-A0E3-147C90253F25}"/>
                </a:ext>
              </a:extLst>
            </p:cNvPr>
            <p:cNvSpPr/>
            <p:nvPr/>
          </p:nvSpPr>
          <p:spPr>
            <a:xfrm>
              <a:off x="4033259" y="2342188"/>
              <a:ext cx="1348857" cy="5944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6FEDE2-61A3-6FE0-A0CB-A19B14427583}"/>
              </a:ext>
            </a:extLst>
          </p:cNvPr>
          <p:cNvGrpSpPr/>
          <p:nvPr/>
        </p:nvGrpSpPr>
        <p:grpSpPr>
          <a:xfrm>
            <a:off x="3907678" y="2365400"/>
            <a:ext cx="7219978" cy="4018745"/>
            <a:chOff x="4005370" y="2311980"/>
            <a:chExt cx="7219978" cy="40187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02540A-1D8D-31C0-31BB-C4BE118C5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5370" y="2311980"/>
              <a:ext cx="7219978" cy="4018745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71ED8D-61FF-F878-3ED1-1A771A7A0A7E}"/>
                </a:ext>
              </a:extLst>
            </p:cNvPr>
            <p:cNvSpPr/>
            <p:nvPr/>
          </p:nvSpPr>
          <p:spPr>
            <a:xfrm>
              <a:off x="9984432" y="3314098"/>
              <a:ext cx="432047" cy="2374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3A955CA-F39A-C062-F8A5-E8F71FCCA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353" y="2375141"/>
            <a:ext cx="7228768" cy="4036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Hydrostatics &amp; Transformations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Hydrostatics</a:t>
            </a:r>
          </a:p>
          <a:p>
            <a:pPr marL="0" indent="0">
              <a:buNone/>
            </a:pPr>
            <a:r>
              <a:rPr lang="en-US" sz="2000"/>
              <a:t>Lackenby frame shifting</a:t>
            </a:r>
          </a:p>
          <a:p>
            <a:pPr marL="0" indent="0">
              <a:buNone/>
            </a:pPr>
            <a:r>
              <a:rPr lang="en-US" sz="1400"/>
              <a:t>    (switch on first)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25</a:t>
            </a:fld>
            <a:endParaRPr lang="en-US" altLang="nl-NL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D6D3AC-F05E-77A6-CB8C-C2DA83AF08D4}"/>
              </a:ext>
            </a:extLst>
          </p:cNvPr>
          <p:cNvGrpSpPr/>
          <p:nvPr/>
        </p:nvGrpSpPr>
        <p:grpSpPr>
          <a:xfrm>
            <a:off x="3888353" y="2375141"/>
            <a:ext cx="7228768" cy="4028222"/>
            <a:chOff x="3888353" y="2375141"/>
            <a:chExt cx="7228768" cy="402822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CD4AFD-22EA-F4FD-41A5-68E531B4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8353" y="2375141"/>
              <a:ext cx="7228768" cy="4028222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8E6E61B-D44B-2729-05F7-9A55B69C9AE4}"/>
                </a:ext>
              </a:extLst>
            </p:cNvPr>
            <p:cNvSpPr/>
            <p:nvPr/>
          </p:nvSpPr>
          <p:spPr>
            <a:xfrm>
              <a:off x="9706770" y="2983614"/>
              <a:ext cx="791985" cy="9025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7DC85C3-616E-0B1F-17C2-B7AF92BD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4212" y="2869691"/>
            <a:ext cx="4000847" cy="301016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948903F-9D71-4A88-FF71-2B15E001BCEB}"/>
              </a:ext>
            </a:extLst>
          </p:cNvPr>
          <p:cNvGrpSpPr/>
          <p:nvPr/>
        </p:nvGrpSpPr>
        <p:grpSpPr>
          <a:xfrm>
            <a:off x="5106852" y="3272381"/>
            <a:ext cx="4016088" cy="2400508"/>
            <a:chOff x="5106852" y="3272381"/>
            <a:chExt cx="4016088" cy="240050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2715B41-3962-2DCE-1C05-A36160A3B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06852" y="3272381"/>
              <a:ext cx="4016088" cy="2400508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BED27A3-0941-74BD-0FB8-C5A5E8A0A644}"/>
                </a:ext>
              </a:extLst>
            </p:cNvPr>
            <p:cNvSpPr/>
            <p:nvPr/>
          </p:nvSpPr>
          <p:spPr>
            <a:xfrm>
              <a:off x="5106853" y="3731181"/>
              <a:ext cx="2008044" cy="2991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48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A067E-7EBA-E506-B330-C0061500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844" y="2338085"/>
            <a:ext cx="7228293" cy="4018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Hydrostatics &amp; Transformations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Hydrostatics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Lackenby frame shifting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  (switch on first)</a:t>
            </a:r>
          </a:p>
          <a:p>
            <a:pPr marL="0" indent="0">
              <a:buNone/>
            </a:pPr>
            <a:r>
              <a:rPr lang="en-US" sz="2000"/>
              <a:t>Manual frame modification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26</a:t>
            </a:fld>
            <a:endParaRPr lang="en-US" alt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6B3058-B5CC-9A76-843E-BD7B1A5F3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2636912"/>
            <a:ext cx="1912786" cy="102878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371ED8D-61FF-F878-3ED1-1A771A7A0A7E}"/>
              </a:ext>
            </a:extLst>
          </p:cNvPr>
          <p:cNvSpPr/>
          <p:nvPr/>
        </p:nvSpPr>
        <p:spPr>
          <a:xfrm>
            <a:off x="5087888" y="2338087"/>
            <a:ext cx="504056" cy="2268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8F653E-4D2A-B5E2-8679-8FDFA3E25337}"/>
              </a:ext>
            </a:extLst>
          </p:cNvPr>
          <p:cNvSpPr/>
          <p:nvPr/>
        </p:nvSpPr>
        <p:spPr>
          <a:xfrm>
            <a:off x="9408368" y="5939040"/>
            <a:ext cx="1728192" cy="237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25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8F353E-12BA-2DC9-5AC9-6F7252CEB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487" y="2305176"/>
            <a:ext cx="7488833" cy="4025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Plate expansions</a:t>
            </a:r>
          </a:p>
          <a:p>
            <a:pPr marL="0" indent="0">
              <a:buNone/>
            </a:pPr>
            <a:r>
              <a:rPr lang="en-US" sz="2000"/>
              <a:t>Some hull…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27993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78A3F8-5038-D98E-8BF4-808266F2B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345280"/>
            <a:ext cx="7488833" cy="4025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Plate expansions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Some hull…</a:t>
            </a:r>
          </a:p>
          <a:p>
            <a:pPr marL="0" indent="0">
              <a:buNone/>
            </a:pPr>
            <a:r>
              <a:rPr lang="en-US" sz="2000"/>
              <a:t>Define ‘Shell regions’ </a:t>
            </a:r>
          </a:p>
          <a:p>
            <a:pPr marL="0" indent="0">
              <a:buNone/>
            </a:pPr>
            <a:r>
              <a:rPr lang="en-US" sz="1400"/>
              <a:t>(select boundaries and settings)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28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50253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4801F3-3263-CAA7-15BD-6D35C875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486" y="2315566"/>
            <a:ext cx="7488833" cy="4025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Plate expansions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Some hull…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‘Shell regions’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(select boundaries and settings)</a:t>
            </a:r>
          </a:p>
          <a:p>
            <a:pPr marL="0" indent="0">
              <a:buNone/>
            </a:pPr>
            <a:r>
              <a:rPr lang="en-US" sz="2000"/>
              <a:t>Create plate expansions</a:t>
            </a:r>
          </a:p>
          <a:p>
            <a:pPr marL="0" indent="0">
              <a:buNone/>
            </a:pPr>
            <a:r>
              <a:rPr lang="en-US" sz="1400"/>
              <a:t>  (and tables and templates)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29</a:t>
            </a:fld>
            <a:endParaRPr lang="en-US" alt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593930-C206-9DD9-EEF2-0FB5B046B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487" y="2354262"/>
            <a:ext cx="7361466" cy="39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Why Fairway?</a:t>
            </a:r>
            <a:endParaRPr lang="en-US" sz="2400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2000"/>
              <a:t>Less abstract entities</a:t>
            </a:r>
          </a:p>
          <a:p>
            <a:pPr marL="0" indent="0">
              <a:buNone/>
            </a:pPr>
            <a:r>
              <a:rPr lang="en-US" sz="1400"/>
              <a:t>     (Spline and ‘ducks’)</a:t>
            </a:r>
            <a:endParaRPr lang="en-US" sz="2000"/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</a:t>
            </a:fld>
            <a:endParaRPr lang="en-US" alt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663CFE-F2FC-F361-2C95-24C186FF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198468"/>
            <a:ext cx="741682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75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Plate expansions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Some hull…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‘Shell regions’ 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(select boundaries and settings)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Create plate expansions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(and tables and templates)</a:t>
            </a:r>
          </a:p>
          <a:p>
            <a:pPr marL="0" indent="0">
              <a:buNone/>
            </a:pPr>
            <a:r>
              <a:rPr lang="en-US" sz="2000"/>
              <a:t>Or…..</a:t>
            </a:r>
          </a:p>
          <a:p>
            <a:pPr marL="0" indent="0">
              <a:buNone/>
            </a:pPr>
            <a:r>
              <a:rPr lang="en-US" sz="2000"/>
              <a:t>define butts and seams…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30</a:t>
            </a:fld>
            <a:endParaRPr lang="en-US" alt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8EC89-CDE5-3440-24DD-BFE40F45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870" y="2284665"/>
            <a:ext cx="7488835" cy="402524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E17A80-BC8C-F478-797E-F6CCC015D0F3}"/>
              </a:ext>
            </a:extLst>
          </p:cNvPr>
          <p:cNvSpPr/>
          <p:nvPr/>
        </p:nvSpPr>
        <p:spPr>
          <a:xfrm>
            <a:off x="10848528" y="3308202"/>
            <a:ext cx="432048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9036D2-92F6-09DB-E6FF-3443882E4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406" y="2284665"/>
            <a:ext cx="7488835" cy="402524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0C25D1F-D8DA-31C3-4D92-C3C10F3609EA}"/>
              </a:ext>
            </a:extLst>
          </p:cNvPr>
          <p:cNvSpPr/>
          <p:nvPr/>
        </p:nvSpPr>
        <p:spPr>
          <a:xfrm>
            <a:off x="10839434" y="3318062"/>
            <a:ext cx="432048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0D79AB-ACC2-B79B-97EB-788277FD09F5}"/>
              </a:ext>
            </a:extLst>
          </p:cNvPr>
          <p:cNvSpPr/>
          <p:nvPr/>
        </p:nvSpPr>
        <p:spPr>
          <a:xfrm>
            <a:off x="4871864" y="2420888"/>
            <a:ext cx="936104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3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3D0DAA-B1BA-0548-96F4-AB1B554EA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488" y="2296363"/>
            <a:ext cx="7481218" cy="4021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6007E6-E2E7-6CEC-2E71-B23732669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488" y="2281506"/>
            <a:ext cx="7481217" cy="4021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Plate expansions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Some hull…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‘Shell regions’ 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(select boundaries and settings)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Create plate expansions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(and tables and templates)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Or…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define butts and seams, </a:t>
            </a:r>
          </a:p>
          <a:p>
            <a:pPr marL="0" indent="0">
              <a:buNone/>
            </a:pPr>
            <a:r>
              <a:rPr lang="en-US" sz="2000"/>
              <a:t>and put Fairway to work.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31</a:t>
            </a:fld>
            <a:endParaRPr lang="en-US" alt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5C0D80-4BF1-D4A5-951C-13A73D8E0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488" y="2315779"/>
            <a:ext cx="7481218" cy="40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(1)</a:t>
            </a:r>
          </a:p>
          <a:p>
            <a:pPr marL="0" indent="0">
              <a:buNone/>
            </a:pPr>
            <a:r>
              <a:rPr lang="en-US" sz="2000" b="1"/>
              <a:t>Question: Can Fairway read: </a:t>
            </a:r>
          </a:p>
          <a:p>
            <a:pPr marL="0" indent="0">
              <a:buNone/>
            </a:pPr>
            <a:r>
              <a:rPr lang="en-US" sz="1400"/>
              <a:t>Rhino 3D Models (*.3dm), Rhino 3D Models Backup (*.3dmbak), Rhino </a:t>
            </a:r>
            <a:r>
              <a:rPr lang="en-US" sz="1400" err="1"/>
              <a:t>Worksession</a:t>
            </a:r>
            <a:r>
              <a:rPr lang="en-US" sz="1400"/>
              <a:t> (*.</a:t>
            </a:r>
            <a:r>
              <a:rPr lang="en-US" sz="1400" err="1"/>
              <a:t>rws</a:t>
            </a:r>
            <a:r>
              <a:rPr lang="en-US" sz="1400"/>
              <a:t>), 3D Studio (*.3ds), 3MF (*.3mf), Adobe Illustrator (*.ai), AutoCAD Drawing (*.dwg), </a:t>
            </a:r>
            <a:r>
              <a:rPr lang="en-US" sz="1400">
                <a:highlight>
                  <a:srgbClr val="00FF00"/>
                </a:highlight>
              </a:rPr>
              <a:t>AutoCAD Drawing Exchange (*.</a:t>
            </a:r>
            <a:r>
              <a:rPr lang="en-US" sz="1400" err="1">
                <a:highlight>
                  <a:srgbClr val="00FF00"/>
                </a:highlight>
              </a:rPr>
              <a:t>dxf</a:t>
            </a:r>
            <a:r>
              <a:rPr lang="en-US" sz="1400">
                <a:highlight>
                  <a:srgbClr val="00FF00"/>
                </a:highlight>
              </a:rPr>
              <a:t>)</a:t>
            </a:r>
            <a:r>
              <a:rPr lang="en-US" sz="1400">
                <a:highlight>
                  <a:srgbClr val="FFFFFF"/>
                </a:highlight>
              </a:rPr>
              <a:t>, </a:t>
            </a:r>
            <a:r>
              <a:rPr lang="en-US" sz="1400"/>
              <a:t>DirectX (*.x), E57 (*.e57), Embroidery (*.</a:t>
            </a:r>
            <a:r>
              <a:rPr lang="en-US" sz="1400" err="1"/>
              <a:t>dst</a:t>
            </a:r>
            <a:r>
              <a:rPr lang="en-US" sz="1400"/>
              <a:t>; *.exp), Encapsulated PostScript (*.eps), GHS Geometry (*.gf; *.</a:t>
            </a:r>
            <a:r>
              <a:rPr lang="en-US" sz="1400" err="1"/>
              <a:t>gft</a:t>
            </a:r>
            <a:r>
              <a:rPr lang="en-US" sz="1400"/>
              <a:t>), GTS (GNU Triangulated Surface) (*.</a:t>
            </a:r>
            <a:r>
              <a:rPr lang="en-US" sz="1400" err="1"/>
              <a:t>gts</a:t>
            </a:r>
            <a:r>
              <a:rPr lang="en-US" sz="1400"/>
              <a:t>), </a:t>
            </a:r>
            <a:r>
              <a:rPr lang="en-US" sz="1400">
                <a:highlight>
                  <a:srgbClr val="00FF00"/>
                </a:highlight>
              </a:rPr>
              <a:t>IGES (*.</a:t>
            </a:r>
            <a:r>
              <a:rPr lang="en-US" sz="1400" err="1">
                <a:highlight>
                  <a:srgbClr val="00FF00"/>
                </a:highlight>
              </a:rPr>
              <a:t>igs</a:t>
            </a:r>
            <a:r>
              <a:rPr lang="en-US" sz="1400">
                <a:highlight>
                  <a:srgbClr val="00FF00"/>
                </a:highlight>
              </a:rPr>
              <a:t>; *.</a:t>
            </a:r>
            <a:r>
              <a:rPr lang="en-US" sz="1400" err="1">
                <a:highlight>
                  <a:srgbClr val="00FF00"/>
                </a:highlight>
              </a:rPr>
              <a:t>iges</a:t>
            </a:r>
            <a:r>
              <a:rPr lang="en-US" sz="1400"/>
              <a:t>), </a:t>
            </a:r>
            <a:r>
              <a:rPr lang="en-US" sz="1400" err="1"/>
              <a:t>LightWave</a:t>
            </a:r>
            <a:r>
              <a:rPr lang="en-US" sz="1400"/>
              <a:t> (*.</a:t>
            </a:r>
            <a:r>
              <a:rPr lang="en-US" sz="1400" err="1"/>
              <a:t>lwo</a:t>
            </a:r>
            <a:r>
              <a:rPr lang="en-US" sz="1400"/>
              <a:t>), </a:t>
            </a:r>
            <a:r>
              <a:rPr lang="en-US" sz="1400" err="1"/>
              <a:t>Microstation</a:t>
            </a:r>
            <a:r>
              <a:rPr lang="en-US" sz="1400"/>
              <a:t> (*.</a:t>
            </a:r>
            <a:r>
              <a:rPr lang="en-US" sz="1400" err="1"/>
              <a:t>dgn</a:t>
            </a:r>
            <a:r>
              <a:rPr lang="en-US" sz="1400"/>
              <a:t>), </a:t>
            </a:r>
            <a:r>
              <a:rPr lang="en-US" sz="1400" err="1"/>
              <a:t>MotionBuilder</a:t>
            </a:r>
            <a:r>
              <a:rPr lang="en-US" sz="1400"/>
              <a:t> (*.</a:t>
            </a:r>
            <a:r>
              <a:rPr lang="en-US" sz="1400" err="1"/>
              <a:t>fbx</a:t>
            </a:r>
            <a:r>
              <a:rPr lang="en-US" sz="1400"/>
              <a:t>), </a:t>
            </a:r>
            <a:r>
              <a:rPr lang="en-US" sz="1400" err="1"/>
              <a:t>NextEngine</a:t>
            </a:r>
            <a:r>
              <a:rPr lang="en-US" sz="1400"/>
              <a:t> Scan (*.</a:t>
            </a:r>
            <a:r>
              <a:rPr lang="en-US" sz="1400" err="1"/>
              <a:t>scn</a:t>
            </a:r>
            <a:r>
              <a:rPr lang="en-US" sz="1400"/>
              <a:t>), OBJ (*.obj), </a:t>
            </a:r>
            <a:r>
              <a:rPr lang="en-US" sz="1400" err="1"/>
              <a:t>Geomview</a:t>
            </a:r>
            <a:r>
              <a:rPr lang="en-US" sz="1400"/>
              <a:t> OFF (.off), </a:t>
            </a:r>
            <a:r>
              <a:rPr lang="en-US" sz="1400" err="1"/>
              <a:t>OpenInventor</a:t>
            </a:r>
            <a:r>
              <a:rPr lang="en-US" sz="1400"/>
              <a:t> (.iv), Portable Document Format (*.pdf), PLY (*.ply), Points (*.</a:t>
            </a:r>
            <a:r>
              <a:rPr lang="en-US" sz="1400" err="1"/>
              <a:t>asc</a:t>
            </a:r>
            <a:r>
              <a:rPr lang="en-US" sz="1400"/>
              <a:t>; *.csv; *.txt; *.</a:t>
            </a:r>
            <a:r>
              <a:rPr lang="en-US" sz="1400" err="1"/>
              <a:t>xyz</a:t>
            </a:r>
            <a:r>
              <a:rPr lang="en-US" sz="1400"/>
              <a:t>; *.</a:t>
            </a:r>
            <a:r>
              <a:rPr lang="en-US" sz="1400" err="1"/>
              <a:t>cgo_ascii</a:t>
            </a:r>
            <a:r>
              <a:rPr lang="en-US" sz="1400"/>
              <a:t>; *.</a:t>
            </a:r>
            <a:r>
              <a:rPr lang="en-US" sz="1400" err="1"/>
              <a:t>cgo_asci</a:t>
            </a:r>
            <a:r>
              <a:rPr lang="en-US" sz="1400"/>
              <a:t>; *.pts), Raw Triangles (*.raw), Recon M (*.m), Scalable Vector Graphics (.</a:t>
            </a:r>
            <a:r>
              <a:rPr lang="en-US" sz="1400" err="1"/>
              <a:t>svg</a:t>
            </a:r>
            <a:r>
              <a:rPr lang="en-US" sz="1400"/>
              <a:t>), SketchUp (*.</a:t>
            </a:r>
            <a:r>
              <a:rPr lang="en-US" sz="1400" err="1"/>
              <a:t>skp</a:t>
            </a:r>
            <a:r>
              <a:rPr lang="en-US" sz="1400"/>
              <a:t>), Slice (*.</a:t>
            </a:r>
            <a:r>
              <a:rPr lang="en-US" sz="1400" err="1"/>
              <a:t>slc</a:t>
            </a:r>
            <a:r>
              <a:rPr lang="en-US" sz="1400"/>
              <a:t>), SOLIDWORKS (*.</a:t>
            </a:r>
            <a:r>
              <a:rPr lang="en-US" sz="1400" err="1"/>
              <a:t>sldprt</a:t>
            </a:r>
            <a:r>
              <a:rPr lang="en-US" sz="1400"/>
              <a:t>; *.</a:t>
            </a:r>
            <a:r>
              <a:rPr lang="en-US" sz="1400" err="1"/>
              <a:t>sldasm</a:t>
            </a:r>
            <a:r>
              <a:rPr lang="en-US" sz="1400"/>
              <a:t>), STEP (*.</a:t>
            </a:r>
            <a:r>
              <a:rPr lang="en-US" sz="1400" err="1"/>
              <a:t>stp</a:t>
            </a:r>
            <a:r>
              <a:rPr lang="en-US" sz="1400"/>
              <a:t>; .*step), STL (Stereolithography) (*.</a:t>
            </a:r>
            <a:r>
              <a:rPr lang="en-US" sz="1400" err="1"/>
              <a:t>stl</a:t>
            </a:r>
            <a:r>
              <a:rPr lang="en-US" sz="1400"/>
              <a:t>), VDA (*.</a:t>
            </a:r>
            <a:r>
              <a:rPr lang="en-US" sz="1400" err="1"/>
              <a:t>vda</a:t>
            </a:r>
            <a:r>
              <a:rPr lang="en-US" sz="1400"/>
              <a:t>), VRML (*.</a:t>
            </a:r>
            <a:r>
              <a:rPr lang="en-US" sz="1400" err="1"/>
              <a:t>vrml</a:t>
            </a:r>
            <a:r>
              <a:rPr lang="en-US" sz="1400"/>
              <a:t>; *.</a:t>
            </a:r>
            <a:r>
              <a:rPr lang="en-US" sz="1400" err="1"/>
              <a:t>wrl</a:t>
            </a:r>
            <a:r>
              <a:rPr lang="en-US" sz="1400"/>
              <a:t>), WAMIT (*.</a:t>
            </a:r>
            <a:r>
              <a:rPr lang="en-US" sz="1400" err="1"/>
              <a:t>gdf</a:t>
            </a:r>
            <a:r>
              <a:rPr lang="en-US" sz="1400"/>
              <a:t>), </a:t>
            </a:r>
            <a:r>
              <a:rPr lang="en-US" sz="1400" err="1"/>
              <a:t>ZCorp</a:t>
            </a:r>
            <a:r>
              <a:rPr lang="en-US" sz="1400"/>
              <a:t> (*.</a:t>
            </a:r>
            <a:r>
              <a:rPr lang="en-US" sz="1400" err="1"/>
              <a:t>zpr</a:t>
            </a:r>
            <a:r>
              <a:rPr lang="en-US" sz="1400"/>
              <a:t>) ?</a:t>
            </a:r>
          </a:p>
          <a:p>
            <a:pPr marL="0" indent="0">
              <a:buNone/>
            </a:pPr>
            <a:br>
              <a:rPr lang="en-US" sz="1400"/>
            </a:br>
            <a:r>
              <a:rPr lang="en-US" sz="2000"/>
              <a:t>Answer: Only the highlighted ones (depending on content)</a:t>
            </a:r>
          </a:p>
          <a:p>
            <a:pPr marL="0" indent="0">
              <a:buNone/>
            </a:pPr>
            <a:r>
              <a:rPr lang="en-US" sz="1400"/>
              <a:t>In most cases files can be converted via Rhino or other generic CAD software to suitable IGES or DXF files</a:t>
            </a:r>
          </a:p>
          <a:p>
            <a:pPr marL="0" indent="0">
              <a:buNone/>
            </a:pPr>
            <a:r>
              <a:rPr lang="en-US" sz="1400"/>
              <a:t>And of course: PIAS models.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87143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(1)</a:t>
            </a:r>
          </a:p>
          <a:p>
            <a:pPr marL="0" indent="0">
              <a:buNone/>
            </a:pPr>
            <a:br>
              <a:rPr lang="en-US" sz="1400"/>
            </a:br>
            <a:r>
              <a:rPr lang="en-US" sz="2000" b="1"/>
              <a:t>Question: </a:t>
            </a:r>
            <a:r>
              <a:rPr lang="en-US" sz="2000"/>
              <a:t>Why only IGES and DXF and why depending on content?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b="1"/>
              <a:t>Answer: </a:t>
            </a:r>
          </a:p>
          <a:p>
            <a:r>
              <a:rPr lang="en-US" sz="2000"/>
              <a:t>IGES and DXF are the most used and suitable</a:t>
            </a:r>
          </a:p>
          <a:p>
            <a:r>
              <a:rPr lang="en-US" sz="2000"/>
              <a:t>These are open formats, with virtually unlimited number of entity types.</a:t>
            </a:r>
            <a:br>
              <a:rPr lang="en-US" sz="2000"/>
            </a:br>
            <a:r>
              <a:rPr lang="en-US" sz="2000"/>
              <a:t>Better/faster/cheaper to convert some items than to implement all.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097620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(1)</a:t>
            </a:r>
          </a:p>
          <a:p>
            <a:pPr marL="0" indent="0">
              <a:buNone/>
            </a:pPr>
            <a:br>
              <a:rPr lang="en-US" sz="1400"/>
            </a:br>
            <a:r>
              <a:rPr lang="en-US" sz="2000" b="1"/>
              <a:t>Question: </a:t>
            </a:r>
            <a:r>
              <a:rPr lang="en-US" sz="2000"/>
              <a:t>Why is import from IGES or DXF not straight forward?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b="1"/>
              <a:t>Answer (part 1): </a:t>
            </a:r>
          </a:p>
          <a:p>
            <a:r>
              <a:rPr lang="en-US" sz="2000"/>
              <a:t>The entire data structure of Fairway is more complex (superior, even) than the commonly used NURBS surfaces, NURBS curves or polylines.</a:t>
            </a:r>
          </a:p>
          <a:p>
            <a:r>
              <a:rPr lang="en-US" sz="2000"/>
              <a:t>Every curve in the model may only be defined once (contrary to matching boundaries of NURBS surfaces).</a:t>
            </a:r>
          </a:p>
          <a:p>
            <a:r>
              <a:rPr lang="en-US" sz="2000"/>
              <a:t>In Fairway, the user manipulates curves: the ‘gaps’ between curves are filled automatically.  </a:t>
            </a:r>
          </a:p>
          <a:p>
            <a:r>
              <a:rPr lang="en-US" sz="2000"/>
              <a:t>See manual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287165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(1)</a:t>
            </a:r>
          </a:p>
          <a:p>
            <a:pPr marL="0" indent="0">
              <a:buNone/>
            </a:pPr>
            <a:br>
              <a:rPr lang="en-US" sz="1400"/>
            </a:br>
            <a:r>
              <a:rPr lang="en-US" sz="2000" b="1"/>
              <a:t>Question: </a:t>
            </a:r>
            <a:r>
              <a:rPr lang="en-US" sz="2000"/>
              <a:t>Why is import from IGES or DXF not straight forward?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b="1"/>
              <a:t>Answer (part 2): </a:t>
            </a:r>
          </a:p>
          <a:p>
            <a:r>
              <a:rPr lang="en-US" sz="2000"/>
              <a:t>A lot more is explained in the manual: </a:t>
            </a:r>
          </a:p>
          <a:p>
            <a:pPr lvl="1"/>
            <a:r>
              <a:rPr lang="en-US" sz="1600">
                <a:hlinkClick r:id="rId3"/>
              </a:rPr>
              <a:t>https://www.sarc.nl/images/manuals/pias/htmlEN/fwy_wireframes.html#fwy_IGES_import</a:t>
            </a:r>
            <a:endParaRPr lang="en-US" sz="1600"/>
          </a:p>
          <a:p>
            <a:pPr lvl="1"/>
            <a:r>
              <a:rPr lang="en-US" sz="1600">
                <a:hlinkClick r:id="rId4"/>
              </a:rPr>
              <a:t>https://www.sarc.nl/images/manuals/pias/htmlEN/fwy_wireframes.html#fwy_DXF_import</a:t>
            </a:r>
            <a:endParaRPr lang="en-US" sz="1600"/>
          </a:p>
          <a:p>
            <a:r>
              <a:rPr lang="en-US" sz="2000"/>
              <a:t>The conversion must (typically) create a solid from a wireframe. If that were easy, any CAD software could do it. More info is found in the manual:</a:t>
            </a:r>
          </a:p>
          <a:p>
            <a:pPr lvl="1"/>
            <a:r>
              <a:rPr lang="en-US" sz="1600"/>
              <a:t>https://www.sarc.nl/images/manuals/pias/htmlEN/fwy_wireframes.html#fwy_wireframes_brief_introduction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0447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4018BF3-5DD0-9203-FBA5-6E7B3399E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294786"/>
            <a:ext cx="7472121" cy="40162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524777-BBBF-9B3E-75D0-DD26596AA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5" y="2294786"/>
            <a:ext cx="7472121" cy="4034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(2)</a:t>
            </a:r>
          </a:p>
          <a:p>
            <a:pPr marL="0" indent="0">
              <a:buNone/>
            </a:pPr>
            <a:r>
              <a:rPr lang="en-US" sz="2000"/>
              <a:t>Start with IGES model</a:t>
            </a:r>
            <a:endParaRPr lang="en-US" sz="3200"/>
          </a:p>
          <a:p>
            <a:pPr marL="0" indent="0">
              <a:buNone/>
            </a:pPr>
            <a:r>
              <a:rPr lang="en-US" sz="1400"/>
              <a:t> (Ah, Houston, we've had a problem)</a:t>
            </a:r>
          </a:p>
          <a:p>
            <a:pPr marL="0" indent="0">
              <a:buNone/>
            </a:pPr>
            <a:br>
              <a:rPr lang="en-US" sz="1400"/>
            </a:br>
            <a:r>
              <a:rPr lang="en-US" sz="1400"/>
              <a:t>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36</a:t>
            </a:fld>
            <a:endParaRPr lang="en-US" altLang="nl-NL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102CD8-1B27-C261-9ECD-0E98450D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4" y="2300072"/>
            <a:ext cx="7487761" cy="40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E4F5FB9-6490-CCC6-0A68-25F1A9CB1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302488"/>
            <a:ext cx="7527050" cy="4045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D521FF-095F-6911-050B-847053DAB9C0}"/>
              </a:ext>
            </a:extLst>
          </p:cNvPr>
          <p:cNvGrpSpPr/>
          <p:nvPr/>
        </p:nvGrpSpPr>
        <p:grpSpPr>
          <a:xfrm>
            <a:off x="4085864" y="2310561"/>
            <a:ext cx="7512030" cy="4037716"/>
            <a:chOff x="4085864" y="2310561"/>
            <a:chExt cx="7512030" cy="4037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DC258A-0629-D8C1-C2E5-0123E70B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5864" y="2310561"/>
              <a:ext cx="7512030" cy="403771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C3027A8-FD3C-D06D-264A-41908AF13AC1}"/>
                </a:ext>
              </a:extLst>
            </p:cNvPr>
            <p:cNvSpPr/>
            <p:nvPr/>
          </p:nvSpPr>
          <p:spPr>
            <a:xfrm>
              <a:off x="5159896" y="2492896"/>
              <a:ext cx="288032" cy="1882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A63CFDC-6F1A-F4FC-FF86-577478298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2310561"/>
            <a:ext cx="7512030" cy="403771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12E7F5F-D7DF-43C9-19E9-32164D3D4B1D}"/>
              </a:ext>
            </a:extLst>
          </p:cNvPr>
          <p:cNvGrpSpPr/>
          <p:nvPr/>
        </p:nvGrpSpPr>
        <p:grpSpPr>
          <a:xfrm>
            <a:off x="4079776" y="2310561"/>
            <a:ext cx="7512030" cy="4037716"/>
            <a:chOff x="4079776" y="2310561"/>
            <a:chExt cx="7512030" cy="40377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B849AF-2FD8-3DFF-2D63-FB3BCBE9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9776" y="2310561"/>
              <a:ext cx="7512030" cy="403771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C7F7F0-B504-E990-66EE-63E8D849A987}"/>
                </a:ext>
              </a:extLst>
            </p:cNvPr>
            <p:cNvSpPr/>
            <p:nvPr/>
          </p:nvSpPr>
          <p:spPr>
            <a:xfrm>
              <a:off x="5663952" y="2446467"/>
              <a:ext cx="216024" cy="23469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A7C5C0-40B2-507C-FB45-8E41C13DF529}"/>
                </a:ext>
              </a:extLst>
            </p:cNvPr>
            <p:cNvSpPr/>
            <p:nvPr/>
          </p:nvSpPr>
          <p:spPr>
            <a:xfrm>
              <a:off x="9840416" y="2924944"/>
              <a:ext cx="1080120" cy="10801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4250F02-1C93-F435-76F7-D1B2CFC08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1824" y="4012333"/>
              <a:ext cx="360040" cy="4967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27CE1E9-3FAF-6D01-CD9A-31867DC86BA3}"/>
                </a:ext>
              </a:extLst>
            </p:cNvPr>
            <p:cNvCxnSpPr>
              <a:cxnSpLocks/>
            </p:cNvCxnSpPr>
            <p:nvPr/>
          </p:nvCxnSpPr>
          <p:spPr>
            <a:xfrm>
              <a:off x="7032104" y="4509120"/>
              <a:ext cx="216024" cy="648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(2)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 with IGES model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(Ah, Houston, we've had a problem)</a:t>
            </a:r>
          </a:p>
          <a:p>
            <a:pPr marL="0" indent="0">
              <a:buNone/>
            </a:pPr>
            <a:r>
              <a:rPr lang="en-US" sz="2000"/>
              <a:t>Fix the problem(s)</a:t>
            </a:r>
          </a:p>
          <a:p>
            <a:pPr marL="0" indent="0">
              <a:buNone/>
            </a:pPr>
            <a:r>
              <a:rPr lang="en-US" sz="1400"/>
              <a:t>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599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5237C8D-4D52-8A0F-B6D2-5950F2B71B13}"/>
              </a:ext>
            </a:extLst>
          </p:cNvPr>
          <p:cNvGrpSpPr/>
          <p:nvPr/>
        </p:nvGrpSpPr>
        <p:grpSpPr>
          <a:xfrm>
            <a:off x="4079776" y="2326495"/>
            <a:ext cx="7527052" cy="4045790"/>
            <a:chOff x="4079776" y="2310559"/>
            <a:chExt cx="7527052" cy="40457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1C05C5-A64B-41A5-43C0-9BB24B72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9776" y="2310559"/>
              <a:ext cx="7527052" cy="40457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371292-D79D-6F19-5C9B-A4FC878D6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3056" y="2627857"/>
              <a:ext cx="2022888" cy="2984993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5469B4-F5A3-04DA-EC42-108D3F70D1C4}"/>
                </a:ext>
              </a:extLst>
            </p:cNvPr>
            <p:cNvSpPr/>
            <p:nvPr/>
          </p:nvSpPr>
          <p:spPr>
            <a:xfrm>
              <a:off x="4489352" y="4797152"/>
              <a:ext cx="1512168" cy="2880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CB25678-CF00-C2B9-D766-69024B589795}"/>
                </a:ext>
              </a:extLst>
            </p:cNvPr>
            <p:cNvSpPr/>
            <p:nvPr/>
          </p:nvSpPr>
          <p:spPr>
            <a:xfrm>
              <a:off x="4367808" y="2324611"/>
              <a:ext cx="288032" cy="2811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7A06B5B-3166-3282-966C-07B00EBC9FCA}"/>
                </a:ext>
              </a:extLst>
            </p:cNvPr>
            <p:cNvSpPr/>
            <p:nvPr/>
          </p:nvSpPr>
          <p:spPr>
            <a:xfrm>
              <a:off x="9838184" y="2605735"/>
              <a:ext cx="362272" cy="2811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6A82A-CB2C-4054-AF7F-321627EF0AE8}"/>
                </a:ext>
              </a:extLst>
            </p:cNvPr>
            <p:cNvSpPr/>
            <p:nvPr/>
          </p:nvSpPr>
          <p:spPr>
            <a:xfrm>
              <a:off x="11136560" y="3979791"/>
              <a:ext cx="470268" cy="3133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(2)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 with IGES model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(Ah, Houston, we've had a problem)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Fix the problem(s)</a:t>
            </a:r>
          </a:p>
          <a:p>
            <a:pPr marL="0" indent="0">
              <a:buNone/>
            </a:pPr>
            <a:r>
              <a:rPr lang="en-US" sz="2000"/>
              <a:t>Generate ‘Connections’ 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 (automatically, with settings)</a:t>
            </a:r>
            <a:br>
              <a:rPr lang="en-US" sz="1400"/>
            </a:br>
            <a:r>
              <a:rPr lang="en-US" sz="1400"/>
              <a:t>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38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56747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F5DD1B0-5773-D156-23E5-BCDFA790DB7F}"/>
              </a:ext>
            </a:extLst>
          </p:cNvPr>
          <p:cNvGrpSpPr/>
          <p:nvPr/>
        </p:nvGrpSpPr>
        <p:grpSpPr>
          <a:xfrm>
            <a:off x="4117087" y="2280810"/>
            <a:ext cx="7446329" cy="4004453"/>
            <a:chOff x="4148537" y="2269958"/>
            <a:chExt cx="7446329" cy="40044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94E263-A4B8-167F-B21A-CC8CDA320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8537" y="2269958"/>
              <a:ext cx="7446329" cy="4004453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66F131-7881-1C07-BAFE-E044C85B775D}"/>
                </a:ext>
              </a:extLst>
            </p:cNvPr>
            <p:cNvSpPr/>
            <p:nvPr/>
          </p:nvSpPr>
          <p:spPr>
            <a:xfrm>
              <a:off x="9519852" y="5548828"/>
              <a:ext cx="1819160" cy="6499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A968446-62C3-7B4A-6898-EFADEFCB8C45}"/>
                </a:ext>
              </a:extLst>
            </p:cNvPr>
            <p:cNvSpPr/>
            <p:nvPr/>
          </p:nvSpPr>
          <p:spPr>
            <a:xfrm>
              <a:off x="5909777" y="4473396"/>
              <a:ext cx="372446" cy="4047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46781D3-B9C7-655E-647A-8B18C4AA61BE}"/>
                </a:ext>
              </a:extLst>
            </p:cNvPr>
            <p:cNvSpPr/>
            <p:nvPr/>
          </p:nvSpPr>
          <p:spPr>
            <a:xfrm>
              <a:off x="4223792" y="3573016"/>
              <a:ext cx="1152128" cy="1718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40A896-EA85-665E-4682-BAA466C00E5F}"/>
                </a:ext>
              </a:extLst>
            </p:cNvPr>
            <p:cNvSpPr/>
            <p:nvPr/>
          </p:nvSpPr>
          <p:spPr>
            <a:xfrm>
              <a:off x="4343704" y="2307326"/>
              <a:ext cx="374643" cy="2575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953A13-8539-C886-27FD-BAAFEADDCBA2}"/>
              </a:ext>
            </a:extLst>
          </p:cNvPr>
          <p:cNvGrpSpPr/>
          <p:nvPr/>
        </p:nvGrpSpPr>
        <p:grpSpPr>
          <a:xfrm>
            <a:off x="4104287" y="2293704"/>
            <a:ext cx="7446329" cy="4004452"/>
            <a:chOff x="4104287" y="2307327"/>
            <a:chExt cx="7446329" cy="40044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1585AE-F253-67B3-A09E-82A05982C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287" y="2307327"/>
              <a:ext cx="7446329" cy="400445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8BB21E7-F56D-2CAD-2ACA-31EB48AC3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40372" y="5081572"/>
              <a:ext cx="1200000" cy="26666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0931993-37A8-F5DE-FB37-4D98DB3E6C9C}"/>
                </a:ext>
              </a:extLst>
            </p:cNvPr>
            <p:cNvSpPr/>
            <p:nvPr/>
          </p:nvSpPr>
          <p:spPr>
            <a:xfrm>
              <a:off x="9709352" y="4878189"/>
              <a:ext cx="1819160" cy="5576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67F5613-8F02-2FB2-F26B-4EAA1EAD7A8A}"/>
                </a:ext>
              </a:extLst>
            </p:cNvPr>
            <p:cNvSpPr/>
            <p:nvPr/>
          </p:nvSpPr>
          <p:spPr>
            <a:xfrm>
              <a:off x="9635512" y="5733256"/>
              <a:ext cx="1893000" cy="2160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E1F7C2-456B-52D7-E5F6-F87A1678468D}"/>
                </a:ext>
              </a:extLst>
            </p:cNvPr>
            <p:cNvSpPr/>
            <p:nvPr/>
          </p:nvSpPr>
          <p:spPr>
            <a:xfrm>
              <a:off x="10069392" y="3661767"/>
              <a:ext cx="720080" cy="2811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C6D42C-70C7-7135-98C6-D92F8E5A4EFB}"/>
                </a:ext>
              </a:extLst>
            </p:cNvPr>
            <p:cNvSpPr/>
            <p:nvPr/>
          </p:nvSpPr>
          <p:spPr>
            <a:xfrm>
              <a:off x="5865075" y="4582463"/>
              <a:ext cx="461849" cy="2352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(2)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 with IGES model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(Ah, Houston, we've had a problem)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Fix the problem(s)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Generate ‘Connections’ </a:t>
            </a:r>
            <a:endParaRPr 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(automatically, with settings)</a:t>
            </a:r>
          </a:p>
          <a:p>
            <a:pPr marL="0" indent="0">
              <a:buNone/>
            </a:pPr>
            <a:r>
              <a:rPr lang="en-US" sz="2000"/>
              <a:t>Check &amp; correct wireframe</a:t>
            </a:r>
            <a:br>
              <a:rPr lang="en-US" sz="1400"/>
            </a:br>
            <a:r>
              <a:rPr lang="en-US" sz="1400"/>
              <a:t>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39</a:t>
            </a:fld>
            <a:endParaRPr lang="en-US" altLang="nl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3F6A88-C63E-6EE4-8752-85F557D716F3}"/>
              </a:ext>
            </a:extLst>
          </p:cNvPr>
          <p:cNvGrpSpPr/>
          <p:nvPr/>
        </p:nvGrpSpPr>
        <p:grpSpPr>
          <a:xfrm>
            <a:off x="4133193" y="2292774"/>
            <a:ext cx="7472034" cy="4018276"/>
            <a:chOff x="4100632" y="2279880"/>
            <a:chExt cx="7472034" cy="401827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F889872-1CC9-B693-CDD4-A9CC0DA4D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0632" y="2279880"/>
              <a:ext cx="7472034" cy="4018276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FD22D7-B98E-CD8A-CF14-DD7BD277E96F}"/>
                </a:ext>
              </a:extLst>
            </p:cNvPr>
            <p:cNvSpPr/>
            <p:nvPr/>
          </p:nvSpPr>
          <p:spPr>
            <a:xfrm>
              <a:off x="9504464" y="6052465"/>
              <a:ext cx="835908" cy="2160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8420DAE-1164-187C-B075-4F9B35581C44}"/>
                </a:ext>
              </a:extLst>
            </p:cNvPr>
            <p:cNvSpPr/>
            <p:nvPr/>
          </p:nvSpPr>
          <p:spPr>
            <a:xfrm>
              <a:off x="9709352" y="5535206"/>
              <a:ext cx="995160" cy="48759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24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F8BEBA-0C67-8EA2-98E5-6865F5B57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193049"/>
            <a:ext cx="7416824" cy="3988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881384-0108-EA56-7861-DE5DD0D9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2194435"/>
            <a:ext cx="7416824" cy="3988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Why Fairway?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Less abstract entities</a:t>
            </a:r>
            <a:endParaRPr 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   (Spline and ‘ducks’)</a:t>
            </a:r>
          </a:p>
          <a:p>
            <a:pPr marL="0" indent="0">
              <a:buNone/>
            </a:pPr>
            <a:r>
              <a:rPr lang="en-US" sz="2000"/>
              <a:t>Direct control</a:t>
            </a:r>
          </a:p>
          <a:p>
            <a:pPr marL="0" indent="0">
              <a:buNone/>
            </a:pPr>
            <a:r>
              <a:rPr lang="en-US" sz="1400"/>
              <a:t>     (coordinates, tangents, linetypes)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lvl="1"/>
            <a:endParaRPr lang="en-US" sz="2000"/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2203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C5F6D92-002B-43A2-E433-B2E559A04EE3}"/>
              </a:ext>
            </a:extLst>
          </p:cNvPr>
          <p:cNvGrpSpPr/>
          <p:nvPr/>
        </p:nvGrpSpPr>
        <p:grpSpPr>
          <a:xfrm>
            <a:off x="4086183" y="2225490"/>
            <a:ext cx="7488833" cy="4027310"/>
            <a:chOff x="4110465" y="2287702"/>
            <a:chExt cx="7488833" cy="40273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2B0580-3492-A27D-AFD0-9B0F77F73277}"/>
                </a:ext>
              </a:extLst>
            </p:cNvPr>
            <p:cNvGrpSpPr/>
            <p:nvPr/>
          </p:nvGrpSpPr>
          <p:grpSpPr>
            <a:xfrm>
              <a:off x="4110465" y="2287702"/>
              <a:ext cx="7488833" cy="4027310"/>
              <a:chOff x="4060524" y="2311814"/>
              <a:chExt cx="7488833" cy="40273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F5203EA-833A-8DF6-1C2A-CD50D5CDD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60524" y="2311814"/>
                <a:ext cx="7488833" cy="4027310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FB2FFA-9687-0C47-2D57-53296B2D8BAE}"/>
                  </a:ext>
                </a:extLst>
              </p:cNvPr>
              <p:cNvGrpSpPr/>
              <p:nvPr/>
            </p:nvGrpSpPr>
            <p:grpSpPr>
              <a:xfrm>
                <a:off x="4362901" y="2642172"/>
                <a:ext cx="1496319" cy="2408979"/>
                <a:chOff x="4178873" y="2705311"/>
                <a:chExt cx="1963516" cy="2897384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2A021FCD-BDE2-2866-C54A-F3E59D567D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78873" y="2705311"/>
                  <a:ext cx="1963516" cy="2897384"/>
                </a:xfrm>
                <a:prstGeom prst="rect">
                  <a:avLst/>
                </a:prstGeom>
              </p:spPr>
            </p:pic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B47F2FA-DD48-8706-0AC7-8517DA443AAE}"/>
                    </a:ext>
                  </a:extLst>
                </p:cNvPr>
                <p:cNvSpPr/>
                <p:nvPr/>
              </p:nvSpPr>
              <p:spPr>
                <a:xfrm>
                  <a:off x="4192243" y="5233615"/>
                  <a:ext cx="1734122" cy="216024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3F20EC0-C867-249E-DA84-4327C015D74D}"/>
                  </a:ext>
                </a:extLst>
              </p:cNvPr>
              <p:cNvSpPr/>
              <p:nvPr/>
            </p:nvSpPr>
            <p:spPr>
              <a:xfrm>
                <a:off x="9624392" y="2569319"/>
                <a:ext cx="1761252" cy="50293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A292380-11AD-0A30-FA66-03AB866D83D2}"/>
                  </a:ext>
                </a:extLst>
              </p:cNvPr>
              <p:cNvSpPr/>
              <p:nvPr/>
            </p:nvSpPr>
            <p:spPr>
              <a:xfrm>
                <a:off x="9624392" y="3783253"/>
                <a:ext cx="1822267" cy="29381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628E6E0-3698-0A23-8E8E-740CDBA209A6}"/>
                </a:ext>
              </a:extLst>
            </p:cNvPr>
            <p:cNvSpPr/>
            <p:nvPr/>
          </p:nvSpPr>
          <p:spPr>
            <a:xfrm>
              <a:off x="4316811" y="2315248"/>
              <a:ext cx="345782" cy="31360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(2)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Start with IGES model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(Ah, Houston, we've had a problem)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Fix the problem(s)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Generate ‘Connections’ </a:t>
            </a:r>
            <a:endParaRPr 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(automatically, with settings)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Check &amp; correct wireframe</a:t>
            </a:r>
          </a:p>
          <a:p>
            <a:pPr marL="0" indent="0">
              <a:buNone/>
            </a:pPr>
            <a:r>
              <a:rPr lang="en-US" sz="2000"/>
              <a:t>Generate solid model &amp; </a:t>
            </a:r>
            <a:br>
              <a:rPr lang="en-US" sz="2000"/>
            </a:br>
            <a:r>
              <a:rPr lang="en-US" sz="2000"/>
              <a:t>      fix issues until done</a:t>
            </a:r>
          </a:p>
          <a:p>
            <a:pPr marL="0" indent="0">
              <a:buNone/>
            </a:pPr>
            <a:br>
              <a:rPr lang="en-US" sz="1400"/>
            </a:br>
            <a:r>
              <a:rPr lang="en-US" sz="1400"/>
              <a:t>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40</a:t>
            </a:fld>
            <a:endParaRPr lang="en-US" altLang="nl-N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F4D9B8-E8FB-DD39-B197-975A28B70371}"/>
              </a:ext>
            </a:extLst>
          </p:cNvPr>
          <p:cNvGrpSpPr/>
          <p:nvPr/>
        </p:nvGrpSpPr>
        <p:grpSpPr>
          <a:xfrm>
            <a:off x="4086183" y="2234261"/>
            <a:ext cx="7488833" cy="4025248"/>
            <a:chOff x="4079776" y="2345280"/>
            <a:chExt cx="7488833" cy="40252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028B83-E9D1-3701-6606-EFB5B7E0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9776" y="2345280"/>
              <a:ext cx="7488833" cy="4025248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7F1BE0-C66F-B566-B798-F195CBAA86B6}"/>
                </a:ext>
              </a:extLst>
            </p:cNvPr>
            <p:cNvSpPr/>
            <p:nvPr/>
          </p:nvSpPr>
          <p:spPr>
            <a:xfrm>
              <a:off x="7407932" y="3756490"/>
              <a:ext cx="942195" cy="3925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AC5F1C0-4E06-11DF-5238-D2F26F97C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170" y="2221083"/>
            <a:ext cx="4320126" cy="30519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27C026-1421-1FB0-16C6-AF8F0EC93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770" y="3038951"/>
            <a:ext cx="4302246" cy="32138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962B954-65D8-F0E0-70A0-44D96FF6B629}"/>
              </a:ext>
            </a:extLst>
          </p:cNvPr>
          <p:cNvGrpSpPr/>
          <p:nvPr/>
        </p:nvGrpSpPr>
        <p:grpSpPr>
          <a:xfrm>
            <a:off x="6150081" y="2226871"/>
            <a:ext cx="5408215" cy="4040027"/>
            <a:chOff x="6165397" y="2345279"/>
            <a:chExt cx="5408215" cy="40400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50A4DE-61ED-5860-850E-1D5716B94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5397" y="2345279"/>
              <a:ext cx="5408215" cy="404002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D8CBD8-2803-6E50-B289-CBDD687C1ED3}"/>
                </a:ext>
              </a:extLst>
            </p:cNvPr>
            <p:cNvSpPr/>
            <p:nvPr/>
          </p:nvSpPr>
          <p:spPr>
            <a:xfrm>
              <a:off x="8936619" y="4581128"/>
              <a:ext cx="2469290" cy="648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4F39B76-4C97-0C29-7472-1EC1B87EB994}"/>
                </a:ext>
              </a:extLst>
            </p:cNvPr>
            <p:cNvSpPr/>
            <p:nvPr/>
          </p:nvSpPr>
          <p:spPr>
            <a:xfrm>
              <a:off x="10393120" y="5557492"/>
              <a:ext cx="1143806" cy="3651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878DAB7-04F8-A816-37C8-F513AA10C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432" y="2221083"/>
            <a:ext cx="7493838" cy="40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63DD76A-717F-6AE0-E910-33974FBF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176" y="2210257"/>
            <a:ext cx="7496455" cy="4031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(3)</a:t>
            </a:r>
          </a:p>
          <a:p>
            <a:pPr marL="0" indent="0">
              <a:buNone/>
            </a:pPr>
            <a:r>
              <a:rPr lang="en-US" sz="2000"/>
              <a:t>Typical problems:</a:t>
            </a:r>
          </a:p>
          <a:p>
            <a:pPr marL="0" indent="0">
              <a:buNone/>
            </a:pPr>
            <a:r>
              <a:rPr lang="en-US" sz="2000"/>
              <a:t>‘Non watertight models’</a:t>
            </a:r>
          </a:p>
          <a:p>
            <a:pPr marL="0" indent="0">
              <a:buNone/>
            </a:pPr>
            <a:r>
              <a:rPr lang="en-US" sz="1400"/>
              <a:t>   (Naked edges)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br>
              <a:rPr lang="en-US" sz="1400"/>
            </a:br>
            <a:r>
              <a:rPr lang="en-US" sz="1400"/>
              <a:t>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15165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(3)</a:t>
            </a:r>
          </a:p>
          <a:p>
            <a:pPr marL="0" indent="0">
              <a:buNone/>
            </a:pPr>
            <a:r>
              <a:rPr lang="en-US" sz="2000"/>
              <a:t>Typical problems: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‘Non watertight models’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 (Naked edges)</a:t>
            </a:r>
          </a:p>
          <a:p>
            <a:pPr marL="0" indent="0">
              <a:buNone/>
            </a:pPr>
            <a:r>
              <a:rPr lang="en-US" sz="2000"/>
              <a:t>Overcomplete models 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  (Overlapping curves and/or surfaces)</a:t>
            </a:r>
            <a:br>
              <a:rPr lang="en-US" sz="1400"/>
            </a:br>
            <a:r>
              <a:rPr lang="en-US" sz="1400"/>
              <a:t>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42</a:t>
            </a:fld>
            <a:endParaRPr lang="en-US" alt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6408B-7C11-C936-6EBA-C70C25C9E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46" y="2211644"/>
            <a:ext cx="7388954" cy="3973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BD4B01-F20A-6E75-EBA3-F3CF6537C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4078989"/>
            <a:ext cx="3065261" cy="2314587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D7A4D619-7011-028E-C0A5-071376317611}"/>
              </a:ext>
            </a:extLst>
          </p:cNvPr>
          <p:cNvSpPr/>
          <p:nvPr/>
        </p:nvSpPr>
        <p:spPr>
          <a:xfrm rot="9042277">
            <a:off x="7121281" y="4330671"/>
            <a:ext cx="216024" cy="2880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77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7DB52AD-E5AB-0E63-039A-18A82DDC0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46" y="2210849"/>
            <a:ext cx="7388954" cy="397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Import of models (3)</a:t>
            </a:r>
          </a:p>
          <a:p>
            <a:pPr marL="0" indent="0">
              <a:buNone/>
            </a:pPr>
            <a:r>
              <a:rPr lang="en-US" sz="2000"/>
              <a:t>Typical problems: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‘Non watertight models’</a:t>
            </a:r>
            <a:endParaRPr 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 (Naked edges)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Overcomplete models </a:t>
            </a:r>
            <a:endParaRPr 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(Overlapping curves and/or surfaces)</a:t>
            </a:r>
          </a:p>
          <a:p>
            <a:pPr marL="0" indent="0">
              <a:buNone/>
            </a:pPr>
            <a:r>
              <a:rPr lang="en-US" sz="2000"/>
              <a:t>Overly detailed models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 (will simply take ‘forever’)</a:t>
            </a:r>
            <a:br>
              <a:rPr lang="en-US" sz="2000"/>
            </a:br>
            <a:r>
              <a:rPr lang="en-US" sz="2000"/>
              <a:t>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59581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3EA888F-5D68-CA75-DCB4-50FE69223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3128550"/>
            <a:ext cx="5647183" cy="31765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Export of models </a:t>
            </a:r>
          </a:p>
          <a:p>
            <a:pPr marL="0" indent="0">
              <a:buNone/>
            </a:pPr>
            <a:r>
              <a:rPr lang="en-US" sz="2000"/>
              <a:t>Fairway legacy export</a:t>
            </a:r>
          </a:p>
          <a:p>
            <a:pPr marL="0" indent="0">
              <a:buNone/>
            </a:pPr>
            <a:r>
              <a:rPr lang="en-US" sz="1400"/>
              <a:t>    (NURBS patches to Rhino via IGES)</a:t>
            </a:r>
          </a:p>
          <a:p>
            <a:pPr marL="0" indent="0">
              <a:buNone/>
            </a:pPr>
            <a:r>
              <a:rPr lang="en-US" sz="2000"/>
              <a:t> </a:t>
            </a:r>
            <a:br>
              <a:rPr lang="en-US" sz="1400"/>
            </a:br>
            <a:endParaRPr lang="en-US" sz="14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44</a:t>
            </a:fld>
            <a:endParaRPr lang="en-US" altLang="nl-NL"/>
          </a:p>
        </p:txBody>
      </p:sp>
      <p:pic>
        <p:nvPicPr>
          <p:cNvPr id="6" name="Plassholder for innhold 6">
            <a:extLst>
              <a:ext uri="{FF2B5EF4-FFF2-40B4-BE49-F238E27FC236}">
                <a16:creationId xmlns:a16="http://schemas.microsoft.com/office/drawing/2014/main" id="{B9AE0311-D7E6-4545-3DD5-E5D1A90B6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9" b="4281"/>
          <a:stretch/>
        </p:blipFill>
        <p:spPr>
          <a:xfrm>
            <a:off x="4079776" y="2201821"/>
            <a:ext cx="5153971" cy="276372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33380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Export of models (DTC)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Fairway legacy export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(NURBS patches to Rhino via IGES)</a:t>
            </a:r>
          </a:p>
          <a:p>
            <a:pPr marL="0" indent="0">
              <a:buNone/>
            </a:pPr>
            <a:r>
              <a:rPr lang="en-GB" sz="2000"/>
              <a:t>LEANURBS</a:t>
            </a:r>
          </a:p>
          <a:p>
            <a:pPr marL="0" indent="0">
              <a:buNone/>
            </a:pPr>
            <a:r>
              <a:rPr lang="en-GB" sz="1400"/>
              <a:t>  (</a:t>
            </a:r>
            <a:r>
              <a:rPr lang="en-GB" sz="1400" b="1"/>
              <a:t>L</a:t>
            </a:r>
            <a:r>
              <a:rPr lang="en-GB" sz="1400"/>
              <a:t>owest </a:t>
            </a:r>
            <a:r>
              <a:rPr lang="en-GB" sz="1400" b="1"/>
              <a:t>E</a:t>
            </a:r>
            <a:r>
              <a:rPr lang="en-GB" sz="1400"/>
              <a:t>ffective </a:t>
            </a:r>
            <a:r>
              <a:rPr lang="en-GB" sz="1400" b="1"/>
              <a:t>A</a:t>
            </a:r>
            <a:r>
              <a:rPr lang="en-GB" sz="1400"/>
              <a:t>mount of </a:t>
            </a:r>
            <a:r>
              <a:rPr lang="en-GB" sz="1400" b="1"/>
              <a:t>NURBS</a:t>
            </a:r>
            <a:r>
              <a:rPr lang="en-GB" sz="1400"/>
              <a:t>)</a:t>
            </a:r>
            <a:endParaRPr lang="en-US" sz="1400"/>
          </a:p>
          <a:p>
            <a:pPr marL="0" indent="0">
              <a:buNone/>
            </a:pPr>
            <a:r>
              <a:rPr lang="en-US" sz="2000"/>
              <a:t> </a:t>
            </a:r>
            <a:br>
              <a:rPr lang="en-US" sz="1400"/>
            </a:br>
            <a:endParaRPr lang="en-US" sz="14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51417" y="6189639"/>
            <a:ext cx="2743200" cy="365125"/>
          </a:xfrm>
        </p:spPr>
        <p:txBody>
          <a:bodyPr/>
          <a:lstStyle/>
          <a:p>
            <a:fld id="{2C4BDB0B-48F0-468E-9759-F63765CE59F2}" type="slidenum">
              <a:rPr lang="en-US" altLang="nl-NL" smtClean="0"/>
              <a:pPr/>
              <a:t>45</a:t>
            </a:fld>
            <a:endParaRPr lang="en-US" alt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447352-8312-0C61-1D19-E6F3A460C83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79776" y="2329837"/>
            <a:ext cx="7312747" cy="3669764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8488D3-4C91-D0E7-A088-2234200D360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25699" y="2341421"/>
            <a:ext cx="7227502" cy="3638828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1C64EC-DD1E-70BD-2DFB-D1AC9BF4FAF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079129" y="2341421"/>
            <a:ext cx="7274071" cy="36388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174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Export of models (DTC)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Fairway legacy export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(NURBS patches to Rhino via IGES)</a:t>
            </a:r>
          </a:p>
          <a:p>
            <a:pPr marL="0" indent="0">
              <a:buNone/>
            </a:pPr>
            <a:r>
              <a:rPr lang="en-GB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LEANURBS</a:t>
            </a:r>
          </a:p>
          <a:p>
            <a:pPr marL="0" indent="0">
              <a:buNone/>
            </a:pP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</a:t>
            </a:r>
            <a:r>
              <a:rPr lang="en-GB" sz="1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L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owest </a:t>
            </a:r>
            <a:r>
              <a:rPr lang="en-GB" sz="1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E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ffective </a:t>
            </a:r>
            <a:r>
              <a:rPr lang="en-GB" sz="1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A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mount of </a:t>
            </a:r>
            <a:r>
              <a:rPr lang="en-GB" sz="1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NURBS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GB" sz="2000"/>
              <a:t>But HOW?</a:t>
            </a:r>
          </a:p>
          <a:p>
            <a:pPr marL="0" indent="0">
              <a:buNone/>
            </a:pPr>
            <a:r>
              <a:rPr lang="en-GB" sz="1400"/>
              <a:t>  (Coons patch + offset perpendicular to it)</a:t>
            </a:r>
            <a:endParaRPr lang="en-US" sz="1400"/>
          </a:p>
          <a:p>
            <a:pPr marL="0" indent="0">
              <a:buNone/>
            </a:pPr>
            <a:r>
              <a:rPr lang="en-US" sz="2000"/>
              <a:t> </a:t>
            </a:r>
            <a:br>
              <a:rPr lang="en-US" sz="1400"/>
            </a:br>
            <a:endParaRPr lang="en-US" sz="14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46</a:t>
            </a:fld>
            <a:endParaRPr lang="en-US" altLang="nl-NL"/>
          </a:p>
        </p:txBody>
      </p:sp>
      <p:pic>
        <p:nvPicPr>
          <p:cNvPr id="7" name="Afbeelding 2">
            <a:extLst>
              <a:ext uri="{FF2B5EF4-FFF2-40B4-BE49-F238E27FC236}">
                <a16:creationId xmlns:a16="http://schemas.microsoft.com/office/drawing/2014/main" id="{4100D45D-278F-5411-559A-69F004E3B910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420888"/>
            <a:ext cx="7056784" cy="3672408"/>
          </a:xfrm>
          <a:prstGeom prst="rect">
            <a:avLst/>
          </a:prstGeom>
        </p:spPr>
      </p:pic>
      <p:pic>
        <p:nvPicPr>
          <p:cNvPr id="10" name="Afbeelding 3">
            <a:extLst>
              <a:ext uri="{FF2B5EF4-FFF2-40B4-BE49-F238E27FC236}">
                <a16:creationId xmlns:a16="http://schemas.microsoft.com/office/drawing/2014/main" id="{A655D1D4-4178-4AA0-C8C1-74121C466905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820467"/>
            <a:ext cx="705678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9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Export of models (DTC)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Fairway legacy export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(NURBS patches to Rhino via IGES)</a:t>
            </a:r>
          </a:p>
          <a:p>
            <a:pPr marL="0" indent="0">
              <a:buNone/>
            </a:pPr>
            <a:r>
              <a:rPr lang="en-GB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LEANURBS</a:t>
            </a:r>
          </a:p>
          <a:p>
            <a:pPr marL="0" indent="0">
              <a:buNone/>
            </a:pP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</a:t>
            </a:r>
            <a:r>
              <a:rPr lang="en-GB" sz="1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L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owest </a:t>
            </a:r>
            <a:r>
              <a:rPr lang="en-GB" sz="1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E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ffective </a:t>
            </a:r>
            <a:r>
              <a:rPr lang="en-GB" sz="1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A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mount of </a:t>
            </a:r>
            <a:r>
              <a:rPr lang="en-GB" sz="1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NURBS</a:t>
            </a: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).</a:t>
            </a:r>
          </a:p>
          <a:p>
            <a:pPr marL="0" indent="0">
              <a:buNone/>
            </a:pPr>
            <a:r>
              <a:rPr lang="en-GB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But HOW?</a:t>
            </a:r>
          </a:p>
          <a:p>
            <a:pPr marL="0" indent="0">
              <a:buNone/>
            </a:pPr>
            <a:r>
              <a:rPr lang="en-GB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(Coons patch + offset perpendicular to it)</a:t>
            </a:r>
            <a:endParaRPr 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/>
              <a:t>Other export formats:</a:t>
            </a:r>
            <a:br>
              <a:rPr lang="en-US" sz="1400"/>
            </a:br>
            <a:endParaRPr lang="en-US" sz="14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47</a:t>
            </a:fld>
            <a:endParaRPr lang="en-US" alt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3F927-BCE7-D407-AC23-9B0F36CE6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213" y="1886024"/>
            <a:ext cx="5975355" cy="415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4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633732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Tips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On modeling:</a:t>
            </a:r>
          </a:p>
          <a:p>
            <a:r>
              <a:rPr lang="en-US" sz="2000"/>
              <a:t>Less is more</a:t>
            </a:r>
          </a:p>
          <a:p>
            <a:r>
              <a:rPr lang="en-US" sz="2000"/>
              <a:t>First things first</a:t>
            </a:r>
          </a:p>
          <a:p>
            <a:r>
              <a:rPr lang="en-US" sz="2000"/>
              <a:t>Beware of discontinuities</a:t>
            </a:r>
          </a:p>
          <a:p>
            <a:r>
              <a:rPr lang="en-US" sz="2000"/>
              <a:t>Use the many features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                            See the demo’s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48</a:t>
            </a:fld>
            <a:endParaRPr lang="en-US" altLang="nl-N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B1D816-0225-FB24-7531-8BACB90C2F89}"/>
              </a:ext>
            </a:extLst>
          </p:cNvPr>
          <p:cNvSpPr txBox="1">
            <a:spLocks/>
          </p:cNvSpPr>
          <p:nvPr/>
        </p:nvSpPr>
        <p:spPr bwMode="auto">
          <a:xfrm>
            <a:off x="5879976" y="1812075"/>
            <a:ext cx="5904656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sz="20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 </a:t>
            </a:r>
            <a:br>
              <a:rPr lang="en-US" sz="1400"/>
            </a:br>
            <a:endParaRPr lang="en-US" sz="1400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4FDDD0-DF9D-38BC-EE07-658184412FCE}"/>
              </a:ext>
            </a:extLst>
          </p:cNvPr>
          <p:cNvSpPr txBox="1">
            <a:spLocks/>
          </p:cNvSpPr>
          <p:nvPr/>
        </p:nvSpPr>
        <p:spPr bwMode="auto">
          <a:xfrm>
            <a:off x="5807968" y="1812075"/>
            <a:ext cx="4681136" cy="379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61AB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Other </a:t>
            </a:r>
          </a:p>
          <a:p>
            <a:r>
              <a:rPr lang="en-US" sz="2000"/>
              <a:t>R.T.F.M. </a:t>
            </a:r>
            <a:r>
              <a:rPr lang="en-US" sz="1400"/>
              <a:t>(Read The (user)Friendly Manual)</a:t>
            </a:r>
          </a:p>
          <a:p>
            <a:r>
              <a:rPr lang="en-US" sz="2000"/>
              <a:t>Practice </a:t>
            </a:r>
          </a:p>
          <a:p>
            <a:r>
              <a:rPr lang="en-US" sz="2000"/>
              <a:t>We offer training</a:t>
            </a:r>
          </a:p>
          <a:p>
            <a:r>
              <a:rPr lang="en-US" sz="2000"/>
              <a:t>Save regularly</a:t>
            </a:r>
          </a:p>
        </p:txBody>
      </p:sp>
    </p:spTree>
    <p:extLst>
      <p:ext uri="{BB962C8B-B14F-4D97-AF65-F5344CB8AC3E}">
        <p14:creationId xmlns:p14="http://schemas.microsoft.com/office/powerpoint/2010/main" val="90726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25200"/>
            <a:ext cx="4249088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Q &amp; A?</a:t>
            </a:r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49</a:t>
            </a:fld>
            <a:endParaRPr lang="en-US" altLang="nl-NL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D6DA98AE-F91A-0895-3AA0-120EB29464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32720" cy="30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06C26-535F-499E-B2D3-54F5D812C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</a:blip>
          <a:srcRect l="17686" t="21161" r="39188" b="16870"/>
          <a:stretch/>
        </p:blipFill>
        <p:spPr>
          <a:xfrm>
            <a:off x="6782859" y="3573016"/>
            <a:ext cx="4168001" cy="26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37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5512A7-C0FC-D006-818D-2FB3963B9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3" y="2178217"/>
            <a:ext cx="7416824" cy="3988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Why Fairway?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Less abstract entities</a:t>
            </a:r>
            <a:endParaRPr 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   (Spline and ‘ducks’)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Direct control</a:t>
            </a:r>
          </a:p>
          <a:p>
            <a:pPr marL="0" indent="0">
              <a:buNone/>
            </a:pPr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     (coordinates, tangents, linetypes)</a:t>
            </a:r>
          </a:p>
          <a:p>
            <a:pPr marL="0" indent="0">
              <a:buNone/>
            </a:pPr>
            <a:r>
              <a:rPr lang="en-US" sz="2000"/>
              <a:t>‘Toolbox’ approach</a:t>
            </a:r>
          </a:p>
          <a:p>
            <a:pPr marL="0" indent="0">
              <a:buNone/>
            </a:pPr>
            <a:r>
              <a:rPr lang="en-US" sz="1400"/>
              <a:t>    (no prescribed working flow)</a:t>
            </a:r>
            <a:endParaRPr lang="en-US" sz="2000"/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2333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Scenario 1: Parent hull used for feasibility study</a:t>
            </a:r>
          </a:p>
          <a:p>
            <a:pPr marL="0" indent="0">
              <a:buNone/>
            </a:pPr>
            <a:endParaRPr lang="en-US"/>
          </a:p>
          <a:p>
            <a:pPr lvl="1"/>
            <a:r>
              <a:rPr lang="en-US"/>
              <a:t>Select parent hull (earlier project or SARC library)</a:t>
            </a:r>
          </a:p>
          <a:p>
            <a:pPr lvl="1"/>
            <a:r>
              <a:rPr lang="en-US"/>
              <a:t>Transformation </a:t>
            </a:r>
          </a:p>
          <a:p>
            <a:pPr lvl="1"/>
            <a:r>
              <a:rPr lang="en-US"/>
              <a:t>Changing the shape</a:t>
            </a:r>
          </a:p>
          <a:p>
            <a:pPr lvl="1"/>
            <a:r>
              <a:rPr lang="en-US"/>
              <a:t>Export to some file representation.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7881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CC5B75-4075-9BFA-B267-8EE242D50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773" y="2172972"/>
            <a:ext cx="7491611" cy="4029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Scenario 1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000"/>
              <a:t>Selected model: GOA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7</a:t>
            </a:fld>
            <a:endParaRPr lang="en-US" alt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A89485-6659-11F4-72A0-42B24A3A5C33}"/>
              </a:ext>
            </a:extLst>
          </p:cNvPr>
          <p:cNvSpPr/>
          <p:nvPr/>
        </p:nvSpPr>
        <p:spPr>
          <a:xfrm>
            <a:off x="9982200" y="3331920"/>
            <a:ext cx="1656184" cy="205159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FCB089-BC90-90E9-95C4-B835E7922239}"/>
              </a:ext>
            </a:extLst>
          </p:cNvPr>
          <p:cNvGrpSpPr/>
          <p:nvPr/>
        </p:nvGrpSpPr>
        <p:grpSpPr>
          <a:xfrm>
            <a:off x="4153694" y="2504271"/>
            <a:ext cx="7388644" cy="3969616"/>
            <a:chOff x="4021858" y="2474838"/>
            <a:chExt cx="7388644" cy="39696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C90BBB-B1B5-189D-437B-61261BF90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858" y="2474838"/>
              <a:ext cx="7388644" cy="396961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EFF0866-D825-FEC6-117F-9740B5098B41}"/>
                </a:ext>
              </a:extLst>
            </p:cNvPr>
            <p:cNvSpPr/>
            <p:nvPr/>
          </p:nvSpPr>
          <p:spPr>
            <a:xfrm>
              <a:off x="10715699" y="5041101"/>
              <a:ext cx="420861" cy="3580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Scenario 1: Parent hull used for feasibility study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Selected model: GOA</a:t>
            </a:r>
          </a:p>
          <a:p>
            <a:pPr marL="0" indent="0">
              <a:buNone/>
            </a:pPr>
            <a:r>
              <a:rPr lang="en-US" sz="2000"/>
              <a:t>Scale to new dimensions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8</a:t>
            </a:fld>
            <a:endParaRPr lang="en-US" altLang="nl-N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B4E5C-6D81-DE12-FC51-A0815498F6A1}"/>
              </a:ext>
            </a:extLst>
          </p:cNvPr>
          <p:cNvGrpSpPr/>
          <p:nvPr/>
        </p:nvGrpSpPr>
        <p:grpSpPr>
          <a:xfrm>
            <a:off x="4151784" y="2500387"/>
            <a:ext cx="7202016" cy="3855963"/>
            <a:chOff x="4151784" y="2500387"/>
            <a:chExt cx="7202016" cy="38559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E8D236-9156-3423-70D2-39E5B89A4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1784" y="2500387"/>
              <a:ext cx="3464258" cy="38536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6E6CB3-6442-F36C-3427-173C44FC4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8495" y="2502669"/>
              <a:ext cx="3455305" cy="385368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5AF48E-C16F-CB9E-AFF1-7A5A865D8728}"/>
                </a:ext>
              </a:extLst>
            </p:cNvPr>
            <p:cNvSpPr/>
            <p:nvPr/>
          </p:nvSpPr>
          <p:spPr>
            <a:xfrm>
              <a:off x="4293506" y="5517232"/>
              <a:ext cx="3049428" cy="659731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91C8E3-DCD8-1611-41C5-9A38F300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9712" y="5487261"/>
              <a:ext cx="3116848" cy="701101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0FB3F4F-4702-02F7-9780-5E28A2BDBDA2}"/>
                </a:ext>
              </a:extLst>
            </p:cNvPr>
            <p:cNvCxnSpPr/>
            <p:nvPr/>
          </p:nvCxnSpPr>
          <p:spPr>
            <a:xfrm>
              <a:off x="7464152" y="5847097"/>
              <a:ext cx="504056" cy="0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FAF410B-4C04-03D6-6D86-28CE5E5882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289" y="2852936"/>
            <a:ext cx="5668127" cy="351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Scenario 1: Parent hull used for feasibility study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Selected model: GOA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</a:rPr>
              <a:t>Scale to new dimensions</a:t>
            </a:r>
          </a:p>
          <a:p>
            <a:pPr marL="0" indent="0">
              <a:buNone/>
            </a:pPr>
            <a:r>
              <a:rPr lang="en-US" sz="2000"/>
              <a:t>Create bulbous bow</a:t>
            </a:r>
            <a:br>
              <a:rPr lang="en-US" sz="2000"/>
            </a:br>
            <a:r>
              <a:rPr lang="en-US" sz="2000"/>
              <a:t> </a:t>
            </a:r>
            <a:r>
              <a:rPr lang="en-US" sz="1400"/>
              <a:t>(point based spatial deformation)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15-May-2023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en-US" altLang="nl-NL" smtClean="0"/>
              <a:pPr/>
              <a:t>9</a:t>
            </a:fld>
            <a:endParaRPr lang="en-US" altLang="nl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891FC-183D-C038-66D1-59EDF6C79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2526739"/>
            <a:ext cx="7272808" cy="39073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F502FB-383C-474B-A09C-7289D20E7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2526739"/>
            <a:ext cx="7272808" cy="389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ARC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BAC335-0094-4667-A8EB-677B90A21B7A}" vid="{026F892B-916E-4B97-96A1-E33AABE2644F}"/>
    </a:ext>
  </a:extLst>
</a:theme>
</file>

<file path=ppt/theme/theme2.xml><?xml version="1.0" encoding="utf-8"?>
<a:theme xmlns:a="http://schemas.openxmlformats.org/drawingml/2006/main" name="2_SARC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BAC335-0094-4667-A8EB-677B90A21B7A}" vid="{026F892B-916E-4B97-96A1-E33AABE2644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4277</TotalTime>
  <Words>2944</Words>
  <Application>Microsoft Office PowerPoint</Application>
  <PresentationFormat>Widescreen</PresentationFormat>
  <Paragraphs>631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HelveticaNeueLT Pro 55 Roman</vt:lpstr>
      <vt:lpstr>1_SARC Theme</vt:lpstr>
      <vt:lpstr>2_SARC Theme</vt:lpstr>
      <vt:lpstr>SARC user day 2023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  <vt:lpstr>Fairway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SARC user day 2017</dc:title>
  <dc:creator>Casimir Koelman | SARC</dc:creator>
  <cp:lastModifiedBy>Bart Soede | SARC</cp:lastModifiedBy>
  <cp:revision>77</cp:revision>
  <cp:lastPrinted>2023-05-15T06:34:17Z</cp:lastPrinted>
  <dcterms:created xsi:type="dcterms:W3CDTF">2017-03-01T11:21:45Z</dcterms:created>
  <dcterms:modified xsi:type="dcterms:W3CDTF">2023-05-15T06:57:55Z</dcterms:modified>
</cp:coreProperties>
</file>