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75" r:id="rId4"/>
    <p:sldId id="312" r:id="rId5"/>
    <p:sldId id="277" r:id="rId6"/>
    <p:sldId id="304" r:id="rId7"/>
    <p:sldId id="278" r:id="rId8"/>
    <p:sldId id="279" r:id="rId9"/>
    <p:sldId id="281" r:id="rId10"/>
    <p:sldId id="282" r:id="rId11"/>
    <p:sldId id="314" r:id="rId12"/>
    <p:sldId id="287" r:id="rId13"/>
    <p:sldId id="288" r:id="rId14"/>
    <p:sldId id="313" r:id="rId15"/>
    <p:sldId id="305" r:id="rId16"/>
    <p:sldId id="290" r:id="rId17"/>
    <p:sldId id="291" r:id="rId18"/>
    <p:sldId id="294" r:id="rId19"/>
    <p:sldId id="293" r:id="rId20"/>
    <p:sldId id="295" r:id="rId21"/>
    <p:sldId id="296" r:id="rId22"/>
    <p:sldId id="297" r:id="rId23"/>
    <p:sldId id="298" r:id="rId24"/>
    <p:sldId id="299" r:id="rId25"/>
    <p:sldId id="300" r:id="rId26"/>
    <p:sldId id="302" r:id="rId27"/>
    <p:sldId id="303" r:id="rId28"/>
  </p:sldIdLst>
  <p:sldSz cx="12192000" cy="6858000"/>
  <p:notesSz cx="6858000" cy="9144000"/>
  <p:defaultTextStyle>
    <a:defPPr>
      <a:defRPr lang="nl-N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Visser | SARC" initials="MV|S" lastIdx="1" clrIdx="0">
    <p:extLst>
      <p:ext uri="{19B8F6BF-5375-455C-9EA6-DF929625EA0E}">
        <p15:presenceInfo xmlns:p15="http://schemas.microsoft.com/office/powerpoint/2012/main" userId="S-1-5-21-1224208847-571095693-1307055057-11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89EA4"/>
    <a:srgbClr val="5B9BD5"/>
    <a:srgbClr val="FFFFFF"/>
    <a:srgbClr val="657BFF"/>
    <a:srgbClr val="1C61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4660"/>
  </p:normalViewPr>
  <p:slideViewPr>
    <p:cSldViewPr>
      <p:cViewPr varScale="1">
        <p:scale>
          <a:sx n="113" d="100"/>
          <a:sy n="113" d="100"/>
        </p:scale>
        <p:origin x="114" y="180"/>
      </p:cViewPr>
      <p:guideLst>
        <p:guide orient="horz" pos="2160"/>
        <p:guide pos="3840"/>
      </p:guideLst>
    </p:cSldViewPr>
  </p:slideViewPr>
  <p:notesTextViewPr>
    <p:cViewPr>
      <p:scale>
        <a:sx n="3" d="2"/>
        <a:sy n="3" d="2"/>
      </p:scale>
      <p:origin x="0" y="0"/>
    </p:cViewPr>
  </p:notesTextViewPr>
  <p:notesViewPr>
    <p:cSldViewPr>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7F33C91-83C2-4075-8F4E-93B065167C4B}" type="datetimeFigureOut">
              <a:rPr lang="nl-NL"/>
              <a:pPr>
                <a:defRPr/>
              </a:pPr>
              <a:t>6-4-2017</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nl-NL"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D41D5F4-F679-45B6-88FB-F2F1E83A141A}" type="slidenum">
              <a:rPr lang="nl-NL" altLang="nl-NL"/>
              <a:pPr/>
              <a:t>‹#›</a:t>
            </a:fld>
            <a:endParaRPr lang="nl-NL" altLang="nl-NL"/>
          </a:p>
        </p:txBody>
      </p:sp>
    </p:spTree>
    <p:extLst>
      <p:ext uri="{BB962C8B-B14F-4D97-AF65-F5344CB8AC3E}">
        <p14:creationId xmlns:p14="http://schemas.microsoft.com/office/powerpoint/2010/main" val="3087032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20-30 mins present RDIP</a:t>
            </a:r>
          </a:p>
          <a:p>
            <a:r>
              <a:rPr lang="en-US" dirty="0" smtClean="0"/>
              <a:t>During this PR discuss following topics</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a:t>
            </a:fld>
            <a:endParaRPr lang="nl-NL" altLang="nl-NL"/>
          </a:p>
        </p:txBody>
      </p:sp>
    </p:spTree>
    <p:extLst>
      <p:ext uri="{BB962C8B-B14F-4D97-AF65-F5344CB8AC3E}">
        <p14:creationId xmlns:p14="http://schemas.microsoft.com/office/powerpoint/2010/main" val="4595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a:t>Compart (and this method is still available in Layout), definition of compartments is done by entering the limiting boundaries of a space by </a:t>
            </a:r>
            <a:r>
              <a:rPr lang="en-US" dirty="0" smtClean="0"/>
              <a:t>coordinates, </a:t>
            </a:r>
            <a:r>
              <a:rPr lang="en-US" dirty="0"/>
              <a:t>such as front-side, </a:t>
            </a:r>
            <a:r>
              <a:rPr lang="en-US" dirty="0" smtClean="0"/>
              <a:t>aft side, </a:t>
            </a:r>
            <a:r>
              <a:rPr lang="en-US" dirty="0"/>
              <a:t>underside top etc. </a:t>
            </a:r>
            <a:endParaRPr lang="en-US" dirty="0" smtClean="0"/>
          </a:p>
          <a:p>
            <a:r>
              <a:rPr lang="en-US" dirty="0" smtClean="0"/>
              <a:t>With </a:t>
            </a:r>
            <a:r>
              <a:rPr lang="en-US" dirty="0"/>
              <a:t>Layout this method is extended or by defining an </a:t>
            </a:r>
            <a:r>
              <a:rPr lang="en-US" dirty="0" smtClean="0"/>
              <a:t>arbitrary </a:t>
            </a:r>
            <a:r>
              <a:rPr lang="en-US" dirty="0"/>
              <a:t>number of longitudinal ribs which allows more complex geometry. </a:t>
            </a:r>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a:t>
            </a:fld>
            <a:endParaRPr lang="nl-NL" altLang="nl-NL"/>
          </a:p>
        </p:txBody>
      </p:sp>
    </p:spTree>
    <p:extLst>
      <p:ext uri="{BB962C8B-B14F-4D97-AF65-F5344CB8AC3E}">
        <p14:creationId xmlns:p14="http://schemas.microsoft.com/office/powerpoint/2010/main" val="175318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completely new method is to define the internal geometry by defining planes, such as bulkheads, </a:t>
            </a:r>
            <a:r>
              <a:rPr lang="en-US" dirty="0" smtClean="0"/>
              <a:t>decks </a:t>
            </a:r>
            <a:r>
              <a:rPr lang="en-US" dirty="0"/>
              <a:t>or other arbitrary planes, which automatically divide the space into separate compartments. </a:t>
            </a:r>
            <a:endParaRPr lang="en-US" dirty="0" smtClean="0"/>
          </a:p>
          <a:p>
            <a:endParaRPr lang="en-US" dirty="0" smtClean="0"/>
          </a:p>
          <a:p>
            <a:r>
              <a:rPr lang="en-US" dirty="0" smtClean="0"/>
              <a:t>This </a:t>
            </a:r>
            <a:r>
              <a:rPr lang="en-US" dirty="0"/>
              <a:t>30sec movie shows how this works in basic. </a:t>
            </a:r>
            <a:endParaRPr lang="en-US" dirty="0" smtClean="0"/>
          </a:p>
          <a:p>
            <a:pPr marL="171450" indent="-171450">
              <a:buFont typeface="Arial" panose="020B0604020202020204" pitchFamily="34" charset="0"/>
              <a:buChar char="•"/>
            </a:pPr>
            <a:r>
              <a:rPr lang="en-US" dirty="0" smtClean="0"/>
              <a:t>Show automatically generated compartments</a:t>
            </a:r>
          </a:p>
          <a:p>
            <a:pPr marL="171450" indent="-171450">
              <a:buFont typeface="Arial" panose="020B0604020202020204" pitchFamily="34" charset="0"/>
              <a:buChar char="•"/>
            </a:pPr>
            <a:r>
              <a:rPr lang="en-US" dirty="0" smtClean="0"/>
              <a:t>Show intermediate window, possible to change contour and extend of the plane to insert.</a:t>
            </a:r>
            <a:r>
              <a:rPr lang="en-US" dirty="0"/>
              <a:t> </a:t>
            </a:r>
            <a:endParaRPr lang="en-US" dirty="0" smtClean="0"/>
          </a:p>
          <a:p>
            <a:pPr marL="171450" indent="-171450">
              <a:buFont typeface="Arial" panose="020B0604020202020204" pitchFamily="34" charset="0"/>
              <a:buChar char="•"/>
            </a:pPr>
            <a:endParaRPr lang="en-US" dirty="0"/>
          </a:p>
          <a:p>
            <a:r>
              <a:rPr lang="en-US" dirty="0" smtClean="0"/>
              <a:t>In </a:t>
            </a:r>
            <a:r>
              <a:rPr lang="en-US" dirty="0"/>
              <a:t>this way the complete internal geometry can be defined. </a:t>
            </a:r>
          </a:p>
          <a:p>
            <a:pPr marL="171450" indent="-171450">
              <a:buFont typeface="Arial" panose="020B0604020202020204" pitchFamily="34" charset="0"/>
              <a:buChar char="•"/>
            </a:pPr>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a:t>
            </a:fld>
            <a:endParaRPr lang="nl-NL" altLang="nl-NL"/>
          </a:p>
        </p:txBody>
      </p:sp>
    </p:spTree>
    <p:extLst>
      <p:ext uri="{BB962C8B-B14F-4D97-AF65-F5344CB8AC3E}">
        <p14:creationId xmlns:p14="http://schemas.microsoft.com/office/powerpoint/2010/main" val="59076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Layout </a:t>
            </a:r>
            <a:r>
              <a:rPr lang="en-US" dirty="0"/>
              <a:t>a 2D subdivision plan can be generated based on the defined internal geometry. Some examples are shown here. Such a subdivision plan contains the complete information of the internal geometry, and can be used as schematic general arrangement plan, tank plan or safety plan.</a:t>
            </a:r>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a:t>
            </a:fld>
            <a:endParaRPr lang="nl-NL" altLang="nl-NL"/>
          </a:p>
        </p:txBody>
      </p:sp>
    </p:spTree>
    <p:extLst>
      <p:ext uri="{BB962C8B-B14F-4D97-AF65-F5344CB8AC3E}">
        <p14:creationId xmlns:p14="http://schemas.microsoft.com/office/powerpoint/2010/main" val="4256734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Layout </a:t>
            </a:r>
            <a:r>
              <a:rPr lang="en-US" dirty="0"/>
              <a:t>is a recent development. As new features and functionality are (and still being) added (for example longer compartment names and use of </a:t>
            </a:r>
            <a:r>
              <a:rPr lang="en-US" dirty="0" smtClean="0"/>
              <a:t>multiple </a:t>
            </a:r>
            <a:r>
              <a:rPr lang="en-US" dirty="0"/>
              <a:t>sounding </a:t>
            </a:r>
            <a:r>
              <a:rPr lang="en-US" dirty="0" smtClean="0"/>
              <a:t>pipes)</a:t>
            </a:r>
          </a:p>
          <a:p>
            <a:r>
              <a:rPr lang="en-US" dirty="0" smtClean="0"/>
              <a:t>In </a:t>
            </a:r>
            <a:r>
              <a:rPr lang="en-US" dirty="0"/>
              <a:t>layout the storage format is different than that of compart. </a:t>
            </a:r>
            <a:endParaRPr lang="en-US" dirty="0" smtClean="0"/>
          </a:p>
          <a:p>
            <a:r>
              <a:rPr lang="en-US" dirty="0" smtClean="0"/>
              <a:t>However </a:t>
            </a:r>
            <a:r>
              <a:rPr lang="en-US" dirty="0"/>
              <a:t>many other modules make use of the compartment definition (for example the module for definition of loading conditions</a:t>
            </a:r>
            <a:r>
              <a:rPr lang="en-US" dirty="0" smtClean="0"/>
              <a:t>).</a:t>
            </a:r>
          </a:p>
          <a:p>
            <a:r>
              <a:rPr lang="en-US" dirty="0" smtClean="0"/>
              <a:t>Therefore </a:t>
            </a:r>
            <a:r>
              <a:rPr lang="en-US" dirty="0"/>
              <a:t>each time the </a:t>
            </a:r>
            <a:r>
              <a:rPr lang="en-US" dirty="0" smtClean="0"/>
              <a:t>Layout </a:t>
            </a:r>
            <a:r>
              <a:rPr lang="en-US" dirty="0"/>
              <a:t>module is used a conversion is performed to the storage format of the original compart so it can be used by other modules.</a:t>
            </a:r>
          </a:p>
          <a:p>
            <a:r>
              <a:rPr lang="en-US" dirty="0"/>
              <a:t>Very important to be aware of as some functionality already in layout, is not used in other modules of </a:t>
            </a:r>
            <a:r>
              <a:rPr lang="en-US" dirty="0" smtClean="0"/>
              <a:t>PIAS,</a:t>
            </a:r>
          </a:p>
          <a:p>
            <a:r>
              <a:rPr lang="en-US" dirty="0" smtClean="0"/>
              <a:t>but </a:t>
            </a:r>
            <a:r>
              <a:rPr lang="en-US" dirty="0"/>
              <a:t>for the rest very unimportant as the compart module will be omitted later this year as all modules make direct use of the data structure of </a:t>
            </a:r>
            <a:r>
              <a:rPr lang="en-US" dirty="0" smtClean="0"/>
              <a:t>Layout.</a:t>
            </a:r>
            <a:endParaRPr lang="en-US"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a:t>
            </a:fld>
            <a:endParaRPr lang="nl-NL" altLang="nl-NL"/>
          </a:p>
        </p:txBody>
      </p:sp>
    </p:spTree>
    <p:extLst>
      <p:ext uri="{BB962C8B-B14F-4D97-AF65-F5344CB8AC3E}">
        <p14:creationId xmlns:p14="http://schemas.microsoft.com/office/powerpoint/2010/main" val="699459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of the original version of PIAS’ inclination test module, was drawn up around 1988. In the course of the years, quite some changes and extensions have been made to the program, but the basic structure has roughly remained the same. Comments and desires of many users and </a:t>
            </a:r>
            <a:r>
              <a:rPr lang="en-US" dirty="0" smtClean="0"/>
              <a:t>ourselves </a:t>
            </a:r>
            <a:r>
              <a:rPr lang="en-US" dirty="0"/>
              <a:t>have been collected over the years, and have recently been used in the implementation of a completely new module, which has replaced the present one in December 2016. Some enhancements are:</a:t>
            </a:r>
          </a:p>
          <a:p>
            <a:pPr marL="171450" indent="-171450">
              <a:buFont typeface="Arial" panose="020B0604020202020204" pitchFamily="34" charset="0"/>
              <a:buChar char="•"/>
            </a:pPr>
            <a:r>
              <a:rPr lang="en-US" dirty="0" smtClean="0"/>
              <a:t>Integrated </a:t>
            </a:r>
            <a:r>
              <a:rPr lang="en-US" dirty="0"/>
              <a:t>support for the use of ballast water as test weight</a:t>
            </a:r>
            <a:r>
              <a:rPr lang="en-US" dirty="0" smtClean="0"/>
              <a:t>.</a:t>
            </a:r>
          </a:p>
          <a:p>
            <a:pPr marL="171450" indent="-171450">
              <a:buFont typeface="Arial" panose="020B0604020202020204" pitchFamily="34" charset="0"/>
              <a:buChar char="•"/>
            </a:pPr>
            <a:r>
              <a:rPr lang="en-US" dirty="0" smtClean="0"/>
              <a:t>Integration </a:t>
            </a:r>
            <a:r>
              <a:rPr lang="en-US" dirty="0"/>
              <a:t>with PIAS’ tank definitions, so just giving ullage or sounding will suffice to retrieve volume and </a:t>
            </a:r>
            <a:r>
              <a:rPr lang="en-US" dirty="0" err="1"/>
              <a:t>CoG</a:t>
            </a:r>
            <a:r>
              <a:rPr lang="en-US" dirty="0" smtClean="0"/>
              <a:t>.</a:t>
            </a:r>
          </a:p>
          <a:p>
            <a:pPr marL="171450" indent="-171450">
              <a:buFont typeface="Arial" panose="020B0604020202020204" pitchFamily="34" charset="0"/>
              <a:buChar char="•"/>
            </a:pPr>
            <a:r>
              <a:rPr lang="en-US" dirty="0" smtClean="0"/>
              <a:t>Drafts </a:t>
            </a:r>
            <a:r>
              <a:rPr lang="en-US" dirty="0"/>
              <a:t>can now also be given on (pre-defined) draft </a:t>
            </a:r>
            <a:r>
              <a:rPr lang="en-US" dirty="0" smtClean="0"/>
              <a:t>marks</a:t>
            </a:r>
            <a:r>
              <a:rPr lang="en-US" dirty="0"/>
              <a:t> </a:t>
            </a:r>
            <a:endParaRPr lang="en-US" dirty="0" smtClean="0"/>
          </a:p>
          <a:p>
            <a:pPr marL="171450" indent="-171450">
              <a:buFont typeface="Arial" panose="020B0604020202020204" pitchFamily="34" charset="0"/>
              <a:buChar char="•"/>
            </a:pPr>
            <a:r>
              <a:rPr lang="en-US" dirty="0" smtClean="0"/>
              <a:t>As </a:t>
            </a:r>
            <a:r>
              <a:rPr lang="en-US" dirty="0"/>
              <a:t>alternative to the determination of final G’M as average of all measurements, a least squares method can now  be applied</a:t>
            </a:r>
            <a:r>
              <a:rPr lang="en-US" dirty="0" smtClean="0"/>
              <a:t>.</a:t>
            </a:r>
          </a:p>
          <a:p>
            <a:pPr marL="171450" indent="-171450">
              <a:buFont typeface="Arial" panose="020B0604020202020204" pitchFamily="34" charset="0"/>
              <a:buChar char="•"/>
            </a:pPr>
            <a:r>
              <a:rPr lang="en-US" dirty="0" smtClean="0"/>
              <a:t>Better-arranged </a:t>
            </a:r>
            <a:r>
              <a:rPr lang="en-US" dirty="0"/>
              <a:t>and separate lists of weights to add, remove or relocate</a:t>
            </a:r>
            <a:r>
              <a:rPr lang="en-US" dirty="0" smtClean="0"/>
              <a:t>.</a:t>
            </a:r>
            <a:r>
              <a:rPr lang="en-US" dirty="0"/>
              <a:t> </a:t>
            </a:r>
            <a:endParaRPr lang="en-US" dirty="0" smtClean="0"/>
          </a:p>
          <a:p>
            <a:pPr marL="171450" indent="-171450">
              <a:buFont typeface="Arial" panose="020B0604020202020204" pitchFamily="34" charset="0"/>
              <a:buChar char="•"/>
            </a:pPr>
            <a:r>
              <a:rPr lang="en-US" dirty="0" smtClean="0"/>
              <a:t>More </a:t>
            </a:r>
            <a:r>
              <a:rPr lang="en-US" dirty="0"/>
              <a:t>flexible way of defining movements of test weights</a:t>
            </a:r>
            <a:r>
              <a:rPr lang="en-US" dirty="0" smtClean="0"/>
              <a:t>.</a:t>
            </a:r>
            <a:r>
              <a:rPr lang="en-US" dirty="0"/>
              <a:t> </a:t>
            </a:r>
            <a:endParaRPr lang="en-US" dirty="0" smtClean="0"/>
          </a:p>
          <a:p>
            <a:pPr marL="171450" indent="-171450">
              <a:buFont typeface="Arial" panose="020B0604020202020204" pitchFamily="34" charset="0"/>
              <a:buChar char="•"/>
            </a:pPr>
            <a:r>
              <a:rPr lang="en-US" dirty="0" smtClean="0"/>
              <a:t>Enhanced </a:t>
            </a:r>
            <a:r>
              <a:rPr lang="en-US" dirty="0"/>
              <a:t>output, </a:t>
            </a:r>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a:t>
            </a:fld>
            <a:endParaRPr lang="nl-NL" altLang="nl-NL"/>
          </a:p>
        </p:txBody>
      </p:sp>
    </p:spTree>
    <p:extLst>
      <p:ext uri="{BB962C8B-B14F-4D97-AF65-F5344CB8AC3E}">
        <p14:creationId xmlns:p14="http://schemas.microsoft.com/office/powerpoint/2010/main" val="524360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enhanced output of the inclining test module. Which now includes </a:t>
            </a:r>
            <a:r>
              <a:rPr lang="en-US" dirty="0"/>
              <a:t>depiction of the ship’s deflection, sketches with positions of test weights and a graph of heeling moment vs. inclination.</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15</a:t>
            </a:fld>
            <a:endParaRPr lang="nl-NL" altLang="nl-NL"/>
          </a:p>
        </p:txBody>
      </p:sp>
    </p:spTree>
    <p:extLst>
      <p:ext uri="{BB962C8B-B14F-4D97-AF65-F5344CB8AC3E}">
        <p14:creationId xmlns:p14="http://schemas.microsoft.com/office/powerpoint/2010/main" val="162950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stability-related calculations, angles of inclination can be given That leaves the question of which side (PS, SB or both) these angles should be applied. So far we had the </a:t>
            </a:r>
            <a:r>
              <a:rPr lang="en-US" dirty="0" smtClean="0"/>
              <a:t>options: </a:t>
            </a:r>
            <a:r>
              <a:rPr lang="en-US" dirty="0" err="1" smtClean="0"/>
              <a:t>Portside.Starbord</a:t>
            </a:r>
            <a:r>
              <a:rPr lang="en-US" dirty="0" smtClean="0"/>
              <a:t> </a:t>
            </a:r>
            <a:r>
              <a:rPr lang="en-US" dirty="0"/>
              <a:t>&amp; automatic</a:t>
            </a:r>
          </a:p>
          <a:p>
            <a:r>
              <a:rPr lang="en-US" dirty="0"/>
              <a:t>With automatic, the side of the worst stability is estimated as follows: if the </a:t>
            </a:r>
            <a:r>
              <a:rPr lang="en-US" dirty="0" err="1"/>
              <a:t>statical</a:t>
            </a:r>
            <a:r>
              <a:rPr lang="en-US" dirty="0"/>
              <a:t> angle of inclination (the heel) is to PS, then the calculation is made to PS, otherwise to SB. We renamed this setting to “side of heel” </a:t>
            </a:r>
          </a:p>
          <a:p>
            <a:r>
              <a:rPr lang="en-US" dirty="0"/>
              <a:t>Recently we have added the calculation setting, “Portside and starboard.” With this setting there is no assumption on the “worst side”, instead the stability will be calculated to PS as well as SB. </a:t>
            </a:r>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16</a:t>
            </a:fld>
            <a:endParaRPr lang="nl-NL" altLang="nl-NL"/>
          </a:p>
        </p:txBody>
      </p:sp>
    </p:spTree>
    <p:extLst>
      <p:ext uri="{BB962C8B-B14F-4D97-AF65-F5344CB8AC3E}">
        <p14:creationId xmlns:p14="http://schemas.microsoft.com/office/powerpoint/2010/main" val="3808699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option is the default, but that does not mean that the user should not rethink the applicable choice for the vessel under consideration. In this example, a ship with </a:t>
            </a:r>
            <a:r>
              <a:rPr lang="en-US" dirty="0" smtClean="0"/>
              <a:t>asymmetrical openings </a:t>
            </a:r>
            <a:r>
              <a:rPr lang="en-US" dirty="0"/>
              <a:t>on PS and SB, the </a:t>
            </a:r>
            <a:r>
              <a:rPr lang="en-US" dirty="0" err="1"/>
              <a:t>statical</a:t>
            </a:r>
            <a:r>
              <a:rPr lang="en-US" dirty="0"/>
              <a:t> angle is to SB, but the opening to PS is submerged earlier, so with setting side of heel, </a:t>
            </a:r>
            <a:r>
              <a:rPr lang="en-US" dirty="0" smtClean="0"/>
              <a:t>calculation would have been performed </a:t>
            </a:r>
            <a:r>
              <a:rPr lang="en-US" dirty="0"/>
              <a:t>to SB, but for stability the worst side is to PS.</a:t>
            </a:r>
          </a:p>
          <a:p>
            <a:r>
              <a:rPr lang="en-US" dirty="0"/>
              <a:t>In any case, one must realize that the more asymmetrical the ship is (in terms of hull, openings or compartments) the less accurate the first three options can be. Obviously, the fourth option will require more computations, and hence more </a:t>
            </a:r>
            <a:r>
              <a:rPr lang="en-US" dirty="0" smtClean="0"/>
              <a:t>calculation </a:t>
            </a:r>
            <a:r>
              <a:rPr lang="en-US" dirty="0"/>
              <a:t>time.</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a:t>
            </a:fld>
            <a:endParaRPr lang="nl-NL" altLang="nl-NL"/>
          </a:p>
        </p:txBody>
      </p:sp>
    </p:spTree>
    <p:extLst>
      <p:ext uri="{BB962C8B-B14F-4D97-AF65-F5344CB8AC3E}">
        <p14:creationId xmlns:p14="http://schemas.microsoft.com/office/powerpoint/2010/main" val="3239700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SARC puts a lot of effort in optimizing performance of calculations in PIAS, especially now that it seems that </a:t>
            </a:r>
            <a:r>
              <a:rPr lang="en-US" dirty="0" err="1"/>
              <a:t>Moores</a:t>
            </a:r>
            <a:r>
              <a:rPr lang="en-US" dirty="0"/>
              <a:t> law, introduced in 1965,  (that the speed of computers doubles every 2 years due to a double number of electronic components on a single chip) has come to an halt. Simply because we cannot produce smaller transistors, the main component of processors. As an alternative computers have more and more been equipped with multiple processors or cores.  </a:t>
            </a:r>
          </a:p>
          <a:p>
            <a:r>
              <a:rPr lang="en-US" dirty="0"/>
              <a:t>It is important to understand that just adding more processors does not automatically make them being used. Reason is that only tasks that can run parallel are suitable for multithreading. This means on </a:t>
            </a:r>
            <a:r>
              <a:rPr lang="en-US" dirty="0" smtClean="0"/>
              <a:t>application </a:t>
            </a:r>
            <a:r>
              <a:rPr lang="en-US" dirty="0"/>
              <a:t>level we have to identify the computational intensive </a:t>
            </a:r>
            <a:r>
              <a:rPr lang="en-US" dirty="0" smtClean="0"/>
              <a:t>tasks </a:t>
            </a:r>
            <a:r>
              <a:rPr lang="en-US" dirty="0"/>
              <a:t>and see if we can modify it to run this task, or parts of it,  parallel. </a:t>
            </a:r>
          </a:p>
          <a:p>
            <a:r>
              <a:rPr lang="en-US" dirty="0"/>
              <a:t>In theory the number of cores could be higher, but with </a:t>
            </a:r>
            <a:r>
              <a:rPr lang="en-US" dirty="0" smtClean="0"/>
              <a:t>initialization </a:t>
            </a:r>
            <a:r>
              <a:rPr lang="en-US" dirty="0"/>
              <a:t>of each separate thread some overtime is involved. </a:t>
            </a:r>
            <a:r>
              <a:rPr lang="en-US" dirty="0" smtClean="0"/>
              <a:t>Therefore </a:t>
            </a:r>
            <a:r>
              <a:rPr lang="en-US" dirty="0"/>
              <a:t>in practice the maximum number of concurrent threads has been set to 8, hence the name </a:t>
            </a:r>
            <a:r>
              <a:rPr lang="en-US" dirty="0" smtClean="0"/>
              <a:t>Octo-threading</a:t>
            </a:r>
            <a:r>
              <a:rPr lang="en-US" dirty="0"/>
              <a:t>.</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a:t>
            </a:fld>
            <a:endParaRPr lang="nl-NL" altLang="nl-NL"/>
          </a:p>
        </p:txBody>
      </p:sp>
    </p:spTree>
    <p:extLst>
      <p:ext uri="{BB962C8B-B14F-4D97-AF65-F5344CB8AC3E}">
        <p14:creationId xmlns:p14="http://schemas.microsoft.com/office/powerpoint/2010/main" val="1171040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developing </a:t>
            </a:r>
            <a:r>
              <a:rPr lang="en-US" dirty="0" smtClean="0"/>
              <a:t>Octo-threading </a:t>
            </a:r>
            <a:r>
              <a:rPr lang="en-US" dirty="0"/>
              <a:t>we also implemented another technique to enhance the speed of our calculations. </a:t>
            </a:r>
          </a:p>
          <a:p>
            <a:r>
              <a:rPr lang="en-US" dirty="0"/>
              <a:t>Earlier PC’s were equipped with scalar CPU’s. These CPUs can process 1 operation per cycle. A cycle is the shortest interval in which an elementary operation can take place in a processor. Modern intel and AMD processors facilitate AVX operations or Advanced vector </a:t>
            </a:r>
            <a:r>
              <a:rPr lang="en-US" dirty="0" smtClean="0"/>
              <a:t>Extensions </a:t>
            </a:r>
            <a:r>
              <a:rPr lang="en-US" dirty="0"/>
              <a:t>for floating </a:t>
            </a:r>
            <a:r>
              <a:rPr lang="en-US" dirty="0" smtClean="0"/>
              <a:t>point (decimal numbers) </a:t>
            </a:r>
            <a:r>
              <a:rPr lang="en-US" dirty="0"/>
              <a:t>operations, which are relative time consuming. </a:t>
            </a:r>
            <a:r>
              <a:rPr lang="en-US" dirty="0" smtClean="0"/>
              <a:t>.</a:t>
            </a:r>
            <a:endParaRPr lang="en-US" dirty="0"/>
          </a:p>
          <a:p>
            <a:r>
              <a:rPr lang="en-US" dirty="0"/>
              <a:t>Using AVX can in some cases be very rewarding in terms of computational speed</a:t>
            </a:r>
            <a:endParaRPr lang="nl-NL" dirty="0"/>
          </a:p>
          <a:p>
            <a:r>
              <a:rPr lang="en-US" dirty="0" smtClean="0"/>
              <a:t>AVX </a:t>
            </a:r>
            <a:r>
              <a:rPr lang="en-US" dirty="0"/>
              <a:t>in theory is  explained on this slide. We have to multiply 16 values. On a scalar CPU this means 8 multiplications which take 8 cycles. With AVX we present the processor with 2 vectors of 8 numbers, so 16 in total. Which, due to the AVX extension, require 1 multiplication, in 1 single cycle. In this particular case using AVX </a:t>
            </a:r>
            <a:r>
              <a:rPr lang="en-US" dirty="0" smtClean="0"/>
              <a:t>would be theoretically 8 </a:t>
            </a:r>
            <a:r>
              <a:rPr lang="en-US" dirty="0"/>
              <a:t>times faster. While implementing </a:t>
            </a:r>
            <a:r>
              <a:rPr lang="en-US" dirty="0" err="1"/>
              <a:t>Octothreading</a:t>
            </a:r>
            <a:r>
              <a:rPr lang="en-US" dirty="0"/>
              <a:t> we used AVX where possible. Again it Is important to realize you don’t get it for free by just using the AVX processor, on application level , in the module it must be implemented at suitable locations in the source code.</a:t>
            </a:r>
            <a:endParaRPr lang="nl-NL"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a:t>
            </a:fld>
            <a:endParaRPr lang="nl-NL" altLang="nl-NL"/>
          </a:p>
        </p:txBody>
      </p:sp>
    </p:spTree>
    <p:extLst>
      <p:ext uri="{BB962C8B-B14F-4D97-AF65-F5344CB8AC3E}">
        <p14:creationId xmlns:p14="http://schemas.microsoft.com/office/powerpoint/2010/main" val="266113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a:t>
            </a:fld>
            <a:endParaRPr lang="nl-NL" altLang="nl-NL"/>
          </a:p>
        </p:txBody>
      </p:sp>
    </p:spTree>
    <p:extLst>
      <p:ext uri="{BB962C8B-B14F-4D97-AF65-F5344CB8AC3E}">
        <p14:creationId xmlns:p14="http://schemas.microsoft.com/office/powerpoint/2010/main" val="2645250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Copy/paste undo, column resize</a:t>
            </a:r>
          </a:p>
          <a:p>
            <a:r>
              <a:rPr lang="en-US" dirty="0"/>
              <a:t>In all PIAS menus you can now make multiple cell selection and copy and paste directly to and from the windows clipboard. This makes it also possible to copy from or to  external programs like excel spreadsheet </a:t>
            </a:r>
            <a:r>
              <a:rPr lang="en-US" dirty="0" smtClean="0"/>
              <a:t>directly</a:t>
            </a:r>
            <a:endParaRPr lang="en-US" dirty="0"/>
          </a:p>
          <a:p>
            <a:r>
              <a:rPr lang="en-US" dirty="0"/>
              <a:t>No XP support</a:t>
            </a:r>
          </a:p>
          <a:p>
            <a:r>
              <a:rPr lang="en-US" dirty="0"/>
              <a:t>PIAS internal libraries have been enhanced in order to benefit from facilities of more recent versions of MS-Windows. This implies that PIAS / LOCOPIAS will no longer operate on Windows XP</a:t>
            </a:r>
            <a:r>
              <a:rPr lang="en-US" dirty="0" smtClean="0"/>
              <a:t>.</a:t>
            </a:r>
            <a:endParaRPr lang="en-US" dirty="0"/>
          </a:p>
          <a:p>
            <a:r>
              <a:rPr lang="en-US" dirty="0"/>
              <a:t>Output to EXCEL</a:t>
            </a:r>
          </a:p>
          <a:p>
            <a:r>
              <a:rPr lang="en-US" dirty="0"/>
              <a:t>PIAS already had the output to printer, text file, RTF (to read in Word), DXF and Postscript. Output to XLSX (excel spreadsheet) have recently been added to this list. I specifically like to mention this option, as we did not make this for a hobby, but it was specifically asked for by a customer who expressed serious interest in this option. The option is now available for over a year but has never been </a:t>
            </a:r>
            <a:r>
              <a:rPr lang="en-US" dirty="0" smtClean="0"/>
              <a:t>ordered, </a:t>
            </a:r>
            <a:r>
              <a:rPr lang="en-US" dirty="0"/>
              <a:t>not even by the mentioned customer. </a:t>
            </a:r>
            <a:r>
              <a:rPr lang="en-US" dirty="0" smtClean="0"/>
              <a:t>For </a:t>
            </a:r>
            <a:r>
              <a:rPr lang="en-US" dirty="0"/>
              <a:t>SARC this illustrates it is sometimes difficult to decide what and what not to add to our software, but it certainly helps if customers clearly indicate what they do or do not </a:t>
            </a:r>
            <a:r>
              <a:rPr lang="en-US" dirty="0" smtClean="0"/>
              <a:t>want</a:t>
            </a:r>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a:t>
            </a:fld>
            <a:endParaRPr lang="nl-NL" altLang="nl-NL"/>
          </a:p>
        </p:txBody>
      </p:sp>
    </p:spTree>
    <p:extLst>
      <p:ext uri="{BB962C8B-B14F-4D97-AF65-F5344CB8AC3E}">
        <p14:creationId xmlns:p14="http://schemas.microsoft.com/office/powerpoint/2010/main" val="4240950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619722"/>
          </a:xfrm>
        </p:spPr>
        <p:txBody>
          <a:bodyPr/>
          <a:lstStyle/>
          <a:p>
            <a:r>
              <a:rPr lang="en-US" dirty="0"/>
              <a:t>As you know, our PIAS software has been protected against unauthorized use by means of a </a:t>
            </a:r>
            <a:r>
              <a:rPr lang="en-US" dirty="0" smtClean="0"/>
              <a:t>hardware lock </a:t>
            </a:r>
            <a:r>
              <a:rPr lang="en-US" dirty="0"/>
              <a:t>of brand sentinel.</a:t>
            </a:r>
          </a:p>
          <a:p>
            <a:r>
              <a:rPr lang="en-US" dirty="0"/>
              <a:t>We are still using and supporting the sentinel, however due to increasing number of licenses at our customers, increasing requests for trail versions also from </a:t>
            </a:r>
            <a:r>
              <a:rPr lang="en-US" dirty="0" smtClean="0"/>
              <a:t>foreign </a:t>
            </a:r>
            <a:r>
              <a:rPr lang="en-US" dirty="0"/>
              <a:t>countries, and desire for more flexible use of PIAS software we ran more and more against its limitations.</a:t>
            </a:r>
          </a:p>
          <a:p>
            <a:r>
              <a:rPr lang="en-US" dirty="0"/>
              <a:t>The way the sentinel works is very basic. It contains a table with license counters. </a:t>
            </a:r>
            <a:r>
              <a:rPr lang="en-US" dirty="0" smtClean="0"/>
              <a:t>Each </a:t>
            </a:r>
            <a:r>
              <a:rPr lang="en-US" dirty="0"/>
              <a:t>time PIAS is started it uses 1 license. The maximum number of counters is 8 and the total sum of licenses is predefined by the type of lock SARC supplies. The counters can only be programmed on forehand in the office of </a:t>
            </a:r>
            <a:r>
              <a:rPr lang="en-US" dirty="0" smtClean="0"/>
              <a:t>SARC, so </a:t>
            </a:r>
            <a:r>
              <a:rPr lang="en-US" dirty="0"/>
              <a:t>if </a:t>
            </a:r>
            <a:r>
              <a:rPr lang="en-US" dirty="0" smtClean="0"/>
              <a:t>the number of licenses needs </a:t>
            </a:r>
            <a:r>
              <a:rPr lang="en-US" dirty="0"/>
              <a:t>to be changed the sentinel must be exchanged for </a:t>
            </a:r>
            <a:r>
              <a:rPr lang="en-US" dirty="0" smtClean="0"/>
              <a:t>another. Basically </a:t>
            </a:r>
            <a:r>
              <a:rPr lang="en-US" dirty="0"/>
              <a:t>this limited table only </a:t>
            </a:r>
            <a:r>
              <a:rPr lang="en-US" dirty="0" smtClean="0"/>
              <a:t>allows </a:t>
            </a:r>
            <a:r>
              <a:rPr lang="en-US" dirty="0"/>
              <a:t>to increase (or decrease) the license for a complete PIAS package at once</a:t>
            </a:r>
            <a:r>
              <a:rPr lang="en-US" dirty="0" smtClean="0"/>
              <a:t>.</a:t>
            </a:r>
            <a:endParaRPr lang="en-US"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21</a:t>
            </a:fld>
            <a:endParaRPr lang="nl-NL" altLang="nl-NL"/>
          </a:p>
        </p:txBody>
      </p:sp>
    </p:spTree>
    <p:extLst>
      <p:ext uri="{BB962C8B-B14F-4D97-AF65-F5344CB8AC3E}">
        <p14:creationId xmlns:p14="http://schemas.microsoft.com/office/powerpoint/2010/main" val="3153182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043658"/>
          </a:xfrm>
        </p:spPr>
        <p:txBody>
          <a:bodyPr/>
          <a:lstStyle/>
          <a:p>
            <a:r>
              <a:rPr lang="en-US" dirty="0"/>
              <a:t>For this reasons we have been looking for a more flexible solution, and in the past years we have implemented a new license mechanism, called </a:t>
            </a:r>
            <a:r>
              <a:rPr lang="en-US" dirty="0" err="1"/>
              <a:t>Codemeter</a:t>
            </a:r>
            <a:r>
              <a:rPr lang="en-US" dirty="0"/>
              <a:t> by </a:t>
            </a:r>
            <a:r>
              <a:rPr lang="en-US" dirty="0" err="1"/>
              <a:t>Wibu</a:t>
            </a:r>
            <a:r>
              <a:rPr lang="en-US" dirty="0"/>
              <a:t> Systems, </a:t>
            </a:r>
            <a:r>
              <a:rPr lang="en-US" dirty="0" smtClean="0"/>
              <a:t>a German Based international company, </a:t>
            </a:r>
            <a:r>
              <a:rPr lang="en-US" dirty="0"/>
              <a:t>which offers far more flexibility.</a:t>
            </a:r>
          </a:p>
          <a:p>
            <a:r>
              <a:rPr lang="en-US" dirty="0"/>
              <a:t>The </a:t>
            </a:r>
            <a:r>
              <a:rPr lang="en-US" dirty="0" err="1"/>
              <a:t>codemeter</a:t>
            </a:r>
            <a:r>
              <a:rPr lang="en-US" dirty="0"/>
              <a:t> container comes in two variants.  It can be a sentinel-like stick or a computer-bond software license file called Cm-Act license. The container can hold an unlimited table in which we can set an unlimited number for the number of licenses of a specific module, but even for a specific function within a module. PIAS, checks the table if a license is available to start a module or use  a specific function. Due to this unlimited table, it is now possible to increase or decrease license per module or even per functionality individually.</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22</a:t>
            </a:fld>
            <a:endParaRPr lang="nl-NL" altLang="nl-NL"/>
          </a:p>
        </p:txBody>
      </p:sp>
    </p:spTree>
    <p:extLst>
      <p:ext uri="{BB962C8B-B14F-4D97-AF65-F5344CB8AC3E}">
        <p14:creationId xmlns:p14="http://schemas.microsoft.com/office/powerpoint/2010/main" val="55309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implemented combined use of stick and </a:t>
            </a:r>
            <a:r>
              <a:rPr lang="en-US" dirty="0" err="1"/>
              <a:t>Cmact</a:t>
            </a:r>
            <a:r>
              <a:rPr lang="en-US" dirty="0"/>
              <a:t> licenses. This allows  to have 1 or more </a:t>
            </a:r>
            <a:r>
              <a:rPr lang="en-US" dirty="0" err="1" smtClean="0"/>
              <a:t>Cmact</a:t>
            </a:r>
            <a:r>
              <a:rPr lang="en-US" dirty="0" smtClean="0"/>
              <a:t> </a:t>
            </a:r>
            <a:r>
              <a:rPr lang="en-US" dirty="0"/>
              <a:t>licenses in the office in combination with sticks, containing 1 or more license. If required the stick can be taken to location. This will decrease the number of licenses in the office at that moment. The sticks are hot </a:t>
            </a:r>
            <a:r>
              <a:rPr lang="en-US" dirty="0" smtClean="0"/>
              <a:t>swappable, </a:t>
            </a:r>
            <a:r>
              <a:rPr lang="en-US" dirty="0"/>
              <a:t>this means that if the license was occupied at the time it was taken out, PIAS will automatically search for an alternative available license on the network. Once returned to the office and plugged in, the license is again available on the network. </a:t>
            </a:r>
          </a:p>
          <a:p>
            <a:r>
              <a:rPr lang="en-US" dirty="0"/>
              <a:t>Both the stick as well as the </a:t>
            </a:r>
            <a:r>
              <a:rPr lang="en-US" dirty="0" err="1"/>
              <a:t>CmAct</a:t>
            </a:r>
            <a:r>
              <a:rPr lang="en-US" dirty="0"/>
              <a:t> license are remotely programmable by exchanging a request vs update file between SARC and the user. So it is no longer necessary to send </a:t>
            </a:r>
            <a:r>
              <a:rPr lang="en-US" dirty="0" smtClean="0"/>
              <a:t>physical </a:t>
            </a:r>
            <a:r>
              <a:rPr lang="en-US" dirty="0"/>
              <a:t>locks in the event of a change in PIAS package</a:t>
            </a:r>
            <a:r>
              <a:rPr lang="en-US" dirty="0" smtClean="0"/>
              <a:t>.</a:t>
            </a:r>
          </a:p>
          <a:p>
            <a:r>
              <a:rPr lang="en-US" dirty="0" smtClean="0"/>
              <a:t>The </a:t>
            </a:r>
            <a:r>
              <a:rPr lang="en-US" dirty="0" err="1" smtClean="0"/>
              <a:t>Codemeter</a:t>
            </a:r>
            <a:r>
              <a:rPr lang="en-US" dirty="0" smtClean="0"/>
              <a:t> </a:t>
            </a:r>
            <a:r>
              <a:rPr lang="en-US" dirty="0" err="1" smtClean="0"/>
              <a:t>webadmin</a:t>
            </a:r>
            <a:r>
              <a:rPr lang="en-US" dirty="0" smtClean="0"/>
              <a:t> gives a clear overview of the available and used licenses using the </a:t>
            </a:r>
            <a:r>
              <a:rPr lang="en-US" dirty="0" err="1" smtClean="0"/>
              <a:t>webbrowser</a:t>
            </a:r>
            <a:r>
              <a:rPr lang="en-US" dirty="0" smtClean="0"/>
              <a:t>, but </a:t>
            </a:r>
            <a:r>
              <a:rPr lang="en-US" dirty="0" err="1" smtClean="0"/>
              <a:t>codemeter</a:t>
            </a:r>
            <a:r>
              <a:rPr lang="en-US" dirty="0" smtClean="0"/>
              <a:t> also allows for easy integration with third party </a:t>
            </a:r>
            <a:r>
              <a:rPr lang="en-US" b="1" dirty="0" smtClean="0"/>
              <a:t>software license management </a:t>
            </a:r>
            <a:r>
              <a:rPr lang="en-US" dirty="0" smtClean="0"/>
              <a:t>systems like for example OPENLM</a:t>
            </a:r>
            <a:endParaRPr lang="en-US"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23</a:t>
            </a:fld>
            <a:endParaRPr lang="nl-NL" altLang="nl-NL"/>
          </a:p>
        </p:txBody>
      </p:sp>
    </p:spTree>
    <p:extLst>
      <p:ext uri="{BB962C8B-B14F-4D97-AF65-F5344CB8AC3E}">
        <p14:creationId xmlns:p14="http://schemas.microsoft.com/office/powerpoint/2010/main" val="4254535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dirty="0" err="1"/>
              <a:t>whats</a:t>
            </a:r>
            <a:r>
              <a:rPr lang="en-US" dirty="0"/>
              <a:t> implemented so far. We are by far not using all technical </a:t>
            </a:r>
            <a:r>
              <a:rPr lang="en-US" dirty="0" err="1" smtClean="0"/>
              <a:t>posibilities</a:t>
            </a:r>
            <a:r>
              <a:rPr lang="en-US" dirty="0" smtClean="0"/>
              <a:t> </a:t>
            </a:r>
            <a:r>
              <a:rPr lang="en-US" dirty="0"/>
              <a:t>with </a:t>
            </a:r>
            <a:r>
              <a:rPr lang="en-US" dirty="0" err="1"/>
              <a:t>codemeter</a:t>
            </a:r>
            <a:r>
              <a:rPr lang="en-US" dirty="0"/>
              <a:t> in PIAS at this moment. For example </a:t>
            </a:r>
            <a:r>
              <a:rPr lang="en-US" dirty="0" err="1"/>
              <a:t>codemeter</a:t>
            </a:r>
            <a:r>
              <a:rPr lang="en-US" dirty="0"/>
              <a:t> offers the possibility to activate additional or temporary licenses through a </a:t>
            </a:r>
            <a:r>
              <a:rPr lang="en-US" dirty="0" smtClean="0"/>
              <a:t>web portal, </a:t>
            </a:r>
            <a:r>
              <a:rPr lang="en-US" dirty="0"/>
              <a:t>24/7 but also the possibility of temporary use (rent) or other forms of pay per use.</a:t>
            </a:r>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24</a:t>
            </a:fld>
            <a:endParaRPr lang="nl-NL" altLang="nl-NL"/>
          </a:p>
        </p:txBody>
      </p:sp>
    </p:spTree>
    <p:extLst>
      <p:ext uri="{BB962C8B-B14F-4D97-AF65-F5344CB8AC3E}">
        <p14:creationId xmlns:p14="http://schemas.microsoft.com/office/powerpoint/2010/main" val="1595516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long time you could download your PIAS updates through FTP. FTP is not </a:t>
            </a:r>
            <a:r>
              <a:rPr lang="en-US" dirty="0" smtClean="0"/>
              <a:t>considered </a:t>
            </a:r>
            <a:r>
              <a:rPr lang="en-US" dirty="0"/>
              <a:t>one of the safest file transfer protocols and furthermore, in many companies FTP access is disabled by network policies.</a:t>
            </a:r>
          </a:p>
          <a:p>
            <a:r>
              <a:rPr lang="en-US" dirty="0"/>
              <a:t>We have been looking for alternatives for some time and noticed there is a trend to store and share data in the Cloud.</a:t>
            </a:r>
          </a:p>
          <a:p>
            <a:r>
              <a:rPr lang="en-US" dirty="0"/>
              <a:t>Offering easy access by </a:t>
            </a:r>
            <a:r>
              <a:rPr lang="en-US" dirty="0" smtClean="0"/>
              <a:t>web browser.</a:t>
            </a:r>
            <a:endParaRPr lang="en-US" dirty="0"/>
          </a:p>
          <a:p>
            <a:r>
              <a:rPr lang="en-US" dirty="0"/>
              <a:t>Companies like </a:t>
            </a:r>
            <a:r>
              <a:rPr lang="en-US" dirty="0" err="1"/>
              <a:t>dropbox</a:t>
            </a:r>
            <a:r>
              <a:rPr lang="en-US" dirty="0"/>
              <a:t> and </a:t>
            </a:r>
            <a:r>
              <a:rPr lang="en-US" dirty="0" err="1"/>
              <a:t>wetransfer</a:t>
            </a:r>
            <a:r>
              <a:rPr lang="en-US" dirty="0"/>
              <a:t> offer cloud based </a:t>
            </a:r>
            <a:r>
              <a:rPr lang="en-US" dirty="0" smtClean="0"/>
              <a:t>storage </a:t>
            </a:r>
            <a:r>
              <a:rPr lang="en-US" dirty="0"/>
              <a:t>services. But this raises the question, where is my data stored, under which law. Furthermore with over 1000 </a:t>
            </a:r>
            <a:r>
              <a:rPr lang="en-US" dirty="0" err="1"/>
              <a:t>Locopias</a:t>
            </a:r>
            <a:r>
              <a:rPr lang="en-US" dirty="0"/>
              <a:t> versions and almost 200 PIAS users a significant upload time would be involved for every update we make.</a:t>
            </a:r>
          </a:p>
          <a:p>
            <a:r>
              <a:rPr lang="en-US" dirty="0"/>
              <a:t>We have found a solution in the form of an open source cloud service which allows to host the cloud locally. So all data is stored on our servers in our office in </a:t>
            </a:r>
            <a:r>
              <a:rPr lang="en-US" dirty="0" err="1"/>
              <a:t>Bussum</a:t>
            </a:r>
            <a:r>
              <a:rPr lang="en-US" dirty="0"/>
              <a:t>. We call it the SARC Cloud and it can be reached on the following </a:t>
            </a:r>
            <a:r>
              <a:rPr lang="en-US" dirty="0" smtClean="0"/>
              <a:t>address </a:t>
            </a:r>
            <a:r>
              <a:rPr lang="en-US" dirty="0"/>
              <a:t>or through a link on our website. We use this SARC cloud to distribute the versions of PIAS and LOCOPIAS to the users, but also to exchange or share data. </a:t>
            </a:r>
          </a:p>
          <a:p>
            <a:r>
              <a:rPr lang="en-US" dirty="0"/>
              <a:t>There is also a desktop client available and even a version for android or </a:t>
            </a:r>
            <a:r>
              <a:rPr lang="en-US" dirty="0" smtClean="0"/>
              <a:t>iPhone. </a:t>
            </a:r>
            <a:r>
              <a:rPr lang="en-US" dirty="0"/>
              <a:t>Furthermore you can customize setting so you will be informed of new updates by email.</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25</a:t>
            </a:fld>
            <a:endParaRPr lang="nl-NL" altLang="nl-NL"/>
          </a:p>
        </p:txBody>
      </p:sp>
    </p:spTree>
    <p:extLst>
      <p:ext uri="{BB962C8B-B14F-4D97-AF65-F5344CB8AC3E}">
        <p14:creationId xmlns:p14="http://schemas.microsoft.com/office/powerpoint/2010/main" val="3632450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71850"/>
          </a:xfrm>
        </p:spPr>
        <p:txBody>
          <a:bodyPr/>
          <a:lstStyle/>
          <a:p>
            <a:r>
              <a:rPr lang="en-US" dirty="0"/>
              <a:t>Once you have downloaded your </a:t>
            </a:r>
            <a:r>
              <a:rPr lang="en-US" dirty="0" smtClean="0"/>
              <a:t>PIAS version </a:t>
            </a:r>
            <a:r>
              <a:rPr lang="en-US" dirty="0"/>
              <a:t>installation file, the installation process itself is relative simple and straight forward. Especially for single user licenses. However for installation in a situation with a network license and multiple workstations it can be quite a job. You cannot uninstall or overwrite a previous version if it is in use by a someone. But you also do not want to skip this person, as it is not advised to work with different versions of PIAS within one company for a longer time. </a:t>
            </a:r>
          </a:p>
          <a:p>
            <a:r>
              <a:rPr lang="en-US" dirty="0"/>
              <a:t>We have enhanced </a:t>
            </a:r>
            <a:r>
              <a:rPr lang="en-US" dirty="0" smtClean="0"/>
              <a:t>the PIAS-menu </a:t>
            </a:r>
            <a:r>
              <a:rPr lang="en-US" dirty="0"/>
              <a:t>with an automated distribution mechanism to make this job easier. </a:t>
            </a:r>
            <a:r>
              <a:rPr lang="en-US" dirty="0" smtClean="0"/>
              <a:t>This slide is an animation to demonstrate how it works.</a:t>
            </a:r>
          </a:p>
          <a:p>
            <a:r>
              <a:rPr lang="en-US" dirty="0" smtClean="0"/>
              <a:t>This is the SARC Cloud, where the update is available. This is the guy responsible to download and distribute the update in the company. This is a central location on the network of the company, and here on the right, you see 4 users, </a:t>
            </a:r>
            <a:r>
              <a:rPr lang="en-US" dirty="0" err="1" smtClean="0"/>
              <a:t>abcd</a:t>
            </a:r>
            <a:r>
              <a:rPr lang="en-US" dirty="0" smtClean="0"/>
              <a:t>. B&amp;C already have the latest version of PIAS represented by the small? Orange dot.</a:t>
            </a:r>
          </a:p>
          <a:p>
            <a:r>
              <a:rPr lang="en-US" dirty="0" smtClean="0"/>
              <a:t>Start animation. Guy downloads the update and installs it on the central network location.  A bit unrealistic but for this presentation </a:t>
            </a:r>
            <a:r>
              <a:rPr lang="en-US" dirty="0" err="1" smtClean="0"/>
              <a:t>abcd</a:t>
            </a:r>
            <a:r>
              <a:rPr lang="en-US" dirty="0" smtClean="0"/>
              <a:t> start their PIAS menu simultaneously, which check if a newer version is available in the central location on the network. For A&amp;D a new update is available, The updated version is copied to their local PIAS folder  from which they work with PIAS.  In this way the distribution over the users in a company is an automated process.</a:t>
            </a:r>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26</a:t>
            </a:fld>
            <a:endParaRPr lang="nl-NL" altLang="nl-NL"/>
          </a:p>
        </p:txBody>
      </p:sp>
    </p:spTree>
    <p:extLst>
      <p:ext uri="{BB962C8B-B14F-4D97-AF65-F5344CB8AC3E}">
        <p14:creationId xmlns:p14="http://schemas.microsoft.com/office/powerpoint/2010/main" val="1096874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my presentation of recent developments in PIAS. </a:t>
            </a:r>
          </a:p>
          <a:p>
            <a:r>
              <a:rPr lang="en-US" dirty="0"/>
              <a:t>Questions?</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27</a:t>
            </a:fld>
            <a:endParaRPr lang="nl-NL" altLang="nl-NL"/>
          </a:p>
        </p:txBody>
      </p:sp>
    </p:spTree>
    <p:extLst>
      <p:ext uri="{BB962C8B-B14F-4D97-AF65-F5344CB8AC3E}">
        <p14:creationId xmlns:p14="http://schemas.microsoft.com/office/powerpoint/2010/main" val="2881274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prepared this slide, the old PIAS menu VS the new/young menu, because it very well reflects 1 of the major changes of a large scale renewal of our PIAS software, which started in 2011 and has been released in 2016, last year. </a:t>
            </a:r>
          </a:p>
          <a:p>
            <a:r>
              <a:rPr lang="en-US" dirty="0"/>
              <a:t>The original PIAS was subdivided in many distinct modules, each for a specific task, such as hydrostatics, </a:t>
            </a:r>
            <a:r>
              <a:rPr lang="en-US" dirty="0" err="1"/>
              <a:t>bonjean</a:t>
            </a:r>
            <a:r>
              <a:rPr lang="en-US" dirty="0"/>
              <a:t>, cross curves damage stability etc.</a:t>
            </a:r>
          </a:p>
          <a:p>
            <a:r>
              <a:rPr lang="en-US" dirty="0"/>
              <a:t>Relevant modules were combined and restructured and with results in a new PIAS structure which consists of a more concentrated set of modules, as </a:t>
            </a:r>
            <a:r>
              <a:rPr lang="en-US" dirty="0" err="1"/>
              <a:t>refelected</a:t>
            </a:r>
            <a:r>
              <a:rPr lang="en-US" dirty="0"/>
              <a:t> by the new main menu you see here. </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a:t>
            </a:fld>
            <a:endParaRPr lang="nl-NL" altLang="nl-NL"/>
          </a:p>
        </p:txBody>
      </p:sp>
    </p:spTree>
    <p:extLst>
      <p:ext uri="{BB962C8B-B14F-4D97-AF65-F5344CB8AC3E}">
        <p14:creationId xmlns:p14="http://schemas.microsoft.com/office/powerpoint/2010/main" val="247326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why </a:t>
            </a:r>
            <a:r>
              <a:rPr lang="en-GB" dirty="0"/>
              <a:t>modules anyway, why not 1 </a:t>
            </a:r>
            <a:r>
              <a:rPr lang="en-GB" dirty="0" smtClean="0"/>
              <a:t>interface, </a:t>
            </a:r>
            <a:r>
              <a:rPr lang="en-GB" dirty="0"/>
              <a:t>1 single point of contact between user and software. The Answer is Simple, PIAS contains so many features, functions and computation settings, it would be physically impossible to present all on 1 monitor, and secondly this will be very confusing for the user. So up to a certain level a modular structure is desirable </a:t>
            </a:r>
            <a:endParaRPr lang="nl-NL"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a:t>
            </a:fld>
            <a:endParaRPr lang="nl-NL" altLang="nl-NL"/>
          </a:p>
        </p:txBody>
      </p:sp>
    </p:spTree>
    <p:extLst>
      <p:ext uri="{BB962C8B-B14F-4D97-AF65-F5344CB8AC3E}">
        <p14:creationId xmlns:p14="http://schemas.microsoft.com/office/powerpoint/2010/main" val="2985273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drawback of modular design is the collaboration between distinct modules. In PIAS we solved this by a design where all ship data are shared locally (so on 1 PC) between modules. </a:t>
            </a:r>
            <a:r>
              <a:rPr lang="en-GB" dirty="0" smtClean="0"/>
              <a:t>We </a:t>
            </a:r>
            <a:r>
              <a:rPr lang="en-GB" dirty="0"/>
              <a:t>baptized this “PIAS local cloud“ and it will be available later this year. </a:t>
            </a:r>
            <a:endParaRPr lang="nl-NL" dirty="0"/>
          </a:p>
          <a:p>
            <a:r>
              <a:rPr lang="en-GB" dirty="0"/>
              <a:t>This Local cloud permanently synchronizes data in the background, modules commit changes and update the required project data without specific user interaction required. So the cloud makes it possible to work with multiple modules simultaneously on 1 PC</a:t>
            </a:r>
            <a:r>
              <a:rPr lang="en-GB" dirty="0" smtClean="0"/>
              <a:t>. So </a:t>
            </a:r>
            <a:r>
              <a:rPr lang="en-GB" dirty="0"/>
              <a:t>for example, a modification in hull form is directly visible in the </a:t>
            </a:r>
            <a:r>
              <a:rPr lang="en-GB" dirty="0" smtClean="0"/>
              <a:t>hydrostatics </a:t>
            </a:r>
            <a:r>
              <a:rPr lang="en-GB" dirty="0"/>
              <a:t>of a loading condition.</a:t>
            </a:r>
            <a:endParaRPr lang="nl-NL" dirty="0"/>
          </a:p>
          <a:p>
            <a:r>
              <a:rPr lang="en-GB" dirty="0"/>
              <a:t>In this way we combine a single data model, with well arranged modules that are focused on the main task.</a:t>
            </a:r>
            <a:endParaRPr lang="nl-NL" dirty="0"/>
          </a:p>
          <a:p>
            <a:endParaRPr lang="en-US" dirty="0" smtClean="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a:t>
            </a:fld>
            <a:endParaRPr lang="nl-NL" altLang="nl-NL"/>
          </a:p>
        </p:txBody>
      </p:sp>
    </p:spTree>
    <p:extLst>
      <p:ext uri="{BB962C8B-B14F-4D97-AF65-F5344CB8AC3E}">
        <p14:creationId xmlns:p14="http://schemas.microsoft.com/office/powerpoint/2010/main" val="3860440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Furthermore </a:t>
            </a:r>
            <a:r>
              <a:rPr lang="en-GB" dirty="0" err="1"/>
              <a:t>hydrotables</a:t>
            </a:r>
            <a:r>
              <a:rPr lang="en-GB" dirty="0"/>
              <a:t> is able to eavesdrop on the cloud. You can configure several cloud monitors, as shown. On activation, these monitors will appear on screen as shown below. So it is </a:t>
            </a:r>
            <a:r>
              <a:rPr lang="en-GB" dirty="0" err="1" smtClean="0"/>
              <a:t>f.e</a:t>
            </a:r>
            <a:r>
              <a:rPr lang="en-GB" dirty="0" smtClean="0"/>
              <a:t> </a:t>
            </a:r>
            <a:r>
              <a:rPr lang="en-GB" dirty="0"/>
              <a:t>possible to work on the hull in fairway and directly see the corresponding volume or other relevant values in the monitors. </a:t>
            </a:r>
            <a:endParaRPr lang="nl-NL" dirty="0"/>
          </a:p>
          <a:p>
            <a:endParaRPr lang="en-US"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a:t>
            </a:fld>
            <a:endParaRPr lang="nl-NL" altLang="nl-NL"/>
          </a:p>
        </p:txBody>
      </p:sp>
    </p:spTree>
    <p:extLst>
      <p:ext uri="{BB962C8B-B14F-4D97-AF65-F5344CB8AC3E}">
        <p14:creationId xmlns:p14="http://schemas.microsoft.com/office/powerpoint/2010/main" val="3540569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this structural reform, we have used this opportunity to make more use of dedicated graphical </a:t>
            </a:r>
            <a:r>
              <a:rPr lang="en-US" dirty="0" smtClean="0"/>
              <a:t>user interfaces </a:t>
            </a:r>
            <a:r>
              <a:rPr lang="en-US" dirty="0"/>
              <a:t>to give the user where possible, a direct feedback on his </a:t>
            </a:r>
            <a:r>
              <a:rPr lang="en-US" dirty="0" smtClean="0"/>
              <a:t>input data</a:t>
            </a:r>
            <a:r>
              <a:rPr lang="en-US" dirty="0"/>
              <a:t>. Furthermore a lot of time and effort is spend on the user manual. The PIAS manual is now integrated in the software as a context sensitive help reader If you are in a particular menu and hit the F1 button, the reader will open showing the corresponding section of the </a:t>
            </a:r>
            <a:r>
              <a:rPr lang="en-US" dirty="0" smtClean="0"/>
              <a:t>manual. </a:t>
            </a:r>
            <a:r>
              <a:rPr lang="en-US" dirty="0"/>
              <a:t>The manual is also available on the internet through our website in HTML or PDF format. </a:t>
            </a:r>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a:t>
            </a:fld>
            <a:endParaRPr lang="nl-NL" altLang="nl-NL"/>
          </a:p>
        </p:txBody>
      </p:sp>
    </p:spTree>
    <p:extLst>
      <p:ext uri="{BB962C8B-B14F-4D97-AF65-F5344CB8AC3E}">
        <p14:creationId xmlns:p14="http://schemas.microsoft.com/office/powerpoint/2010/main" val="760184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early days this manual, but also PIAS has been available in Dutch and </a:t>
            </a:r>
            <a:r>
              <a:rPr lang="en-US" dirty="0" smtClean="0"/>
              <a:t>English.</a:t>
            </a:r>
          </a:p>
          <a:p>
            <a:r>
              <a:rPr lang="en-US" dirty="0" smtClean="0"/>
              <a:t>Supported </a:t>
            </a:r>
            <a:r>
              <a:rPr lang="en-US" dirty="0"/>
              <a:t>output has been quite some time Dutch, English and German for the most commonly used modules. </a:t>
            </a:r>
            <a:r>
              <a:rPr lang="en-US" dirty="0" smtClean="0"/>
              <a:t> For </a:t>
            </a:r>
            <a:r>
              <a:rPr lang="en-US" dirty="0"/>
              <a:t>many modules also other languages are available, such as German, Chinese or </a:t>
            </a:r>
            <a:r>
              <a:rPr lang="en-US" dirty="0" smtClean="0"/>
              <a:t>Russian, but these are not actively supported by SARC.</a:t>
            </a:r>
            <a:endParaRPr lang="en-US" dirty="0"/>
          </a:p>
          <a:p>
            <a:r>
              <a:rPr lang="en-US" dirty="0"/>
              <a:t>All output text are included in separate </a:t>
            </a:r>
            <a:r>
              <a:rPr lang="en-US" dirty="0" smtClean="0"/>
              <a:t>files</a:t>
            </a:r>
            <a:r>
              <a:rPr lang="en-US" dirty="0"/>
              <a:t>. </a:t>
            </a:r>
            <a:r>
              <a:rPr lang="en-US" dirty="0" smtClean="0"/>
              <a:t>These are Unicode text files and can </a:t>
            </a:r>
            <a:r>
              <a:rPr lang="en-US" dirty="0"/>
              <a:t>be modified with a </a:t>
            </a:r>
            <a:r>
              <a:rPr lang="en-US" dirty="0" err="1"/>
              <a:t>unicode</a:t>
            </a:r>
            <a:r>
              <a:rPr lang="en-US" dirty="0"/>
              <a:t> text editor, </a:t>
            </a:r>
            <a:r>
              <a:rPr lang="en-US" dirty="0" smtClean="0"/>
              <a:t>which are freely available on the internet. </a:t>
            </a:r>
            <a:r>
              <a:rPr lang="en-US" dirty="0"/>
              <a:t>In cooperation with SARC, each PIAS user is in principle free to add languages using these </a:t>
            </a:r>
            <a:r>
              <a:rPr lang="en-US" dirty="0" smtClean="0"/>
              <a:t>files. The exact procedure is described in the manual. </a:t>
            </a:r>
            <a:endParaRPr lang="en-US"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a:t>
            </a:fld>
            <a:endParaRPr lang="nl-NL" altLang="nl-NL"/>
          </a:p>
        </p:txBody>
      </p:sp>
    </p:spTree>
    <p:extLst>
      <p:ext uri="{BB962C8B-B14F-4D97-AF65-F5344CB8AC3E}">
        <p14:creationId xmlns:p14="http://schemas.microsoft.com/office/powerpoint/2010/main" val="1844253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Layout is the new PIAS module for the definition of internal geometry of the ship, and as such replaces the original  Compart module of PIAS. I would like to bring the following 3 issues to your attention</a:t>
            </a:r>
            <a:r>
              <a:rPr lang="en-US" dirty="0" smtClean="0"/>
              <a:t>. Bullets</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a:t>
            </a:fld>
            <a:endParaRPr lang="nl-NL" altLang="nl-NL"/>
          </a:p>
        </p:txBody>
      </p:sp>
    </p:spTree>
    <p:extLst>
      <p:ext uri="{BB962C8B-B14F-4D97-AF65-F5344CB8AC3E}">
        <p14:creationId xmlns:p14="http://schemas.microsoft.com/office/powerpoint/2010/main" val="410935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86188"/>
            <a:ext cx="54578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l-NL"/>
          </a:p>
        </p:txBody>
      </p:sp>
    </p:spTree>
    <p:extLst>
      <p:ext uri="{BB962C8B-B14F-4D97-AF65-F5344CB8AC3E}">
        <p14:creationId xmlns:p14="http://schemas.microsoft.com/office/powerpoint/2010/main" val="26905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3"/>
          <p:cNvSpPr>
            <a:spLocks noGrp="1"/>
          </p:cNvSpPr>
          <p:nvPr>
            <p:ph type="dt" sz="half" idx="10"/>
          </p:nvPr>
        </p:nvSpPr>
        <p:spPr/>
        <p:txBody>
          <a:bodyPr/>
          <a:lstStyle>
            <a:lvl1pPr>
              <a:defRPr/>
            </a:lvl1pPr>
          </a:lstStyle>
          <a:p>
            <a:pPr>
              <a:defRPr/>
            </a:pPr>
            <a:fld id="{FEE43BA4-F494-4F62-B07B-08155BFB95B9}" type="datetime1">
              <a:rPr lang="nl-NL"/>
              <a:pPr>
                <a:defRPr/>
              </a:pPr>
              <a:t>6-4-2017</a:t>
            </a:fld>
            <a:endParaRPr lang="nl-NL"/>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fld id="{66CD7289-5169-4298-96F5-14B723074AF9}" type="slidenum">
              <a:rPr lang="nl-NL" altLang="nl-NL"/>
              <a:pPr/>
              <a:t>‹#›</a:t>
            </a:fld>
            <a:endParaRPr lang="nl-NL" altLang="nl-NL"/>
          </a:p>
        </p:txBody>
      </p:sp>
    </p:spTree>
    <p:extLst>
      <p:ext uri="{BB962C8B-B14F-4D97-AF65-F5344CB8AC3E}">
        <p14:creationId xmlns:p14="http://schemas.microsoft.com/office/powerpoint/2010/main" val="2011344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49000" y="3381375"/>
            <a:ext cx="9144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688288" y="454868"/>
            <a:ext cx="2628900" cy="5811838"/>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767408" y="475456"/>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3"/>
          <p:cNvSpPr>
            <a:spLocks noGrp="1"/>
          </p:cNvSpPr>
          <p:nvPr>
            <p:ph type="dt" sz="half" idx="10"/>
          </p:nvPr>
        </p:nvSpPr>
        <p:spPr>
          <a:xfrm rot="5400000">
            <a:off x="-537438" y="537436"/>
            <a:ext cx="1440000" cy="365125"/>
          </a:xfrm>
        </p:spPr>
        <p:txBody>
          <a:bodyPr/>
          <a:lstStyle>
            <a:lvl1pPr>
              <a:defRPr/>
            </a:lvl1pPr>
          </a:lstStyle>
          <a:p>
            <a:pPr>
              <a:defRPr/>
            </a:pPr>
            <a:fld id="{5E9F3318-F329-439A-8281-FE07D2D51FC0}" type="datetime1">
              <a:rPr lang="nl-NL"/>
              <a:pPr>
                <a:defRPr/>
              </a:pPr>
              <a:t>6-4-2017</a:t>
            </a:fld>
            <a:endParaRPr lang="nl-NL"/>
          </a:p>
        </p:txBody>
      </p:sp>
      <p:sp>
        <p:nvSpPr>
          <p:cNvPr id="6" name="Footer Placeholder 4"/>
          <p:cNvSpPr>
            <a:spLocks noGrp="1"/>
          </p:cNvSpPr>
          <p:nvPr>
            <p:ph type="ftr" sz="quarter" idx="11"/>
          </p:nvPr>
        </p:nvSpPr>
        <p:spPr>
          <a:xfrm rot="5400000">
            <a:off x="-1620614" y="3256107"/>
            <a:ext cx="3600000" cy="365125"/>
          </a:xfrm>
        </p:spPr>
        <p:txBody>
          <a:bodyPr/>
          <a:lstStyle>
            <a:lvl1pPr>
              <a:defRPr/>
            </a:lvl1pPr>
          </a:lstStyle>
          <a:p>
            <a:pPr>
              <a:defRPr/>
            </a:pPr>
            <a:endParaRPr lang="nl-NL" dirty="0"/>
          </a:p>
        </p:txBody>
      </p:sp>
      <p:sp>
        <p:nvSpPr>
          <p:cNvPr id="7" name="Slide Number Placeholder 5"/>
          <p:cNvSpPr>
            <a:spLocks noGrp="1"/>
          </p:cNvSpPr>
          <p:nvPr>
            <p:ph type="sldNum" sz="quarter" idx="12"/>
          </p:nvPr>
        </p:nvSpPr>
        <p:spPr>
          <a:xfrm rot="5400000">
            <a:off x="-537438" y="5955437"/>
            <a:ext cx="1440000" cy="365125"/>
          </a:xfrm>
        </p:spPr>
        <p:txBody>
          <a:bodyPr/>
          <a:lstStyle>
            <a:lvl1pPr>
              <a:defRPr/>
            </a:lvl1pPr>
          </a:lstStyle>
          <a:p>
            <a:fld id="{0BF11D08-70C0-4983-B071-A3D26ED1C67C}" type="slidenum">
              <a:rPr lang="nl-NL" altLang="nl-NL"/>
              <a:pPr/>
              <a:t>‹#›</a:t>
            </a:fld>
            <a:endParaRPr lang="nl-NL" altLang="nl-NL"/>
          </a:p>
        </p:txBody>
      </p:sp>
    </p:spTree>
    <p:extLst>
      <p:ext uri="{BB962C8B-B14F-4D97-AF65-F5344CB8AC3E}">
        <p14:creationId xmlns:p14="http://schemas.microsoft.com/office/powerpoint/2010/main" val="246896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nl-NL"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5" name="Date Placeholder 7"/>
          <p:cNvSpPr>
            <a:spLocks noGrp="1"/>
          </p:cNvSpPr>
          <p:nvPr>
            <p:ph type="dt" sz="half" idx="10"/>
          </p:nvPr>
        </p:nvSpPr>
        <p:spPr/>
        <p:txBody>
          <a:bodyPr/>
          <a:lstStyle>
            <a:lvl1pPr>
              <a:defRPr/>
            </a:lvl1pPr>
          </a:lstStyle>
          <a:p>
            <a:pPr>
              <a:defRPr/>
            </a:pPr>
            <a:fld id="{EFD9D884-01DD-4DCA-AAB8-521629E783C0}" type="datetime1">
              <a:rPr lang="nl-NL"/>
              <a:pPr>
                <a:defRPr/>
              </a:pPr>
              <a:t>6-4-2017</a:t>
            </a:fld>
            <a:endParaRPr lang="nl-NL" dirty="0"/>
          </a:p>
        </p:txBody>
      </p:sp>
      <p:sp>
        <p:nvSpPr>
          <p:cNvPr id="6" name="Footer Placeholder 8"/>
          <p:cNvSpPr>
            <a:spLocks noGrp="1"/>
          </p:cNvSpPr>
          <p:nvPr>
            <p:ph type="ftr" sz="quarter" idx="11"/>
          </p:nvPr>
        </p:nvSpPr>
        <p:spPr/>
        <p:txBody>
          <a:bodyPr/>
          <a:lstStyle>
            <a:lvl1pPr>
              <a:defRPr/>
            </a:lvl1pPr>
          </a:lstStyle>
          <a:p>
            <a:pPr>
              <a:defRPr/>
            </a:pPr>
            <a:endParaRPr lang="nl-NL" dirty="0"/>
          </a:p>
        </p:txBody>
      </p:sp>
      <p:sp>
        <p:nvSpPr>
          <p:cNvPr id="7" name="Slide Number Placeholder 9"/>
          <p:cNvSpPr>
            <a:spLocks noGrp="1"/>
          </p:cNvSpPr>
          <p:nvPr>
            <p:ph type="sldNum" sz="quarter" idx="12"/>
          </p:nvPr>
        </p:nvSpPr>
        <p:spPr/>
        <p:txBody>
          <a:bodyPr/>
          <a:lstStyle>
            <a:lvl1pPr>
              <a:defRPr/>
            </a:lvl1pPr>
          </a:lstStyle>
          <a:p>
            <a:fld id="{2C4BDB0B-48F0-468E-9759-F63765CE59F2}" type="slidenum">
              <a:rPr lang="nl-NL" altLang="nl-NL"/>
              <a:pPr/>
              <a:t>‹#›</a:t>
            </a:fld>
            <a:endParaRPr lang="nl-NL" altLang="nl-NL"/>
          </a:p>
        </p:txBody>
      </p:sp>
    </p:spTree>
    <p:extLst>
      <p:ext uri="{BB962C8B-B14F-4D97-AF65-F5344CB8AC3E}">
        <p14:creationId xmlns:p14="http://schemas.microsoft.com/office/powerpoint/2010/main" val="940233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l-NL"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solidFill>
                  <a:srgbClr val="1C61AB"/>
                </a:solidFill>
              </a:defRPr>
            </a:lvl1pPr>
          </a:lstStyle>
          <a:p>
            <a:pPr>
              <a:defRPr/>
            </a:pPr>
            <a:fld id="{063DD310-5242-4B3F-B394-9278C1E1C25E}" type="datetime1">
              <a:rPr lang="nl-NL"/>
              <a:pPr>
                <a:defRPr/>
              </a:pPr>
              <a:t>6-4-2017</a:t>
            </a:fld>
            <a:endParaRPr lang="nl-NL" dirty="0"/>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fld id="{A74D213B-0C71-4C3B-A49F-5B4ACEAD7771}" type="slidenum">
              <a:rPr lang="nl-NL" altLang="nl-NL"/>
              <a:pPr/>
              <a:t>‹#›</a:t>
            </a:fld>
            <a:endParaRPr lang="nl-NL" altLang="nl-NL"/>
          </a:p>
        </p:txBody>
      </p:sp>
    </p:spTree>
    <p:extLst>
      <p:ext uri="{BB962C8B-B14F-4D97-AF65-F5344CB8AC3E}">
        <p14:creationId xmlns:p14="http://schemas.microsoft.com/office/powerpoint/2010/main" val="408642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Date Placeholder 4"/>
          <p:cNvSpPr>
            <a:spLocks noGrp="1"/>
          </p:cNvSpPr>
          <p:nvPr>
            <p:ph type="dt" sz="half" idx="10"/>
          </p:nvPr>
        </p:nvSpPr>
        <p:spPr/>
        <p:txBody>
          <a:bodyPr/>
          <a:lstStyle>
            <a:lvl1pPr>
              <a:defRPr/>
            </a:lvl1pPr>
          </a:lstStyle>
          <a:p>
            <a:pPr>
              <a:defRPr/>
            </a:pPr>
            <a:fld id="{208BF475-8184-4BFB-91FD-BA2759EFAF5B}" type="datetime1">
              <a:rPr lang="nl-NL"/>
              <a:pPr>
                <a:defRPr/>
              </a:pPr>
              <a:t>6-4-2017</a:t>
            </a:fld>
            <a:endParaRPr lang="nl-NL" dirty="0"/>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A3075BA4-0C87-4F8A-BACD-52BE7EC7C029}" type="slidenum">
              <a:rPr lang="nl-NL" altLang="nl-NL"/>
              <a:pPr/>
              <a:t>‹#›</a:t>
            </a:fld>
            <a:endParaRPr lang="nl-NL" altLang="nl-NL"/>
          </a:p>
        </p:txBody>
      </p:sp>
    </p:spTree>
    <p:extLst>
      <p:ext uri="{BB962C8B-B14F-4D97-AF65-F5344CB8AC3E}">
        <p14:creationId xmlns:p14="http://schemas.microsoft.com/office/powerpoint/2010/main" val="1001709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8" name="Date Placeholder 6"/>
          <p:cNvSpPr>
            <a:spLocks noGrp="1"/>
          </p:cNvSpPr>
          <p:nvPr>
            <p:ph type="dt" sz="half" idx="10"/>
          </p:nvPr>
        </p:nvSpPr>
        <p:spPr/>
        <p:txBody>
          <a:bodyPr/>
          <a:lstStyle>
            <a:lvl1pPr>
              <a:defRPr/>
            </a:lvl1pPr>
          </a:lstStyle>
          <a:p>
            <a:pPr>
              <a:defRPr/>
            </a:pPr>
            <a:fld id="{FD4E590A-A80C-4928-AC34-288B9CCEECFE}" type="datetime1">
              <a:rPr lang="nl-NL"/>
              <a:pPr>
                <a:defRPr/>
              </a:pPr>
              <a:t>6-4-2017</a:t>
            </a:fld>
            <a:endParaRPr lang="nl-NL"/>
          </a:p>
        </p:txBody>
      </p:sp>
      <p:sp>
        <p:nvSpPr>
          <p:cNvPr id="9" name="Footer Placeholder 7"/>
          <p:cNvSpPr>
            <a:spLocks noGrp="1"/>
          </p:cNvSpPr>
          <p:nvPr>
            <p:ph type="ftr" sz="quarter" idx="11"/>
          </p:nvPr>
        </p:nvSpPr>
        <p:spPr/>
        <p:txBody>
          <a:bodyPr/>
          <a:lstStyle>
            <a:lvl1pPr>
              <a:defRPr/>
            </a:lvl1pPr>
          </a:lstStyle>
          <a:p>
            <a:pPr>
              <a:defRPr/>
            </a:pPr>
            <a:endParaRPr lang="nl-NL"/>
          </a:p>
        </p:txBody>
      </p:sp>
      <p:sp>
        <p:nvSpPr>
          <p:cNvPr id="10" name="Slide Number Placeholder 8"/>
          <p:cNvSpPr>
            <a:spLocks noGrp="1"/>
          </p:cNvSpPr>
          <p:nvPr>
            <p:ph type="sldNum" sz="quarter" idx="12"/>
          </p:nvPr>
        </p:nvSpPr>
        <p:spPr/>
        <p:txBody>
          <a:bodyPr/>
          <a:lstStyle>
            <a:lvl1pPr>
              <a:defRPr/>
            </a:lvl1pPr>
          </a:lstStyle>
          <a:p>
            <a:fld id="{7D54532B-87FC-4528-B5C3-79449F0E2D47}" type="slidenum">
              <a:rPr lang="nl-NL" altLang="nl-NL"/>
              <a:pPr/>
              <a:t>‹#›</a:t>
            </a:fld>
            <a:endParaRPr lang="nl-NL" altLang="nl-NL"/>
          </a:p>
        </p:txBody>
      </p:sp>
    </p:spTree>
    <p:extLst>
      <p:ext uri="{BB962C8B-B14F-4D97-AF65-F5344CB8AC3E}">
        <p14:creationId xmlns:p14="http://schemas.microsoft.com/office/powerpoint/2010/main" val="123305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nl-NL"/>
          </a:p>
        </p:txBody>
      </p:sp>
      <p:sp>
        <p:nvSpPr>
          <p:cNvPr id="4" name="Date Placeholder 2"/>
          <p:cNvSpPr>
            <a:spLocks noGrp="1"/>
          </p:cNvSpPr>
          <p:nvPr>
            <p:ph type="dt" sz="half" idx="10"/>
          </p:nvPr>
        </p:nvSpPr>
        <p:spPr/>
        <p:txBody>
          <a:bodyPr/>
          <a:lstStyle>
            <a:lvl1pPr>
              <a:defRPr/>
            </a:lvl1pPr>
          </a:lstStyle>
          <a:p>
            <a:pPr>
              <a:defRPr/>
            </a:pPr>
            <a:fld id="{301A73AC-B878-4EB5-94C0-6A65BC8960DC}" type="datetime1">
              <a:rPr lang="nl-NL"/>
              <a:pPr>
                <a:defRPr/>
              </a:pPr>
              <a:t>6-4-2017</a:t>
            </a:fld>
            <a:endParaRPr lang="nl-NL"/>
          </a:p>
        </p:txBody>
      </p:sp>
      <p:sp>
        <p:nvSpPr>
          <p:cNvPr id="5" name="Footer Placeholder 3"/>
          <p:cNvSpPr>
            <a:spLocks noGrp="1"/>
          </p:cNvSpPr>
          <p:nvPr>
            <p:ph type="ftr" sz="quarter" idx="11"/>
          </p:nvPr>
        </p:nvSpPr>
        <p:spPr/>
        <p:txBody>
          <a:bodyPr/>
          <a:lstStyle>
            <a:lvl1pPr>
              <a:defRPr/>
            </a:lvl1pPr>
          </a:lstStyle>
          <a:p>
            <a:pPr>
              <a:defRPr/>
            </a:pPr>
            <a:endParaRPr lang="nl-NL"/>
          </a:p>
        </p:txBody>
      </p:sp>
      <p:sp>
        <p:nvSpPr>
          <p:cNvPr id="6" name="Slide Number Placeholder 4"/>
          <p:cNvSpPr>
            <a:spLocks noGrp="1"/>
          </p:cNvSpPr>
          <p:nvPr>
            <p:ph type="sldNum" sz="quarter" idx="12"/>
          </p:nvPr>
        </p:nvSpPr>
        <p:spPr/>
        <p:txBody>
          <a:bodyPr/>
          <a:lstStyle>
            <a:lvl1pPr>
              <a:defRPr/>
            </a:lvl1pPr>
          </a:lstStyle>
          <a:p>
            <a:fld id="{F1E40D3F-D9E0-4FC0-9027-CCD0175CBDBC}" type="slidenum">
              <a:rPr lang="nl-NL" altLang="nl-NL"/>
              <a:pPr/>
              <a:t>‹#›</a:t>
            </a:fld>
            <a:endParaRPr lang="nl-NL" altLang="nl-NL"/>
          </a:p>
        </p:txBody>
      </p:sp>
    </p:spTree>
    <p:extLst>
      <p:ext uri="{BB962C8B-B14F-4D97-AF65-F5344CB8AC3E}">
        <p14:creationId xmlns:p14="http://schemas.microsoft.com/office/powerpoint/2010/main" val="337747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2E094513-D677-48B7-B97D-4A1071F83A71}" type="datetime1">
              <a:rPr lang="nl-NL"/>
              <a:pPr>
                <a:defRPr/>
              </a:pPr>
              <a:t>6-4-2017</a:t>
            </a:fld>
            <a:endParaRPr lang="nl-NL"/>
          </a:p>
        </p:txBody>
      </p:sp>
      <p:sp>
        <p:nvSpPr>
          <p:cNvPr id="4" name="Footer Placeholder 2"/>
          <p:cNvSpPr>
            <a:spLocks noGrp="1"/>
          </p:cNvSpPr>
          <p:nvPr>
            <p:ph type="ftr" sz="quarter" idx="11"/>
          </p:nvPr>
        </p:nvSpPr>
        <p:spPr/>
        <p:txBody>
          <a:bodyPr/>
          <a:lstStyle>
            <a:lvl1pPr>
              <a:defRPr/>
            </a:lvl1pPr>
          </a:lstStyle>
          <a:p>
            <a:pPr>
              <a:defRPr/>
            </a:pPr>
            <a:endParaRPr lang="nl-NL"/>
          </a:p>
        </p:txBody>
      </p:sp>
      <p:sp>
        <p:nvSpPr>
          <p:cNvPr id="5" name="Slide Number Placeholder 3"/>
          <p:cNvSpPr>
            <a:spLocks noGrp="1"/>
          </p:cNvSpPr>
          <p:nvPr>
            <p:ph type="sldNum" sz="quarter" idx="12"/>
          </p:nvPr>
        </p:nvSpPr>
        <p:spPr/>
        <p:txBody>
          <a:bodyPr/>
          <a:lstStyle>
            <a:lvl1pPr>
              <a:defRPr/>
            </a:lvl1pPr>
          </a:lstStyle>
          <a:p>
            <a:fld id="{145D0D87-8817-416B-8D25-653C7267A6B5}" type="slidenum">
              <a:rPr lang="nl-NL" altLang="nl-NL"/>
              <a:pPr/>
              <a:t>‹#›</a:t>
            </a:fld>
            <a:endParaRPr lang="nl-NL" altLang="nl-NL"/>
          </a:p>
        </p:txBody>
      </p:sp>
    </p:spTree>
    <p:extLst>
      <p:ext uri="{BB962C8B-B14F-4D97-AF65-F5344CB8AC3E}">
        <p14:creationId xmlns:p14="http://schemas.microsoft.com/office/powerpoint/2010/main" val="419761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93455FFC-606C-4F7E-93CD-63FA994C650C}" type="datetime1">
              <a:rPr lang="nl-NL"/>
              <a:pPr>
                <a:defRPr/>
              </a:pPr>
              <a:t>6-4-2017</a:t>
            </a:fld>
            <a:endParaRPr lang="nl-NL"/>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980CDDFA-02A9-45EF-AC5C-59195D75FB39}" type="slidenum">
              <a:rPr lang="nl-NL" altLang="nl-NL"/>
              <a:pPr/>
              <a:t>‹#›</a:t>
            </a:fld>
            <a:endParaRPr lang="nl-NL" altLang="nl-NL"/>
          </a:p>
        </p:txBody>
      </p:sp>
    </p:spTree>
    <p:extLst>
      <p:ext uri="{BB962C8B-B14F-4D97-AF65-F5344CB8AC3E}">
        <p14:creationId xmlns:p14="http://schemas.microsoft.com/office/powerpoint/2010/main" val="361396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nl-NL"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14641F52-3743-4493-9E3F-E7142E700328}" type="datetime1">
              <a:rPr lang="nl-NL"/>
              <a:pPr>
                <a:defRPr/>
              </a:pPr>
              <a:t>6-4-2017</a:t>
            </a:fld>
            <a:endParaRPr lang="nl-NL"/>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F0F9F758-7910-49A7-B4F3-67828505A8C4}" type="slidenum">
              <a:rPr lang="nl-NL" altLang="nl-NL"/>
              <a:pPr/>
              <a:t>‹#›</a:t>
            </a:fld>
            <a:endParaRPr lang="nl-NL" altLang="nl-NL"/>
          </a:p>
        </p:txBody>
      </p:sp>
    </p:spTree>
    <p:extLst>
      <p:ext uri="{BB962C8B-B14F-4D97-AF65-F5344CB8AC3E}">
        <p14:creationId xmlns:p14="http://schemas.microsoft.com/office/powerpoint/2010/main" val="3410426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3786188"/>
            <a:ext cx="5457825" cy="2592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smtClean="0"/>
              <a:t>Click to edit Master title style</a:t>
            </a:r>
            <a:endParaRPr lang="nl-NL" altLang="nl-NL"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smtClean="0"/>
              <a:t>Click to edit Master text styles</a:t>
            </a:r>
          </a:p>
          <a:p>
            <a:pPr lvl="1"/>
            <a:r>
              <a:rPr lang="en-US" altLang="nl-NL" smtClean="0"/>
              <a:t>Second level</a:t>
            </a:r>
          </a:p>
          <a:p>
            <a:pPr lvl="2"/>
            <a:r>
              <a:rPr lang="en-US" altLang="nl-NL" smtClean="0"/>
              <a:t>Third level</a:t>
            </a:r>
          </a:p>
          <a:p>
            <a:pPr lvl="3"/>
            <a:r>
              <a:rPr lang="en-US" altLang="nl-NL" smtClean="0"/>
              <a:t>Fourth level</a:t>
            </a:r>
          </a:p>
          <a:p>
            <a:pPr lvl="4"/>
            <a:r>
              <a:rPr lang="en-US" altLang="nl-NL" smtClean="0"/>
              <a:t>Fifth level</a:t>
            </a:r>
            <a:endParaRPr lang="nl-NL" altLang="nl-NL"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rgbClr val="1C61AB"/>
                </a:solidFill>
                <a:latin typeface="HelveticaNeueLT Pro 55 Roman" panose="020B0604020202020204" pitchFamily="34" charset="0"/>
                <a:cs typeface="+mn-cs"/>
              </a:defRPr>
            </a:lvl1pPr>
          </a:lstStyle>
          <a:p>
            <a:pPr>
              <a:defRPr/>
            </a:pPr>
            <a:fld id="{995956CE-580C-47B2-985D-6EC1B2655227}" type="datetime1">
              <a:rPr lang="nl-NL"/>
              <a:pPr>
                <a:defRPr/>
              </a:pPr>
              <a:t>6-4-2017</a:t>
            </a:fld>
            <a:endParaRPr lang="nl-NL"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rgbClr val="1C61AB"/>
                </a:solidFill>
                <a:latin typeface="HelveticaNeueLT Pro 55 Roman" panose="020B0604020202020204" pitchFamily="34" charset="0"/>
                <a:cs typeface="+mn-cs"/>
              </a:defRPr>
            </a:lvl1pPr>
          </a:lstStyle>
          <a:p>
            <a:pPr>
              <a:defRPr/>
            </a:pPr>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1C61AB"/>
                </a:solidFill>
                <a:latin typeface="HelveticaNeueLT Pro 55 Roman" panose="020B0604020202020204" pitchFamily="34" charset="0"/>
              </a:defRPr>
            </a:lvl1pPr>
          </a:lstStyle>
          <a:p>
            <a:fld id="{6E6D2A8B-8C12-4218-9949-71B619146BFA}" type="slidenum">
              <a:rPr lang="nl-NL" altLang="nl-NL"/>
              <a:pPr/>
              <a:t>‹#›</a:t>
            </a:fld>
            <a:endParaRPr lang="nl-NL" altLang="nl-NL"/>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hf hdr="0" ftr="0"/>
  <p:txStyles>
    <p:titleStyle>
      <a:lvl1pPr algn="l" rtl="0" eaLnBrk="1" fontAlgn="base" hangingPunct="1">
        <a:lnSpc>
          <a:spcPct val="90000"/>
        </a:lnSpc>
        <a:spcBef>
          <a:spcPct val="0"/>
        </a:spcBef>
        <a:spcAft>
          <a:spcPct val="0"/>
        </a:spcAft>
        <a:defRPr sz="44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26.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Recent developments in PIAS</a:t>
            </a:r>
            <a:endParaRPr lang="nl-NL" dirty="0"/>
          </a:p>
        </p:txBody>
      </p:sp>
      <p:sp>
        <p:nvSpPr>
          <p:cNvPr id="3" name="Subtitle 2"/>
          <p:cNvSpPr>
            <a:spLocks noGrp="1"/>
          </p:cNvSpPr>
          <p:nvPr>
            <p:ph type="subTitle" idx="1"/>
          </p:nvPr>
        </p:nvSpPr>
        <p:spPr/>
        <p:txBody>
          <a:bodyPr/>
          <a:lstStyle/>
          <a:p>
            <a:endParaRPr lang="nl-NL" dirty="0" smtClean="0"/>
          </a:p>
          <a:p>
            <a:r>
              <a:rPr lang="nl-NL" sz="2800" dirty="0" smtClean="0"/>
              <a:t>Mark Visser</a:t>
            </a:r>
          </a:p>
          <a:p>
            <a:r>
              <a:rPr lang="en-US" sz="2800" dirty="0" smtClean="0"/>
              <a:t>Naval Architect </a:t>
            </a:r>
            <a:endParaRPr lang="nl-NL" sz="2800" dirty="0"/>
          </a:p>
        </p:txBody>
      </p:sp>
    </p:spTree>
    <p:extLst>
      <p:ext uri="{BB962C8B-B14F-4D97-AF65-F5344CB8AC3E}">
        <p14:creationId xmlns:p14="http://schemas.microsoft.com/office/powerpoint/2010/main" val="4065069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a:t>
            </a:fld>
            <a:endParaRPr lang="nl-NL" altLang="nl-NL"/>
          </a:p>
        </p:txBody>
      </p:sp>
      <p:sp>
        <p:nvSpPr>
          <p:cNvPr id="10" name="Title 1"/>
          <p:cNvSpPr txBox="1">
            <a:spLocks/>
          </p:cNvSpPr>
          <p:nvPr/>
        </p:nvSpPr>
        <p:spPr bwMode="auto">
          <a:xfrm>
            <a:off x="494523" y="38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a:lstStyle>
          <a:p>
            <a:r>
              <a:rPr lang="nl-NL" sz="4200" dirty="0" err="1" smtClean="0"/>
              <a:t>Individual</a:t>
            </a:r>
            <a:r>
              <a:rPr lang="nl-NL" sz="4200" dirty="0" smtClean="0"/>
              <a:t> </a:t>
            </a:r>
            <a:r>
              <a:rPr lang="nl-NL" sz="4200" dirty="0" err="1" smtClean="0"/>
              <a:t>compartment</a:t>
            </a:r>
            <a:r>
              <a:rPr lang="nl-NL" sz="4200" dirty="0" smtClean="0"/>
              <a:t> </a:t>
            </a:r>
            <a:r>
              <a:rPr lang="nl-NL" sz="4200" dirty="0" err="1" smtClean="0"/>
              <a:t>definition</a:t>
            </a:r>
            <a:endParaRPr lang="nl-NL" sz="4200" dirty="0"/>
          </a:p>
        </p:txBody>
      </p:sp>
      <p:pic>
        <p:nvPicPr>
          <p:cNvPr id="11"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1528" y="1556792"/>
            <a:ext cx="7086600" cy="423227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81123" y="1288170"/>
            <a:ext cx="4449763" cy="49911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943872" y="5405579"/>
            <a:ext cx="3028571" cy="113333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12481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60497"/>
            <a:ext cx="7488832" cy="704197"/>
          </a:xfrm>
        </p:spPr>
        <p:txBody>
          <a:bodyPr/>
          <a:lstStyle/>
          <a:p>
            <a:r>
              <a:rPr lang="en-US" dirty="0" smtClean="0"/>
              <a:t>Layout definition with planes</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a:t>
            </a:fld>
            <a:endParaRPr lang="nl-NL" altLang="nl-NL" dirty="0"/>
          </a:p>
        </p:txBody>
      </p:sp>
      <p:sp>
        <p:nvSpPr>
          <p:cNvPr id="3" name="Rectangle 2"/>
          <p:cNvSpPr/>
          <p:nvPr/>
        </p:nvSpPr>
        <p:spPr>
          <a:xfrm>
            <a:off x="10920536" y="2996953"/>
            <a:ext cx="1285350" cy="2400657"/>
          </a:xfrm>
          <a:prstGeom prst="rect">
            <a:avLst/>
          </a:prstGeom>
          <a:noFill/>
        </p:spPr>
        <p:txBody>
          <a:bodyPr wrap="squar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 </a:t>
            </a:r>
          </a:p>
          <a:p>
            <a:pPr algn="ctr"/>
            <a:r>
              <a:rPr lang="en-US" sz="4800" b="0" cap="none" spc="0" dirty="0" smtClean="0">
                <a:ln w="0"/>
                <a:solidFill>
                  <a:schemeClr val="accent1"/>
                </a:solidFill>
                <a:effectLst>
                  <a:outerShdw blurRad="38100" dist="25400" dir="5400000" algn="ctr" rotWithShape="0">
                    <a:srgbClr val="6E747A">
                      <a:alpha val="43000"/>
                    </a:srgbClr>
                  </a:outerShdw>
                </a:effectLst>
              </a:rPr>
              <a:t>30 sec</a:t>
            </a:r>
            <a:endParaRPr lang="en-US" sz="4800" b="0" cap="none" spc="0" dirty="0">
              <a:ln w="0"/>
              <a:solidFill>
                <a:schemeClr val="accent1"/>
              </a:solidFill>
              <a:effectLst>
                <a:outerShdw blurRad="38100" dist="25400" dir="5400000" algn="ctr" rotWithShape="0">
                  <a:srgbClr val="6E747A">
                    <a:alpha val="43000"/>
                  </a:srgbClr>
                </a:outerShdw>
              </a:effectLst>
            </a:endParaRPr>
          </a:p>
        </p:txBody>
      </p:sp>
      <p:sp>
        <p:nvSpPr>
          <p:cNvPr id="6" name="Isosceles Triangle 5"/>
          <p:cNvSpPr/>
          <p:nvPr/>
        </p:nvSpPr>
        <p:spPr>
          <a:xfrm rot="5400000">
            <a:off x="11383191" y="3528662"/>
            <a:ext cx="288032" cy="288032"/>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layout38sec">
            <a:hlinkClick r:id="" action="ppaction://media"/>
          </p:cNvPr>
          <p:cNvPicPr>
            <a:picLocks noGrp="1" noChangeAspect="1"/>
          </p:cNvPicPr>
          <p:nvPr>
            <p:ph idx="1"/>
            <a:videoFile r:link="rId2"/>
            <p:extLst>
              <p:ext uri="{DAA4B4D4-6D71-4841-9C94-3DE7FCFB9230}">
                <p14:media xmlns:p14="http://schemas.microsoft.com/office/powerpoint/2010/main" r:embed="rId1">
                  <p14:bmkLst>
                    <p14:bmk name="Bookmark 1" time="172.2429"/>
                    <p14:bmk name="Bookmark 2" time="18946.7262"/>
                    <p14:bmk name="Bookmark 3" time="19635.6981"/>
                    <p14:bmk name="Bookmark 4" time="24975.23"/>
                    <p14:bmk name="Bookmark 5" time="25190.5338"/>
                    <p14:bmk name="Bookmark 6" time="31778.8272"/>
                    <p14:bmk name="Bookmark 7" time="32467.7991"/>
                  </p14:bmkLst>
                </p14:media>
              </p:ext>
            </p:extLst>
          </p:nvPr>
        </p:nvPicPr>
        <p:blipFill>
          <a:blip r:embed="rId5"/>
          <a:stretch>
            <a:fillRect/>
          </a:stretch>
        </p:blipFill>
        <p:spPr>
          <a:xfrm>
            <a:off x="309782" y="1006287"/>
            <a:ext cx="10553699" cy="5715188"/>
          </a:xfrm>
        </p:spPr>
      </p:pic>
      <p:sp>
        <p:nvSpPr>
          <p:cNvPr id="14" name="Rectangle 13"/>
          <p:cNvSpPr/>
          <p:nvPr/>
        </p:nvSpPr>
        <p:spPr>
          <a:xfrm>
            <a:off x="228780" y="170094"/>
            <a:ext cx="7523404"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Insert bulkheads frame 15, 37 and 138</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p:cNvSpPr/>
          <p:nvPr/>
        </p:nvSpPr>
        <p:spPr>
          <a:xfrm>
            <a:off x="228780" y="165549"/>
            <a:ext cx="723537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Insert </a:t>
            </a:r>
            <a:r>
              <a:rPr lang="en-US"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tanktop</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1.2m</a:t>
            </a:r>
          </a:p>
        </p:txBody>
      </p:sp>
      <p:sp>
        <p:nvSpPr>
          <p:cNvPr id="16" name="Rectangle 15"/>
          <p:cNvSpPr/>
          <p:nvPr/>
        </p:nvSpPr>
        <p:spPr>
          <a:xfrm>
            <a:off x="228781" y="170094"/>
            <a:ext cx="723536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Select extend of the deck</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p:cNvSpPr/>
          <p:nvPr/>
        </p:nvSpPr>
        <p:spPr>
          <a:xfrm>
            <a:off x="228782" y="165550"/>
            <a:ext cx="7523402"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Rename compartments in the GUI</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648755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video>
                  <p:cMediaNode vol="80000">
                    <p:cTn id="2" fill="hold" display="0">
                      <p:stCondLst>
                        <p:cond delay="indefinite"/>
                      </p:stCondLst>
                    </p:cTn>
                    <p:tgtEl>
                      <p:spTgt spid="8"/>
                    </p:tgtEl>
                  </p:cMediaNode>
                </p:video>
                <p:seq concurrent="1" nextAc="seek">
                  <p:cTn id="3" restart="whenNotActive" fill="hold" evtFilter="cancelBubble" nodeType="interactiveSeq">
                    <p:stCondLst>
                      <p:cond evt="onMediaBookmark" delay="0">
                        <p:tgtEl>
                          <p14:bmkTgt spid="8" bmkName="Bookmark 1"/>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MediaBookmark" delay="0">
                      <p:tgtEl>
                        <p14:bmkTgt spid="8" bmkName="Bookmark 1"/>
                      </p:tgtEl>
                    </p:cond>
                  </p:nextCondLst>
                </p:seq>
                <p:seq concurrent="1" nextAc="seek">
                  <p:cTn id="8" restart="whenNotActive" fill="hold" evtFilter="cancelBubble" nodeType="interactiveSeq">
                    <p:stCondLst>
                      <p:cond evt="onMediaBookmark" delay="0">
                        <p:tgtEl>
                          <p14:bmkTgt spid="8" bmkName="Bookmark 2"/>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8" bmkName="Bookmark 2"/>
                      </p:tgtEl>
                    </p:cond>
                  </p:nextCondLst>
                </p:seq>
                <p:seq concurrent="1" nextAc="seek">
                  <p:cTn id="13" restart="whenNotActive" fill="hold" evtFilter="cancelBubble" nodeType="interactiveSeq">
                    <p:stCondLst>
                      <p:cond evt="onMediaBookmark" delay="0">
                        <p:tgtEl>
                          <p14:bmkTgt spid="8" bmkName="Bookmark 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MediaBookmark" delay="0">
                      <p:tgtEl>
                        <p14:bmkTgt spid="8" bmkName="Bookmark 3"/>
                      </p:tgtEl>
                    </p:cond>
                  </p:nextCondLst>
                </p:seq>
                <p:seq concurrent="1" nextAc="seek">
                  <p:cTn id="18" restart="whenNotActive" fill="hold" evtFilter="cancelBubble" nodeType="interactiveSeq">
                    <p:stCondLst>
                      <p:cond evt="onMediaBookmark" delay="0">
                        <p:tgtEl>
                          <p14:bmkTgt spid="8" bmkName="Bookmark 4"/>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8" bmkName="Bookmark 4"/>
                      </p:tgtEl>
                    </p:cond>
                  </p:nextCondLst>
                </p:seq>
                <p:seq concurrent="1" nextAc="seek">
                  <p:cTn id="23" restart="whenNotActive" fill="hold" evtFilter="cancelBubble" nodeType="interactiveSeq">
                    <p:stCondLst>
                      <p:cond evt="onMediaBookmark" delay="0">
                        <p:tgtEl>
                          <p14:bmkTgt spid="8" bmkName="Bookmark 5"/>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MediaBookmark" delay="0">
                      <p:tgtEl>
                        <p14:bmkTgt spid="8" bmkName="Bookmark 5"/>
                      </p:tgtEl>
                    </p:cond>
                  </p:nextCondLst>
                </p:seq>
                <p:seq concurrent="1" nextAc="seek">
                  <p:cTn id="28" restart="whenNotActive" fill="hold" evtFilter="cancelBubble" nodeType="interactiveSeq">
                    <p:stCondLst>
                      <p:cond evt="onMediaBookmark" delay="0">
                        <p:tgtEl>
                          <p14:bmkTgt spid="8" bmkName="Bookmark 6"/>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8" bmkName="Bookmark 6"/>
                      </p:tgtEl>
                    </p:cond>
                  </p:nextCondLst>
                </p:seq>
                <p:seq concurrent="1" nextAc="seek">
                  <p:cTn id="33" restart="whenNotActive" fill="hold" evtFilter="cancelBubble" nodeType="interactiveSeq">
                    <p:stCondLst>
                      <p:cond evt="onMediaBookmark" delay="0">
                        <p:tgtEl>
                          <p14:bmkTgt spid="8" bmkName="Bookmark 7"/>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MediaBookmark" delay="0">
                      <p:tgtEl>
                        <p14:bmkTgt spid="8" bmkName="Bookmark 7"/>
                      </p:tgtEl>
                    </p:cond>
                  </p:nextCondLst>
                </p:seq>
              </p:childTnLst>
            </p:cTn>
          </p:par>
        </p:tnLst>
        <p:bldLst>
          <p:bldP spid="14" grpId="0" animBg="1"/>
          <p:bldP spid="14" grpId="1" animBg="1"/>
          <p:bldP spid="15" grpId="0" animBg="1"/>
          <p:bldP spid="15" grpId="1" animBg="1"/>
          <p:bldP spid="16" grpId="0" animBg="1"/>
          <p:bldP spid="16" grpId="1" animBg="1"/>
          <p:bldP spid="17" grpId="0" animBg="1"/>
        </p:bldLst>
      </p:timing>
    </mc:Choice>
    <mc:Fallback xmlns="">
      <p:timing>
        <p:tnLst>
          <p:par>
            <p:cTn id="1" dur="indefinite" restart="never" nodeType="tmRoot">
              <p:childTnLst>
                <p:video>
                  <p:cMediaNode vol="80000">
                    <p:cTn id="2" fill="hold" display="0">
                      <p:stCondLst>
                        <p:cond delay="indefinite"/>
                      </p:stCondLst>
                    </p:cTn>
                    <p:tgtEl>
                      <p:spTgt spid="8"/>
                    </p:tgtEl>
                  </p:cMediaNode>
                </p:vide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88" y="87088"/>
            <a:ext cx="10515600" cy="1089709"/>
          </a:xfrm>
        </p:spPr>
        <p:txBody>
          <a:bodyPr/>
          <a:lstStyle/>
          <a:p>
            <a:r>
              <a:rPr lang="en-US" dirty="0" smtClean="0"/>
              <a:t>Layout subdivision plan</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a:t>
            </a:fld>
            <a:endParaRPr lang="nl-NL" altLang="nl-NL"/>
          </a:p>
        </p:txBody>
      </p:sp>
      <p:pic>
        <p:nvPicPr>
          <p:cNvPr id="6" name="Picture 5"/>
          <p:cNvPicPr>
            <a:picLocks noChangeAspect="1"/>
          </p:cNvPicPr>
          <p:nvPr/>
        </p:nvPicPr>
        <p:blipFill>
          <a:blip r:embed="rId3"/>
          <a:stretch>
            <a:fillRect/>
          </a:stretch>
        </p:blipFill>
        <p:spPr>
          <a:xfrm>
            <a:off x="479376" y="1029209"/>
            <a:ext cx="4972091" cy="3024336"/>
          </a:xfrm>
          <a:prstGeom prst="rect">
            <a:avLst/>
          </a:prstGeom>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p:cNvPicPr>
            <a:picLocks noChangeAspect="1"/>
          </p:cNvPicPr>
          <p:nvPr/>
        </p:nvPicPr>
        <p:blipFill>
          <a:blip r:embed="rId4"/>
          <a:stretch>
            <a:fillRect/>
          </a:stretch>
        </p:blipFill>
        <p:spPr>
          <a:xfrm>
            <a:off x="5951984" y="1268760"/>
            <a:ext cx="6009459" cy="46056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p:cNvPicPr>
            <a:picLocks noChangeAspect="1"/>
          </p:cNvPicPr>
          <p:nvPr/>
        </p:nvPicPr>
        <p:blipFill>
          <a:blip r:embed="rId5"/>
          <a:stretch>
            <a:fillRect/>
          </a:stretch>
        </p:blipFill>
        <p:spPr>
          <a:xfrm>
            <a:off x="2098948" y="3571565"/>
            <a:ext cx="3853036" cy="2731035"/>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2039207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conversion</a:t>
            </a:r>
            <a:endParaRPr lang="nl-NL" dirty="0"/>
          </a:p>
        </p:txBody>
      </p:sp>
      <p:sp>
        <p:nvSpPr>
          <p:cNvPr id="3" name="Content Placeholder 2"/>
          <p:cNvSpPr>
            <a:spLocks noGrp="1"/>
          </p:cNvSpPr>
          <p:nvPr>
            <p:ph idx="1"/>
          </p:nvPr>
        </p:nvSpPr>
        <p:spPr/>
        <p:txBody>
          <a:bodyPr/>
          <a:lstStyle/>
          <a:p>
            <a:r>
              <a:rPr lang="en-US" dirty="0" smtClean="0"/>
              <a:t>New features are added</a:t>
            </a:r>
          </a:p>
          <a:p>
            <a:r>
              <a:rPr lang="en-US" dirty="0" smtClean="0"/>
              <a:t>Storage format different from original compart</a:t>
            </a:r>
          </a:p>
          <a:p>
            <a:r>
              <a:rPr lang="en-US" dirty="0" smtClean="0"/>
              <a:t>Other modules make use of the internal geometry</a:t>
            </a:r>
          </a:p>
          <a:p>
            <a:endParaRPr lang="en-US" dirty="0"/>
          </a:p>
          <a:p>
            <a:r>
              <a:rPr lang="en-US" dirty="0" smtClean="0"/>
              <a:t>Each time Layout is used, a conversion is done to the compart format. </a:t>
            </a:r>
          </a:p>
          <a:p>
            <a:r>
              <a:rPr lang="en-US" u="sng" dirty="0" smtClean="0">
                <a:solidFill>
                  <a:srgbClr val="FF0000"/>
                </a:solidFill>
              </a:rPr>
              <a:t>Important</a:t>
            </a:r>
            <a:r>
              <a:rPr lang="en-US" dirty="0" smtClean="0"/>
              <a:t> to be aware of</a:t>
            </a:r>
          </a:p>
          <a:p>
            <a:r>
              <a:rPr lang="en-US" u="sng" dirty="0" smtClean="0">
                <a:solidFill>
                  <a:srgbClr val="00B050"/>
                </a:solidFill>
              </a:rPr>
              <a:t>Unimportant</a:t>
            </a:r>
            <a:r>
              <a:rPr lang="en-US" dirty="0" smtClean="0">
                <a:solidFill>
                  <a:srgbClr val="92D050"/>
                </a:solidFill>
              </a:rPr>
              <a:t> </a:t>
            </a:r>
            <a:r>
              <a:rPr lang="en-US" dirty="0" smtClean="0"/>
              <a:t>as compartment module will be omitted later this year</a:t>
            </a:r>
          </a:p>
          <a:p>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a:t>
            </a:fld>
            <a:endParaRPr lang="nl-NL" altLang="nl-NL"/>
          </a:p>
        </p:txBody>
      </p:sp>
    </p:spTree>
    <p:extLst>
      <p:ext uri="{BB962C8B-B14F-4D97-AF65-F5344CB8AC3E}">
        <p14:creationId xmlns:p14="http://schemas.microsoft.com/office/powerpoint/2010/main" val="1792507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0" y="23664"/>
            <a:ext cx="10515600" cy="1325563"/>
          </a:xfrm>
        </p:spPr>
        <p:txBody>
          <a:bodyPr/>
          <a:lstStyle/>
          <a:p>
            <a:r>
              <a:rPr lang="en-US" dirty="0" smtClean="0"/>
              <a:t>Revised inclination test module</a:t>
            </a:r>
            <a:endParaRPr lang="nl-NL" dirty="0"/>
          </a:p>
        </p:txBody>
      </p:sp>
      <p:sp>
        <p:nvSpPr>
          <p:cNvPr id="3" name="Content Placeholder 2"/>
          <p:cNvSpPr>
            <a:spLocks noGrp="1"/>
          </p:cNvSpPr>
          <p:nvPr>
            <p:ph idx="1"/>
          </p:nvPr>
        </p:nvSpPr>
        <p:spPr>
          <a:xfrm>
            <a:off x="335360" y="1124744"/>
            <a:ext cx="6552728" cy="5040560"/>
          </a:xfrm>
        </p:spPr>
        <p:txBody>
          <a:bodyPr/>
          <a:lstStyle/>
          <a:p>
            <a:pPr lvl="0"/>
            <a:r>
              <a:rPr lang="en-GB" dirty="0" smtClean="0"/>
              <a:t>Tanks </a:t>
            </a:r>
            <a:r>
              <a:rPr lang="en-GB" dirty="0"/>
              <a:t>as test weight</a:t>
            </a:r>
            <a:r>
              <a:rPr lang="en-GB" dirty="0" smtClean="0"/>
              <a:t>.</a:t>
            </a:r>
          </a:p>
          <a:p>
            <a:pPr lvl="0"/>
            <a:r>
              <a:rPr lang="en-GB" dirty="0" smtClean="0"/>
              <a:t>Integration </a:t>
            </a:r>
            <a:r>
              <a:rPr lang="en-GB" dirty="0"/>
              <a:t>with PIAS’ tank </a:t>
            </a:r>
            <a:r>
              <a:rPr lang="en-GB" dirty="0" smtClean="0"/>
              <a:t>definitions.</a:t>
            </a:r>
            <a:endParaRPr lang="en-GB" dirty="0"/>
          </a:p>
          <a:p>
            <a:r>
              <a:rPr lang="en-GB" dirty="0" smtClean="0"/>
              <a:t>Drafts </a:t>
            </a:r>
            <a:r>
              <a:rPr lang="en-GB" dirty="0"/>
              <a:t>can now also be given on (pre-defined) draft marks.</a:t>
            </a:r>
          </a:p>
          <a:p>
            <a:r>
              <a:rPr lang="en-GB" dirty="0" smtClean="0"/>
              <a:t>Alternative </a:t>
            </a:r>
            <a:r>
              <a:rPr lang="en-GB" dirty="0"/>
              <a:t>determination of final </a:t>
            </a:r>
            <a:r>
              <a:rPr lang="en-GB" dirty="0" smtClean="0"/>
              <a:t>G’M. </a:t>
            </a:r>
            <a:endParaRPr lang="en-GB" dirty="0"/>
          </a:p>
          <a:p>
            <a:r>
              <a:rPr lang="en-GB" dirty="0"/>
              <a:t>Better-arranged lists of weights to add, remove or relocate</a:t>
            </a:r>
            <a:r>
              <a:rPr lang="en-GB" dirty="0" smtClean="0"/>
              <a:t>.</a:t>
            </a:r>
          </a:p>
          <a:p>
            <a:r>
              <a:rPr lang="en-GB" dirty="0" smtClean="0"/>
              <a:t>More </a:t>
            </a:r>
            <a:r>
              <a:rPr lang="en-GB" dirty="0"/>
              <a:t>flexible way of defining movements of test weights</a:t>
            </a:r>
            <a:r>
              <a:rPr lang="en-GB" dirty="0" smtClean="0"/>
              <a:t>.</a:t>
            </a:r>
          </a:p>
          <a:p>
            <a:r>
              <a:rPr lang="en-GB" dirty="0" smtClean="0"/>
              <a:t>Enhanced </a:t>
            </a:r>
            <a:r>
              <a:rPr lang="en-GB" dirty="0"/>
              <a:t>output. </a:t>
            </a:r>
          </a:p>
          <a:p>
            <a:endParaRPr lang="en-GB" dirty="0"/>
          </a:p>
          <a:p>
            <a:pPr lvl="0"/>
            <a:endParaRPr lang="nl-NL" dirty="0"/>
          </a:p>
          <a:p>
            <a:pPr lvl="0"/>
            <a:endParaRPr lang="nl-NL" dirty="0"/>
          </a:p>
          <a:p>
            <a:pPr lvl="0"/>
            <a:endParaRPr lang="nl-NL" dirty="0">
              <a:effectLst/>
            </a:endParaRP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a:t>
            </a:fld>
            <a:endParaRPr lang="nl-NL" altLang="nl-NL"/>
          </a:p>
        </p:txBody>
      </p:sp>
      <p:pic>
        <p:nvPicPr>
          <p:cNvPr id="6" name="Picture 5"/>
          <p:cNvPicPr>
            <a:picLocks noChangeAspect="1"/>
          </p:cNvPicPr>
          <p:nvPr/>
        </p:nvPicPr>
        <p:blipFill>
          <a:blip r:embed="rId3"/>
          <a:stretch>
            <a:fillRect/>
          </a:stretch>
        </p:blipFill>
        <p:spPr>
          <a:xfrm>
            <a:off x="6744072" y="1847785"/>
            <a:ext cx="5331278" cy="3594478"/>
          </a:xfrm>
          <a:prstGeom prst="rect">
            <a:avLst/>
          </a:prstGeom>
        </p:spPr>
      </p:pic>
    </p:spTree>
    <p:extLst>
      <p:ext uri="{BB962C8B-B14F-4D97-AF65-F5344CB8AC3E}">
        <p14:creationId xmlns:p14="http://schemas.microsoft.com/office/powerpoint/2010/main" val="1061339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Enhanced output</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15</a:t>
            </a:fld>
            <a:endParaRPr lang="nl-NL" altLang="nl-NL"/>
          </a:p>
        </p:txBody>
      </p:sp>
      <p:pic>
        <p:nvPicPr>
          <p:cNvPr id="7" name="Picture 6"/>
          <p:cNvPicPr>
            <a:picLocks noChangeAspect="1"/>
          </p:cNvPicPr>
          <p:nvPr/>
        </p:nvPicPr>
        <p:blipFill>
          <a:blip r:embed="rId3"/>
          <a:stretch>
            <a:fillRect/>
          </a:stretch>
        </p:blipFill>
        <p:spPr>
          <a:xfrm>
            <a:off x="9192343" y="2485322"/>
            <a:ext cx="2451115" cy="355479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25489"/>
          <a:stretch/>
        </p:blipFill>
        <p:spPr>
          <a:xfrm>
            <a:off x="4859480" y="1669457"/>
            <a:ext cx="3913579" cy="437645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Content Placeholder 13"/>
          <p:cNvPicPr>
            <a:picLocks noGrp="1" noChangeAspect="1"/>
          </p:cNvPicPr>
          <p:nvPr>
            <p:ph idx="1"/>
          </p:nvPr>
        </p:nvPicPr>
        <p:blipFill>
          <a:blip r:embed="rId5"/>
          <a:stretch>
            <a:fillRect/>
          </a:stretch>
        </p:blipFill>
        <p:spPr>
          <a:xfrm>
            <a:off x="551384" y="1688778"/>
            <a:ext cx="3888812" cy="43513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818078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536160" y="2912646"/>
            <a:ext cx="4347762" cy="326431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a:effectLst>
            <a:outerShdw blurRad="50800" dir="5400000" algn="ctr" rotWithShape="0">
              <a:srgbClr val="000000">
                <a:alpha val="43137"/>
              </a:srgbClr>
            </a:outerShdw>
          </a:effectLst>
        </p:spPr>
        <p:txBody>
          <a:bodyPr/>
          <a:lstStyle/>
          <a:p>
            <a:r>
              <a:rPr lang="en-US" dirty="0" smtClean="0"/>
              <a:t>Calculation setting</a:t>
            </a:r>
            <a:br>
              <a:rPr lang="en-US" dirty="0" smtClean="0"/>
            </a:br>
            <a:r>
              <a:rPr lang="en-US" dirty="0" smtClean="0"/>
              <a:t>Angle of inclination to…?</a:t>
            </a:r>
            <a:endParaRPr lang="nl-NL" dirty="0"/>
          </a:p>
        </p:txBody>
      </p:sp>
      <p:sp>
        <p:nvSpPr>
          <p:cNvPr id="3" name="Content Placeholder 2"/>
          <p:cNvSpPr>
            <a:spLocks noGrp="1"/>
          </p:cNvSpPr>
          <p:nvPr>
            <p:ph idx="1"/>
          </p:nvPr>
        </p:nvSpPr>
        <p:spPr/>
        <p:txBody>
          <a:bodyPr/>
          <a:lstStyle/>
          <a:p>
            <a:r>
              <a:rPr lang="en-US" dirty="0" smtClean="0"/>
              <a:t>For stability related calculations angles of inclination can be defined.</a:t>
            </a:r>
          </a:p>
          <a:p>
            <a:r>
              <a:rPr lang="en-US" dirty="0" smtClean="0"/>
              <a:t>To which side? </a:t>
            </a:r>
          </a:p>
          <a:p>
            <a:r>
              <a:rPr lang="en-US" dirty="0" smtClean="0"/>
              <a:t>So far options; PS, SB and automatic</a:t>
            </a:r>
          </a:p>
          <a:p>
            <a:r>
              <a:rPr lang="en-US" dirty="0" smtClean="0"/>
              <a:t>Recently added </a:t>
            </a:r>
            <a:r>
              <a:rPr lang="en-US" u="sng" dirty="0" smtClean="0">
                <a:solidFill>
                  <a:srgbClr val="00B050"/>
                </a:solidFill>
              </a:rPr>
              <a:t>PS </a:t>
            </a:r>
            <a:r>
              <a:rPr lang="en-US" u="sng" dirty="0">
                <a:solidFill>
                  <a:srgbClr val="00B050"/>
                </a:solidFill>
              </a:rPr>
              <a:t>and</a:t>
            </a:r>
            <a:r>
              <a:rPr lang="en-US" u="sng" dirty="0" smtClean="0">
                <a:solidFill>
                  <a:srgbClr val="00B050"/>
                </a:solidFill>
              </a:rPr>
              <a:t> SB</a:t>
            </a:r>
            <a:r>
              <a:rPr lang="en-US" dirty="0" smtClean="0">
                <a:solidFill>
                  <a:srgbClr val="00B050"/>
                </a:solidFill>
              </a:rPr>
              <a:t>. </a:t>
            </a:r>
          </a:p>
          <a:p>
            <a:endParaRPr lang="en-US" dirty="0" smtClean="0"/>
          </a:p>
          <a:p>
            <a:endParaRPr lang="en-US" dirty="0" smtClean="0"/>
          </a:p>
          <a:p>
            <a:endParaRPr lang="en-US" dirty="0"/>
          </a:p>
          <a:p>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16</a:t>
            </a:fld>
            <a:endParaRPr lang="nl-NL" altLang="nl-NL" dirty="0"/>
          </a:p>
        </p:txBody>
      </p:sp>
      <p:pic>
        <p:nvPicPr>
          <p:cNvPr id="7" name="Picture 6"/>
          <p:cNvPicPr>
            <a:picLocks noChangeAspect="1"/>
          </p:cNvPicPr>
          <p:nvPr/>
        </p:nvPicPr>
        <p:blipFill>
          <a:blip r:embed="rId4"/>
          <a:stretch>
            <a:fillRect/>
          </a:stretch>
        </p:blipFill>
        <p:spPr>
          <a:xfrm>
            <a:off x="1864391" y="4367120"/>
            <a:ext cx="4645578" cy="21717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p:cNvPicPr>
            <a:picLocks noChangeAspect="1"/>
          </p:cNvPicPr>
          <p:nvPr/>
        </p:nvPicPr>
        <p:blipFill>
          <a:blip r:embed="rId5"/>
          <a:stretch>
            <a:fillRect/>
          </a:stretch>
        </p:blipFill>
        <p:spPr>
          <a:xfrm>
            <a:off x="2999656" y="5028561"/>
            <a:ext cx="2232248" cy="1368831"/>
          </a:xfrm>
          <a:prstGeom prst="rect">
            <a:avLst/>
          </a:prstGeom>
        </p:spPr>
      </p:pic>
    </p:spTree>
    <p:extLst>
      <p:ext uri="{BB962C8B-B14F-4D97-AF65-F5344CB8AC3E}">
        <p14:creationId xmlns:p14="http://schemas.microsoft.com/office/powerpoint/2010/main" val="557008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757" y="376238"/>
            <a:ext cx="2377480" cy="805250"/>
          </a:xfrm>
        </p:spPr>
        <p:txBody>
          <a:bodyPr/>
          <a:lstStyle/>
          <a:p>
            <a:r>
              <a:rPr lang="en-US" dirty="0" smtClean="0"/>
              <a:t>PS &amp; SB</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a:t>
            </a:fld>
            <a:endParaRPr lang="nl-NL" altLang="nl-NL"/>
          </a:p>
        </p:txBody>
      </p:sp>
      <p:sp>
        <p:nvSpPr>
          <p:cNvPr id="8" name="TextBox 7"/>
          <p:cNvSpPr txBox="1"/>
          <p:nvPr/>
        </p:nvSpPr>
        <p:spPr>
          <a:xfrm>
            <a:off x="1004274" y="2855855"/>
            <a:ext cx="5154252" cy="523220"/>
          </a:xfrm>
          <a:prstGeom prst="rect">
            <a:avLst/>
          </a:prstGeom>
          <a:noFill/>
        </p:spPr>
        <p:txBody>
          <a:bodyPr wrap="square" rtlCol="0">
            <a:spAutoFit/>
          </a:bodyPr>
          <a:lstStyle/>
          <a:p>
            <a:r>
              <a:rPr lang="en-GB" sz="2800" dirty="0" smtClean="0">
                <a:solidFill>
                  <a:srgbClr val="00B050"/>
                </a:solidFill>
              </a:rPr>
              <a:t>Rethink the applicable choice</a:t>
            </a:r>
            <a:endParaRPr lang="en-GB" sz="2800" dirty="0">
              <a:solidFill>
                <a:srgbClr val="00B050"/>
              </a:solidFill>
            </a:endParaRPr>
          </a:p>
        </p:txBody>
      </p:sp>
      <p:pic>
        <p:nvPicPr>
          <p:cNvPr id="10" name="Picture 9"/>
          <p:cNvPicPr>
            <a:picLocks noChangeAspect="1"/>
          </p:cNvPicPr>
          <p:nvPr/>
        </p:nvPicPr>
        <p:blipFill>
          <a:blip r:embed="rId3"/>
          <a:stretch>
            <a:fillRect/>
          </a:stretch>
        </p:blipFill>
        <p:spPr>
          <a:xfrm>
            <a:off x="455552" y="2841155"/>
            <a:ext cx="574117" cy="523220"/>
          </a:xfrm>
          <a:prstGeom prst="rect">
            <a:avLst/>
          </a:prstGeom>
        </p:spPr>
      </p:pic>
      <p:pic>
        <p:nvPicPr>
          <p:cNvPr id="13" name="Picture 12"/>
          <p:cNvPicPr>
            <a:picLocks noChangeAspect="1"/>
          </p:cNvPicPr>
          <p:nvPr/>
        </p:nvPicPr>
        <p:blipFill>
          <a:blip r:embed="rId4"/>
          <a:stretch>
            <a:fillRect/>
          </a:stretch>
        </p:blipFill>
        <p:spPr>
          <a:xfrm>
            <a:off x="872517" y="3443858"/>
            <a:ext cx="5741952" cy="272144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13"/>
          <p:cNvPicPr>
            <a:picLocks noChangeAspect="1"/>
          </p:cNvPicPr>
          <p:nvPr/>
        </p:nvPicPr>
        <p:blipFill>
          <a:blip r:embed="rId5"/>
          <a:stretch>
            <a:fillRect/>
          </a:stretch>
        </p:blipFill>
        <p:spPr>
          <a:xfrm>
            <a:off x="6859320" y="1181487"/>
            <a:ext cx="5069327" cy="433795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p:cNvPicPr>
            <a:picLocks noChangeAspect="1"/>
          </p:cNvPicPr>
          <p:nvPr/>
        </p:nvPicPr>
        <p:blipFill>
          <a:blip r:embed="rId6"/>
          <a:stretch>
            <a:fillRect/>
          </a:stretch>
        </p:blipFill>
        <p:spPr>
          <a:xfrm rot="460898">
            <a:off x="2890542" y="411591"/>
            <a:ext cx="3561967" cy="2478936"/>
          </a:xfrm>
          <a:prstGeom prst="rect">
            <a:avLst/>
          </a:prstGeom>
          <a:effectLst>
            <a:softEdge rad="317500"/>
          </a:effectLst>
        </p:spPr>
      </p:pic>
    </p:spTree>
    <p:extLst>
      <p:ext uri="{BB962C8B-B14F-4D97-AF65-F5344CB8AC3E}">
        <p14:creationId xmlns:p14="http://schemas.microsoft.com/office/powerpoint/2010/main" val="2278879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OCTOTHREADING</a:t>
            </a:r>
            <a:endParaRPr lang="nl-NL"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r>
              <a:rPr lang="en-US" dirty="0" smtClean="0"/>
              <a:t>It seems Moore's Law (1965) comes to an halt</a:t>
            </a:r>
          </a:p>
          <a:p>
            <a:r>
              <a:rPr lang="en-US" dirty="0" smtClean="0"/>
              <a:t>Alternative use of multiple processors </a:t>
            </a:r>
            <a:r>
              <a:rPr lang="en-US" dirty="0"/>
              <a:t>/</a:t>
            </a:r>
            <a:r>
              <a:rPr lang="en-US" dirty="0" smtClean="0"/>
              <a:t> cores</a:t>
            </a:r>
          </a:p>
          <a:p>
            <a:r>
              <a:rPr lang="en-US" dirty="0" smtClean="0"/>
              <a:t>To use these you need processes that can run parallel</a:t>
            </a:r>
          </a:p>
          <a:p>
            <a:r>
              <a:rPr lang="en-US" dirty="0" smtClean="0"/>
              <a:t> In theory unlimited, but in practice set to max 8</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a:t>
            </a:fld>
            <a:endParaRPr lang="nl-NL" altLang="nl-NL"/>
          </a:p>
        </p:txBody>
      </p:sp>
      <p:pic>
        <p:nvPicPr>
          <p:cNvPr id="6" name="Picture 5"/>
          <p:cNvPicPr>
            <a:picLocks noChangeAspect="1"/>
          </p:cNvPicPr>
          <p:nvPr/>
        </p:nvPicPr>
        <p:blipFill>
          <a:blip r:embed="rId3"/>
          <a:stretch>
            <a:fillRect/>
          </a:stretch>
        </p:blipFill>
        <p:spPr>
          <a:xfrm>
            <a:off x="5913377" y="351768"/>
            <a:ext cx="2847619" cy="2942857"/>
          </a:xfrm>
          <a:prstGeom prst="rect">
            <a:avLst/>
          </a:prstGeom>
        </p:spPr>
      </p:pic>
    </p:spTree>
    <p:extLst>
      <p:ext uri="{BB962C8B-B14F-4D97-AF65-F5344CB8AC3E}">
        <p14:creationId xmlns:p14="http://schemas.microsoft.com/office/powerpoint/2010/main" val="4103843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7981"/>
            <a:ext cx="10515600" cy="1325563"/>
          </a:xfrm>
        </p:spPr>
        <p:txBody>
          <a:bodyPr/>
          <a:lstStyle/>
          <a:p>
            <a:r>
              <a:rPr lang="en-US" dirty="0" smtClean="0"/>
              <a:t>AVX </a:t>
            </a:r>
            <a:r>
              <a:rPr lang="en-US" dirty="0" smtClean="0">
                <a:solidFill>
                  <a:srgbClr val="FF0000"/>
                </a:solidFill>
              </a:rPr>
              <a:t>A</a:t>
            </a:r>
            <a:r>
              <a:rPr lang="en-US" dirty="0" smtClean="0"/>
              <a:t>dvanced </a:t>
            </a:r>
            <a:r>
              <a:rPr lang="en-US" dirty="0" smtClean="0">
                <a:solidFill>
                  <a:srgbClr val="FF0000"/>
                </a:solidFill>
              </a:rPr>
              <a:t>V</a:t>
            </a:r>
            <a:r>
              <a:rPr lang="en-US" dirty="0" smtClean="0"/>
              <a:t>ector </a:t>
            </a:r>
            <a:r>
              <a:rPr lang="en-US" dirty="0" err="1" smtClean="0"/>
              <a:t>e</a:t>
            </a:r>
            <a:r>
              <a:rPr lang="en-US" dirty="0" err="1" smtClean="0">
                <a:solidFill>
                  <a:srgbClr val="FF0000"/>
                </a:solidFill>
              </a:rPr>
              <a:t>X</a:t>
            </a:r>
            <a:r>
              <a:rPr lang="en-US" dirty="0" err="1" smtClean="0"/>
              <a:t>tensions</a:t>
            </a:r>
            <a:endParaRPr lang="nl-NL" dirty="0"/>
          </a:p>
        </p:txBody>
      </p:sp>
      <p:pic>
        <p:nvPicPr>
          <p:cNvPr id="6" name="Content Placeholder 5"/>
          <p:cNvPicPr>
            <a:picLocks noGrp="1" noChangeAspect="1"/>
          </p:cNvPicPr>
          <p:nvPr>
            <p:ph idx="1"/>
          </p:nvPr>
        </p:nvPicPr>
        <p:blipFill>
          <a:blip r:embed="rId3"/>
          <a:stretch>
            <a:fillRect/>
          </a:stretch>
        </p:blipFill>
        <p:spPr>
          <a:xfrm>
            <a:off x="695400" y="1772816"/>
            <a:ext cx="4961905" cy="2104762"/>
          </a:xfrm>
          <a:prstGeom prst="rect">
            <a:avLst/>
          </a:prstGeom>
        </p:spPr>
      </p:pic>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a:t>
            </a:fld>
            <a:endParaRPr lang="nl-NL" altLang="nl-NL"/>
          </a:p>
        </p:txBody>
      </p:sp>
      <p:pic>
        <p:nvPicPr>
          <p:cNvPr id="7" name="Picture 6"/>
          <p:cNvPicPr>
            <a:picLocks noChangeAspect="1"/>
          </p:cNvPicPr>
          <p:nvPr/>
        </p:nvPicPr>
        <p:blipFill>
          <a:blip r:embed="rId4"/>
          <a:stretch>
            <a:fillRect/>
          </a:stretch>
        </p:blipFill>
        <p:spPr>
          <a:xfrm>
            <a:off x="1047780" y="4083630"/>
            <a:ext cx="4257143" cy="2066667"/>
          </a:xfrm>
          <a:prstGeom prst="rect">
            <a:avLst/>
          </a:prstGeom>
        </p:spPr>
      </p:pic>
      <p:sp>
        <p:nvSpPr>
          <p:cNvPr id="8" name="TextBox 7"/>
          <p:cNvSpPr txBox="1"/>
          <p:nvPr/>
        </p:nvSpPr>
        <p:spPr>
          <a:xfrm>
            <a:off x="7464152" y="2564904"/>
            <a:ext cx="3889648" cy="1200329"/>
          </a:xfrm>
          <a:prstGeom prst="rect">
            <a:avLst/>
          </a:prstGeom>
          <a:noFill/>
        </p:spPr>
        <p:txBody>
          <a:bodyPr wrap="square" rtlCol="0">
            <a:spAutoFit/>
          </a:bodyPr>
          <a:lstStyle/>
          <a:p>
            <a:r>
              <a:rPr lang="en-US" dirty="0" smtClean="0"/>
              <a:t>PC’s with scalar CPU</a:t>
            </a:r>
          </a:p>
          <a:p>
            <a:r>
              <a:rPr lang="en-US" dirty="0" smtClean="0"/>
              <a:t>16 numbers</a:t>
            </a:r>
          </a:p>
          <a:p>
            <a:r>
              <a:rPr lang="en-US" dirty="0" smtClean="0"/>
              <a:t>8 multiplications</a:t>
            </a:r>
          </a:p>
          <a:p>
            <a:r>
              <a:rPr lang="en-US" dirty="0" smtClean="0"/>
              <a:t>8 cycles</a:t>
            </a:r>
            <a:endParaRPr lang="nl-NL" dirty="0"/>
          </a:p>
        </p:txBody>
      </p:sp>
      <p:sp>
        <p:nvSpPr>
          <p:cNvPr id="10" name="TextBox 9"/>
          <p:cNvSpPr txBox="1"/>
          <p:nvPr/>
        </p:nvSpPr>
        <p:spPr>
          <a:xfrm>
            <a:off x="7464152" y="4869160"/>
            <a:ext cx="3889648" cy="1200329"/>
          </a:xfrm>
          <a:prstGeom prst="rect">
            <a:avLst/>
          </a:prstGeom>
          <a:noFill/>
        </p:spPr>
        <p:txBody>
          <a:bodyPr wrap="square" rtlCol="0">
            <a:spAutoFit/>
          </a:bodyPr>
          <a:lstStyle/>
          <a:p>
            <a:r>
              <a:rPr lang="en-US" dirty="0" smtClean="0"/>
              <a:t>Modern processors (INTEL/ AMD) 16 numbers</a:t>
            </a:r>
          </a:p>
          <a:p>
            <a:r>
              <a:rPr lang="en-US" dirty="0"/>
              <a:t>1</a:t>
            </a:r>
            <a:r>
              <a:rPr lang="en-US" dirty="0" smtClean="0"/>
              <a:t> multiplications</a:t>
            </a:r>
          </a:p>
          <a:p>
            <a:r>
              <a:rPr lang="en-US" dirty="0"/>
              <a:t>1</a:t>
            </a:r>
            <a:r>
              <a:rPr lang="en-US" dirty="0" smtClean="0"/>
              <a:t> cycle</a:t>
            </a:r>
            <a:endParaRPr lang="nl-NL" dirty="0"/>
          </a:p>
        </p:txBody>
      </p:sp>
    </p:spTree>
    <p:extLst>
      <p:ext uri="{BB962C8B-B14F-4D97-AF65-F5344CB8AC3E}">
        <p14:creationId xmlns:p14="http://schemas.microsoft.com/office/powerpoint/2010/main" val="2797098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Subjects</a:t>
            </a:r>
            <a:endParaRPr lang="nl-NL" dirty="0"/>
          </a:p>
        </p:txBody>
      </p:sp>
      <p:sp>
        <p:nvSpPr>
          <p:cNvPr id="3" name="Content Placeholder 2"/>
          <p:cNvSpPr>
            <a:spLocks noGrp="1"/>
          </p:cNvSpPr>
          <p:nvPr>
            <p:ph idx="1"/>
          </p:nvPr>
        </p:nvSpPr>
        <p:spPr>
          <a:xfrm>
            <a:off x="479376" y="1556792"/>
            <a:ext cx="10658400" cy="4536504"/>
          </a:xfrm>
        </p:spPr>
        <p:txBody>
          <a:bodyPr/>
          <a:lstStyle/>
          <a:p>
            <a:r>
              <a:rPr lang="en-US" sz="2400" dirty="0" smtClean="0"/>
              <a:t>Introduction</a:t>
            </a:r>
          </a:p>
          <a:p>
            <a:r>
              <a:rPr lang="en-US" sz="2400" dirty="0" smtClean="0"/>
              <a:t>Restructuring </a:t>
            </a:r>
            <a:r>
              <a:rPr lang="en-US" sz="2400" dirty="0"/>
              <a:t>software </a:t>
            </a:r>
            <a:r>
              <a:rPr lang="en-US" sz="2400" dirty="0" smtClean="0"/>
              <a:t>design</a:t>
            </a:r>
          </a:p>
          <a:p>
            <a:r>
              <a:rPr lang="en-US" sz="2400" dirty="0" smtClean="0"/>
              <a:t>Output languages</a:t>
            </a:r>
          </a:p>
          <a:p>
            <a:r>
              <a:rPr lang="en-US" sz="2400" dirty="0" smtClean="0"/>
              <a:t>Layout</a:t>
            </a:r>
          </a:p>
          <a:p>
            <a:r>
              <a:rPr lang="en-US" sz="2400" dirty="0" smtClean="0"/>
              <a:t>Revised </a:t>
            </a:r>
            <a:r>
              <a:rPr lang="en-US" sz="2400" dirty="0"/>
              <a:t>inclination test </a:t>
            </a:r>
            <a:r>
              <a:rPr lang="en-US" sz="2400" dirty="0" smtClean="0"/>
              <a:t>module</a:t>
            </a:r>
          </a:p>
          <a:p>
            <a:r>
              <a:rPr lang="en-US" sz="2400" dirty="0" smtClean="0"/>
              <a:t>PS &amp; SB</a:t>
            </a:r>
          </a:p>
          <a:p>
            <a:r>
              <a:rPr lang="en-US" sz="2400" dirty="0" smtClean="0"/>
              <a:t>Octo-threading </a:t>
            </a:r>
            <a:r>
              <a:rPr lang="en-US" sz="2400" dirty="0"/>
              <a:t>&amp; </a:t>
            </a:r>
            <a:r>
              <a:rPr lang="en-US" sz="2400" dirty="0" smtClean="0"/>
              <a:t>AVX</a:t>
            </a:r>
          </a:p>
          <a:p>
            <a:r>
              <a:rPr lang="en-US" sz="2400" dirty="0" smtClean="0"/>
              <a:t>Some </a:t>
            </a:r>
            <a:r>
              <a:rPr lang="en-US" sz="2400" dirty="0"/>
              <a:t>‘smaller’ modifications </a:t>
            </a:r>
            <a:r>
              <a:rPr lang="en-US" sz="2400" dirty="0" smtClean="0"/>
              <a:t>worth mentioning</a:t>
            </a:r>
          </a:p>
          <a:p>
            <a:r>
              <a:rPr lang="en-US" sz="2400" dirty="0" smtClean="0"/>
              <a:t>New </a:t>
            </a:r>
            <a:r>
              <a:rPr lang="en-US" sz="2400" dirty="0"/>
              <a:t>license mechanism </a:t>
            </a:r>
            <a:r>
              <a:rPr lang="en-US" sz="2400" dirty="0" smtClean="0"/>
              <a:t>CODEMETER</a:t>
            </a:r>
          </a:p>
          <a:p>
            <a:r>
              <a:rPr lang="en-US" sz="2400" dirty="0" smtClean="0"/>
              <a:t>Obtain </a:t>
            </a:r>
            <a:r>
              <a:rPr lang="en-US" sz="2400" dirty="0"/>
              <a:t>and install PIAS </a:t>
            </a:r>
            <a:r>
              <a:rPr lang="en-US" sz="2400" dirty="0" smtClean="0"/>
              <a:t>updates </a:t>
            </a:r>
            <a:endParaRPr lang="en-US" sz="2400" dirty="0"/>
          </a:p>
          <a:p>
            <a:pPr marL="0" indent="0">
              <a:buNone/>
            </a:pPr>
            <a:endParaRPr lang="nl-NL" sz="1400" dirty="0"/>
          </a:p>
        </p:txBody>
      </p:sp>
      <p:sp>
        <p:nvSpPr>
          <p:cNvPr id="4" name="Date Placeholder 3"/>
          <p:cNvSpPr>
            <a:spLocks noGrp="1"/>
          </p:cNvSpPr>
          <p:nvPr>
            <p:ph type="dt" sz="half" idx="10"/>
          </p:nvPr>
        </p:nvSpPr>
        <p:spPr/>
        <p:txBody>
          <a:bodyPr/>
          <a:lstStyle/>
          <a:p>
            <a:pPr>
              <a:defRPr/>
            </a:pPr>
            <a:r>
              <a:rPr lang="nl-NL" dirty="0" smtClean="0"/>
              <a:t>7-4-2017</a:t>
            </a:r>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a:t>
            </a:fld>
            <a:endParaRPr lang="nl-NL" altLang="nl-NL"/>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806" y="734908"/>
            <a:ext cx="3250794" cy="3250794"/>
          </a:xfrm>
          <a:prstGeom prst="rect">
            <a:avLst/>
          </a:prstGeom>
          <a:effectLst>
            <a:reflection blurRad="6350" stA="50000" endA="300" endPos="55500" dist="101600" dir="5400000" sy="-100000" algn="bl" rotWithShape="0"/>
          </a:effectLst>
          <a:scene3d>
            <a:camera prst="perspectiveContrastingLeftFacing"/>
            <a:lightRig rig="threePt" dir="t"/>
          </a:scene3d>
        </p:spPr>
      </p:pic>
    </p:spTree>
    <p:extLst>
      <p:ext uri="{BB962C8B-B14F-4D97-AF65-F5344CB8AC3E}">
        <p14:creationId xmlns:p14="http://schemas.microsoft.com/office/powerpoint/2010/main" val="17744791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685"/>
            <a:ext cx="10515600" cy="1325563"/>
          </a:xfrm>
        </p:spPr>
        <p:txBody>
          <a:bodyPr/>
          <a:lstStyle/>
          <a:p>
            <a:r>
              <a:rPr lang="en-US" dirty="0" smtClean="0"/>
              <a:t>Some smaller modifications</a:t>
            </a:r>
            <a:endParaRPr lang="nl-NL" dirty="0"/>
          </a:p>
        </p:txBody>
      </p:sp>
      <p:sp>
        <p:nvSpPr>
          <p:cNvPr id="3" name="Content Placeholder 2"/>
          <p:cNvSpPr>
            <a:spLocks noGrp="1"/>
          </p:cNvSpPr>
          <p:nvPr>
            <p:ph idx="1"/>
          </p:nvPr>
        </p:nvSpPr>
        <p:spPr>
          <a:xfrm>
            <a:off x="478160" y="1628801"/>
            <a:ext cx="5905872" cy="3168352"/>
          </a:xfrm>
        </p:spPr>
        <p:txBody>
          <a:bodyPr/>
          <a:lstStyle/>
          <a:p>
            <a:r>
              <a:rPr lang="en-US" dirty="0" smtClean="0"/>
              <a:t>Implementation of Copy/Paste Undo in cells of menus</a:t>
            </a:r>
          </a:p>
          <a:p>
            <a:endParaRPr lang="en-US" dirty="0" smtClean="0"/>
          </a:p>
          <a:p>
            <a:r>
              <a:rPr lang="en-US" dirty="0" smtClean="0"/>
              <a:t>PIAS will no longer operate on XP</a:t>
            </a:r>
          </a:p>
          <a:p>
            <a:endParaRPr lang="en-US" dirty="0" smtClean="0"/>
          </a:p>
          <a:p>
            <a:r>
              <a:rPr lang="en-US" dirty="0" smtClean="0"/>
              <a:t>Output to EXCEL</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a:t>
            </a:fld>
            <a:endParaRPr lang="nl-NL" altLang="nl-NL"/>
          </a:p>
        </p:txBody>
      </p:sp>
      <p:pic>
        <p:nvPicPr>
          <p:cNvPr id="6" name="Picture 5"/>
          <p:cNvPicPr>
            <a:picLocks noChangeAspect="1"/>
          </p:cNvPicPr>
          <p:nvPr/>
        </p:nvPicPr>
        <p:blipFill>
          <a:blip r:embed="rId3"/>
          <a:stretch>
            <a:fillRect/>
          </a:stretch>
        </p:blipFill>
        <p:spPr>
          <a:xfrm>
            <a:off x="7392144" y="4632490"/>
            <a:ext cx="4114286" cy="18952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p:cNvPicPr>
            <a:picLocks noChangeAspect="1"/>
          </p:cNvPicPr>
          <p:nvPr/>
        </p:nvPicPr>
        <p:blipFill>
          <a:blip r:embed="rId4"/>
          <a:stretch>
            <a:fillRect/>
          </a:stretch>
        </p:blipFill>
        <p:spPr>
          <a:xfrm>
            <a:off x="6600056" y="1287246"/>
            <a:ext cx="5270703" cy="2900830"/>
          </a:xfrm>
          <a:prstGeom prst="rect">
            <a:avLst/>
          </a:prstGeom>
        </p:spPr>
      </p:pic>
      <p:pic>
        <p:nvPicPr>
          <p:cNvPr id="9" name="Picture 8"/>
          <p:cNvPicPr>
            <a:picLocks noChangeAspect="1"/>
          </p:cNvPicPr>
          <p:nvPr/>
        </p:nvPicPr>
        <p:blipFill>
          <a:blip r:embed="rId5"/>
          <a:stretch>
            <a:fillRect/>
          </a:stretch>
        </p:blipFill>
        <p:spPr>
          <a:xfrm>
            <a:off x="7032104" y="2218638"/>
            <a:ext cx="2171429" cy="19428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p:cNvPicPr>
            <a:picLocks noChangeAspect="1"/>
          </p:cNvPicPr>
          <p:nvPr/>
        </p:nvPicPr>
        <p:blipFill>
          <a:blip r:embed="rId6"/>
          <a:stretch>
            <a:fillRect/>
          </a:stretch>
        </p:blipFill>
        <p:spPr>
          <a:xfrm>
            <a:off x="10632504" y="4327833"/>
            <a:ext cx="1089950" cy="1166587"/>
          </a:xfrm>
          <a:prstGeom prst="rect">
            <a:avLst/>
          </a:prstGeom>
        </p:spPr>
      </p:pic>
    </p:spTree>
    <p:extLst>
      <p:ext uri="{BB962C8B-B14F-4D97-AF65-F5344CB8AC3E}">
        <p14:creationId xmlns:p14="http://schemas.microsoft.com/office/powerpoint/2010/main" val="3107828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608168" y="2751998"/>
            <a:ext cx="4104456" cy="37809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ounded Rectangle 13"/>
          <p:cNvSpPr/>
          <p:nvPr/>
        </p:nvSpPr>
        <p:spPr>
          <a:xfrm>
            <a:off x="7608168" y="1340123"/>
            <a:ext cx="4032448" cy="12835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lstStyle/>
          <a:p>
            <a:r>
              <a:rPr lang="en-US" dirty="0" smtClean="0"/>
              <a:t>Software protection</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21</a:t>
            </a:fld>
            <a:endParaRPr lang="nl-NL" altLang="nl-NL"/>
          </a:p>
        </p:txBody>
      </p:sp>
      <p:pic>
        <p:nvPicPr>
          <p:cNvPr id="9" name="Content Placeholder 8"/>
          <p:cNvPicPr>
            <a:picLocks noGrp="1" noChangeAspect="1"/>
          </p:cNvPicPr>
          <p:nvPr>
            <p:ph idx="1"/>
          </p:nvPr>
        </p:nvPicPr>
        <p:blipFill>
          <a:blip r:embed="rId3"/>
          <a:stretch>
            <a:fillRect/>
          </a:stretch>
        </p:blipFill>
        <p:spPr>
          <a:xfrm>
            <a:off x="980605" y="1469437"/>
            <a:ext cx="4476750" cy="14859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02443134"/>
              </p:ext>
            </p:extLst>
          </p:nvPr>
        </p:nvGraphicFramePr>
        <p:xfrm>
          <a:off x="7897416" y="3290228"/>
          <a:ext cx="1800200" cy="2961640"/>
        </p:xfrm>
        <a:graphic>
          <a:graphicData uri="http://schemas.openxmlformats.org/drawingml/2006/table">
            <a:tbl>
              <a:tblPr bandRow="1">
                <a:tableStyleId>{5C22544A-7EE6-4342-B048-85BDC9FD1C3A}</a:tableStyleId>
              </a:tblPr>
              <a:tblGrid>
                <a:gridCol w="1800200"/>
              </a:tblGrid>
              <a:tr h="325802">
                <a:tc>
                  <a:txBody>
                    <a:bodyPr/>
                    <a:lstStyle/>
                    <a:p>
                      <a:r>
                        <a:rPr lang="en-US" baseline="0" dirty="0" smtClean="0"/>
                        <a:t>8 </a:t>
                      </a:r>
                      <a:r>
                        <a:rPr lang="en-US" dirty="0" smtClean="0"/>
                        <a:t>(PIAS)</a:t>
                      </a:r>
                      <a:endParaRPr lang="nl-NL" dirty="0"/>
                    </a:p>
                  </a:txBody>
                  <a:tcPr/>
                </a:tc>
              </a:tr>
              <a:tr h="370840">
                <a:tc>
                  <a:txBody>
                    <a:bodyPr/>
                    <a:lstStyle/>
                    <a:p>
                      <a:r>
                        <a:rPr lang="en-US" dirty="0" smtClean="0"/>
                        <a:t>2 (Unused)</a:t>
                      </a:r>
                      <a:endParaRPr lang="nl-NL" dirty="0"/>
                    </a:p>
                  </a:txBody>
                  <a:tcPr/>
                </a:tc>
              </a:tr>
              <a:tr h="370840">
                <a:tc>
                  <a:txBody>
                    <a:bodyPr/>
                    <a:lstStyle/>
                    <a:p>
                      <a:r>
                        <a:rPr lang="en-US" dirty="0" smtClean="0"/>
                        <a:t>0</a:t>
                      </a:r>
                      <a:endParaRPr lang="nl-NL" dirty="0"/>
                    </a:p>
                  </a:txBody>
                  <a:tcPr/>
                </a:tc>
              </a:tr>
              <a:tr h="370840">
                <a:tc>
                  <a:txBody>
                    <a:bodyPr/>
                    <a:lstStyle/>
                    <a:p>
                      <a:r>
                        <a:rPr lang="en-US" dirty="0" smtClean="0"/>
                        <a:t>0</a:t>
                      </a:r>
                      <a:endParaRPr lang="nl-NL" dirty="0"/>
                    </a:p>
                  </a:txBody>
                  <a:tcPr/>
                </a:tc>
              </a:tr>
              <a:tr h="370840">
                <a:tc>
                  <a:txBody>
                    <a:bodyPr/>
                    <a:lstStyle/>
                    <a:p>
                      <a:r>
                        <a:rPr lang="en-US" dirty="0" smtClean="0"/>
                        <a:t>0</a:t>
                      </a:r>
                      <a:endParaRPr lang="nl-NL" dirty="0"/>
                    </a:p>
                  </a:txBody>
                  <a:tcPr/>
                </a:tc>
              </a:tr>
              <a:tr h="370840">
                <a:tc>
                  <a:txBody>
                    <a:bodyPr/>
                    <a:lstStyle/>
                    <a:p>
                      <a:r>
                        <a:rPr lang="en-US" dirty="0" smtClean="0"/>
                        <a:t>0</a:t>
                      </a:r>
                      <a:endParaRPr lang="nl-NL" dirty="0"/>
                    </a:p>
                  </a:txBody>
                  <a:tcPr/>
                </a:tc>
              </a:tr>
              <a:tr h="370840">
                <a:tc>
                  <a:txBody>
                    <a:bodyPr/>
                    <a:lstStyle/>
                    <a:p>
                      <a:r>
                        <a:rPr lang="en-US" dirty="0" smtClean="0"/>
                        <a:t>0</a:t>
                      </a:r>
                      <a:endParaRPr lang="nl-NL" dirty="0"/>
                    </a:p>
                  </a:txBody>
                  <a:tcPr/>
                </a:tc>
              </a:tr>
              <a:tr h="370840">
                <a:tc>
                  <a:txBody>
                    <a:bodyPr/>
                    <a:lstStyle/>
                    <a:p>
                      <a:r>
                        <a:rPr lang="en-US" dirty="0" smtClean="0"/>
                        <a:t>0</a:t>
                      </a:r>
                      <a:endParaRPr lang="nl-NL"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03126341"/>
              </p:ext>
            </p:extLst>
          </p:nvPr>
        </p:nvGraphicFramePr>
        <p:xfrm>
          <a:off x="7825408" y="2025914"/>
          <a:ext cx="1872208" cy="370840"/>
        </p:xfrm>
        <a:graphic>
          <a:graphicData uri="http://schemas.openxmlformats.org/drawingml/2006/table">
            <a:tbl>
              <a:tblPr bandRow="1">
                <a:tableStyleId>{5C22544A-7EE6-4342-B048-85BDC9FD1C3A}</a:tableStyleId>
              </a:tblPr>
              <a:tblGrid>
                <a:gridCol w="1872208"/>
              </a:tblGrid>
              <a:tr h="370840">
                <a:tc>
                  <a:txBody>
                    <a:bodyPr/>
                    <a:lstStyle/>
                    <a:p>
                      <a:r>
                        <a:rPr lang="en-US" dirty="0" smtClean="0"/>
                        <a:t>1 (PIAS)</a:t>
                      </a:r>
                      <a:endParaRPr lang="nl-NL" dirty="0"/>
                    </a:p>
                  </a:txBody>
                  <a:tcPr/>
                </a:tc>
              </a:tr>
            </a:tbl>
          </a:graphicData>
        </a:graphic>
      </p:graphicFrame>
      <p:sp>
        <p:nvSpPr>
          <p:cNvPr id="12" name="TextBox 11"/>
          <p:cNvSpPr txBox="1"/>
          <p:nvPr/>
        </p:nvSpPr>
        <p:spPr>
          <a:xfrm>
            <a:off x="7803353" y="1463799"/>
            <a:ext cx="3528392" cy="369332"/>
          </a:xfrm>
          <a:prstGeom prst="rect">
            <a:avLst/>
          </a:prstGeom>
          <a:noFill/>
        </p:spPr>
        <p:txBody>
          <a:bodyPr wrap="square" rtlCol="0">
            <a:spAutoFit/>
          </a:bodyPr>
          <a:lstStyle/>
          <a:p>
            <a:r>
              <a:rPr lang="en-US" dirty="0" smtClean="0"/>
              <a:t>Single user (stand alone dongle)</a:t>
            </a:r>
            <a:endParaRPr lang="nl-NL" dirty="0"/>
          </a:p>
        </p:txBody>
      </p:sp>
      <p:sp>
        <p:nvSpPr>
          <p:cNvPr id="13" name="TextBox 12"/>
          <p:cNvSpPr txBox="1"/>
          <p:nvPr/>
        </p:nvSpPr>
        <p:spPr>
          <a:xfrm>
            <a:off x="7802137" y="2816415"/>
            <a:ext cx="3529608" cy="369332"/>
          </a:xfrm>
          <a:prstGeom prst="rect">
            <a:avLst/>
          </a:prstGeom>
          <a:noFill/>
        </p:spPr>
        <p:txBody>
          <a:bodyPr wrap="square" rtlCol="0">
            <a:spAutoFit/>
          </a:bodyPr>
          <a:lstStyle/>
          <a:p>
            <a:r>
              <a:rPr lang="en-US" dirty="0" smtClean="0"/>
              <a:t>Multi user (Network dongle 10)</a:t>
            </a:r>
            <a:endParaRPr lang="nl-NL" dirty="0"/>
          </a:p>
        </p:txBody>
      </p:sp>
      <p:sp>
        <p:nvSpPr>
          <p:cNvPr id="16" name="TextBox 15"/>
          <p:cNvSpPr txBox="1"/>
          <p:nvPr/>
        </p:nvSpPr>
        <p:spPr>
          <a:xfrm>
            <a:off x="263352" y="3607480"/>
            <a:ext cx="6839544" cy="2677656"/>
          </a:xfrm>
          <a:prstGeom prst="rect">
            <a:avLst/>
          </a:prstGeom>
          <a:noFill/>
        </p:spPr>
        <p:txBody>
          <a:bodyPr wrap="square" rtlCol="0">
            <a:spAutoFit/>
          </a:bodyPr>
          <a:lstStyle/>
          <a:p>
            <a:r>
              <a:rPr lang="en-US" sz="2400" dirty="0" smtClean="0"/>
              <a:t>LIMITATIONS</a:t>
            </a:r>
          </a:p>
          <a:p>
            <a:endParaRPr lang="en-US" sz="2400" dirty="0" smtClean="0"/>
          </a:p>
          <a:p>
            <a:pPr marL="285750" indent="-285750">
              <a:buFont typeface="Arial" panose="020B0604020202020204" pitchFamily="34" charset="0"/>
              <a:buChar char="•"/>
            </a:pPr>
            <a:r>
              <a:rPr lang="en-US" sz="2400" dirty="0"/>
              <a:t>Type of lock predefined (max. number concurrent users) </a:t>
            </a:r>
            <a:endParaRPr lang="en-US" sz="2400" dirty="0" smtClean="0"/>
          </a:p>
          <a:p>
            <a:pPr marL="285750" indent="-285750">
              <a:buFont typeface="Arial" panose="020B0604020202020204" pitchFamily="34" charset="0"/>
              <a:buChar char="•"/>
            </a:pPr>
            <a:r>
              <a:rPr lang="en-US" sz="2400" dirty="0" smtClean="0"/>
              <a:t>Table </a:t>
            </a:r>
            <a:r>
              <a:rPr lang="en-US" sz="2400" dirty="0"/>
              <a:t>can only be programmed in SARC office</a:t>
            </a:r>
          </a:p>
          <a:p>
            <a:pPr marL="285750" indent="-285750">
              <a:buFont typeface="Arial" panose="020B0604020202020204" pitchFamily="34" charset="0"/>
              <a:buChar char="•"/>
            </a:pPr>
            <a:r>
              <a:rPr lang="en-US" sz="2400" dirty="0" smtClean="0"/>
              <a:t>Limited </a:t>
            </a:r>
            <a:r>
              <a:rPr lang="en-US" sz="2400" dirty="0"/>
              <a:t>table only allows to increase/decrease complete PIAS package </a:t>
            </a:r>
            <a:r>
              <a:rPr lang="en-US" sz="2400" dirty="0">
                <a:sym typeface="Wingdings" panose="05000000000000000000" pitchFamily="2" charset="2"/>
              </a:rPr>
              <a:t></a:t>
            </a:r>
            <a:r>
              <a:rPr lang="en-US" sz="2400" dirty="0"/>
              <a:t> +/- </a:t>
            </a:r>
            <a:r>
              <a:rPr lang="en-US" sz="2400" dirty="0" smtClean="0"/>
              <a:t>1</a:t>
            </a:r>
            <a:endParaRPr lang="en-US" sz="2400" dirty="0"/>
          </a:p>
        </p:txBody>
      </p:sp>
      <p:sp>
        <p:nvSpPr>
          <p:cNvPr id="3" name="Rectangle 2"/>
          <p:cNvSpPr/>
          <p:nvPr/>
        </p:nvSpPr>
        <p:spPr>
          <a:xfrm rot="18977151">
            <a:off x="7944667" y="4429533"/>
            <a:ext cx="4339650"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license table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a:off x="735676" y="2917754"/>
            <a:ext cx="4743606" cy="646331"/>
          </a:xfrm>
          <a:prstGeom prst="rect">
            <a:avLst/>
          </a:prstGeom>
          <a:noFill/>
        </p:spPr>
        <p:txBody>
          <a:bodyPr wrap="none" lIns="91440" tIns="45720" rIns="91440" bIns="45720">
            <a:spAutoFit/>
          </a:bodyPr>
          <a:lstStyle/>
          <a:p>
            <a:pPr algn="ctr"/>
            <a:r>
              <a:rPr lang="en-US" sz="3600" dirty="0" smtClean="0">
                <a:solidFill>
                  <a:srgbClr val="1C61AB"/>
                </a:solidFill>
                <a:latin typeface="HelveticaNeueLT Pro 55 Roman" panose="020B0604020202020204" pitchFamily="34" charset="0"/>
                <a:ea typeface="+mj-ea"/>
                <a:cs typeface="+mj-cs"/>
              </a:rPr>
              <a:t>UNTIL 2016 - Sentinel</a:t>
            </a:r>
            <a:endParaRPr lang="en-US" sz="3600" dirty="0">
              <a:solidFill>
                <a:srgbClr val="1C61AB"/>
              </a:solidFill>
              <a:latin typeface="HelveticaNeueLT Pro 55 Roman" panose="020B0604020202020204" pitchFamily="34" charset="0"/>
              <a:ea typeface="+mj-ea"/>
              <a:cs typeface="+mj-cs"/>
            </a:endParaRPr>
          </a:p>
        </p:txBody>
      </p:sp>
    </p:spTree>
    <p:extLst>
      <p:ext uri="{BB962C8B-B14F-4D97-AF65-F5344CB8AC3E}">
        <p14:creationId xmlns:p14="http://schemas.microsoft.com/office/powerpoint/2010/main" val="1680222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license mechanism</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22</a:t>
            </a:fld>
            <a:endParaRPr lang="nl-NL" altLang="nl-NL"/>
          </a:p>
        </p:txBody>
      </p:sp>
      <p:pic>
        <p:nvPicPr>
          <p:cNvPr id="7" name="Picture 6"/>
          <p:cNvPicPr>
            <a:picLocks noChangeAspect="1"/>
          </p:cNvPicPr>
          <p:nvPr/>
        </p:nvPicPr>
        <p:blipFill>
          <a:blip r:embed="rId3"/>
          <a:stretch>
            <a:fillRect/>
          </a:stretch>
        </p:blipFill>
        <p:spPr>
          <a:xfrm>
            <a:off x="466688" y="1844825"/>
            <a:ext cx="3304958" cy="3312368"/>
          </a:xfrm>
          <a:prstGeom prst="rect">
            <a:avLst/>
          </a:prstGeom>
        </p:spPr>
      </p:pic>
      <p:pic>
        <p:nvPicPr>
          <p:cNvPr id="9" name="Picture 8"/>
          <p:cNvPicPr>
            <a:picLocks noChangeAspect="1"/>
          </p:cNvPicPr>
          <p:nvPr/>
        </p:nvPicPr>
        <p:blipFill>
          <a:blip r:embed="rId4"/>
          <a:stretch>
            <a:fillRect/>
          </a:stretch>
        </p:blipFill>
        <p:spPr>
          <a:xfrm>
            <a:off x="7176120" y="1169625"/>
            <a:ext cx="3695355" cy="5371654"/>
          </a:xfrm>
          <a:prstGeom prst="rect">
            <a:avLst/>
          </a:prstGeom>
        </p:spPr>
      </p:pic>
      <p:pic>
        <p:nvPicPr>
          <p:cNvPr id="6" name="Content Placeholder 5"/>
          <p:cNvPicPr>
            <a:picLocks noGrp="1" noChangeAspect="1"/>
          </p:cNvPicPr>
          <p:nvPr>
            <p:ph idx="1"/>
          </p:nvPr>
        </p:nvPicPr>
        <p:blipFill>
          <a:blip r:embed="rId5"/>
          <a:stretch>
            <a:fillRect/>
          </a:stretch>
        </p:blipFill>
        <p:spPr>
          <a:xfrm rot="16200000">
            <a:off x="323564" y="2171033"/>
            <a:ext cx="1485790" cy="1030147"/>
          </a:xfrm>
          <a:prstGeom prst="rect">
            <a:avLst/>
          </a:prstGeom>
        </p:spPr>
      </p:pic>
      <p:sp>
        <p:nvSpPr>
          <p:cNvPr id="3" name="Rectangle 2"/>
          <p:cNvSpPr/>
          <p:nvPr/>
        </p:nvSpPr>
        <p:spPr>
          <a:xfrm rot="19165388">
            <a:off x="8001534" y="3602168"/>
            <a:ext cx="3122773" cy="2585323"/>
          </a:xfrm>
          <a:prstGeom prst="rect">
            <a:avLst/>
          </a:prstGeom>
          <a:noFill/>
        </p:spPr>
        <p:txBody>
          <a:bodyPr wrap="squar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Unlimited license table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10" name="Picture 9"/>
          <p:cNvPicPr>
            <a:picLocks noChangeAspect="1"/>
          </p:cNvPicPr>
          <p:nvPr/>
        </p:nvPicPr>
        <p:blipFill>
          <a:blip r:embed="rId6"/>
          <a:stretch>
            <a:fillRect/>
          </a:stretch>
        </p:blipFill>
        <p:spPr>
          <a:xfrm>
            <a:off x="4866186" y="2420888"/>
            <a:ext cx="1296144" cy="151216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Rectangle 10"/>
          <p:cNvSpPr/>
          <p:nvPr/>
        </p:nvSpPr>
        <p:spPr>
          <a:xfrm>
            <a:off x="464863" y="5436771"/>
            <a:ext cx="6096000" cy="923330"/>
          </a:xfrm>
          <a:prstGeom prst="rect">
            <a:avLst/>
          </a:prstGeom>
        </p:spPr>
        <p:txBody>
          <a:bodyPr>
            <a:spAutoFit/>
          </a:bodyPr>
          <a:lstStyle/>
          <a:p>
            <a:r>
              <a:rPr lang="en-US" dirty="0"/>
              <a:t>Due to </a:t>
            </a:r>
            <a:r>
              <a:rPr lang="en-US" dirty="0" smtClean="0"/>
              <a:t>the </a:t>
            </a:r>
            <a:r>
              <a:rPr lang="en-US" dirty="0"/>
              <a:t>unlimited table, it is now possible to increase or decrease license per module or even per functionality individually.</a:t>
            </a:r>
          </a:p>
        </p:txBody>
      </p:sp>
    </p:spTree>
    <p:extLst>
      <p:ext uri="{BB962C8B-B14F-4D97-AF65-F5344CB8AC3E}">
        <p14:creationId xmlns:p14="http://schemas.microsoft.com/office/powerpoint/2010/main" val="20427909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241576" cy="775978"/>
          </a:xfrm>
        </p:spPr>
        <p:txBody>
          <a:bodyPr/>
          <a:lstStyle/>
          <a:p>
            <a:r>
              <a:rPr lang="en-US" dirty="0" err="1" smtClean="0"/>
              <a:t>Codemeter</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23</a:t>
            </a:fld>
            <a:endParaRPr lang="nl-NL" altLang="nl-NL"/>
          </a:p>
        </p:txBody>
      </p:sp>
      <p:pic>
        <p:nvPicPr>
          <p:cNvPr id="16" name="Picture 15"/>
          <p:cNvPicPr>
            <a:picLocks noChangeAspect="1"/>
          </p:cNvPicPr>
          <p:nvPr/>
        </p:nvPicPr>
        <p:blipFill>
          <a:blip r:embed="rId3">
            <a:clrChange>
              <a:clrFrom>
                <a:srgbClr val="FFFFFF"/>
              </a:clrFrom>
              <a:clrTo>
                <a:srgbClr val="FFFFFF">
                  <a:alpha val="0"/>
                </a:srgbClr>
              </a:clrTo>
            </a:clrChange>
          </a:blip>
          <a:stretch>
            <a:fillRect/>
          </a:stretch>
        </p:blipFill>
        <p:spPr>
          <a:xfrm>
            <a:off x="864462" y="3018254"/>
            <a:ext cx="6863890" cy="3104493"/>
          </a:xfrm>
          <a:prstGeom prst="rect">
            <a:avLst/>
          </a:prstGeom>
        </p:spPr>
      </p:pic>
      <p:sp>
        <p:nvSpPr>
          <p:cNvPr id="17" name="TextBox 16"/>
          <p:cNvSpPr txBox="1"/>
          <p:nvPr/>
        </p:nvSpPr>
        <p:spPr>
          <a:xfrm>
            <a:off x="838200" y="1412776"/>
            <a:ext cx="5545832" cy="1368152"/>
          </a:xfrm>
          <a:prstGeom prst="rect">
            <a:avLst/>
          </a:prstGeom>
          <a:noFill/>
        </p:spPr>
        <p:txBody>
          <a:bodyPr wrap="square" rtlCol="0">
            <a:spAutoFit/>
          </a:bodyPr>
          <a:lstStyle/>
          <a:p>
            <a:endParaRPr lang="nl-NL" dirty="0"/>
          </a:p>
        </p:txBody>
      </p:sp>
      <p:sp>
        <p:nvSpPr>
          <p:cNvPr id="18" name="TextBox 17"/>
          <p:cNvSpPr txBox="1"/>
          <p:nvPr/>
        </p:nvSpPr>
        <p:spPr>
          <a:xfrm>
            <a:off x="864462" y="1443735"/>
            <a:ext cx="6599690" cy="212365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Combined use of CM-stick and CM-ACT </a:t>
            </a:r>
          </a:p>
          <a:p>
            <a:pPr marL="285750" indent="-285750">
              <a:buFont typeface="Arial" panose="020B0604020202020204" pitchFamily="34" charset="0"/>
              <a:buChar char="•"/>
            </a:pPr>
            <a:r>
              <a:rPr lang="en-US" sz="2400" dirty="0" smtClean="0"/>
              <a:t>Sticks are hot-swappable</a:t>
            </a:r>
          </a:p>
          <a:p>
            <a:pPr marL="285750" indent="-285750">
              <a:buFont typeface="Arial" panose="020B0604020202020204" pitchFamily="34" charset="0"/>
              <a:buChar char="•"/>
            </a:pPr>
            <a:r>
              <a:rPr lang="en-US" sz="2400" dirty="0" smtClean="0"/>
              <a:t>Remote programming</a:t>
            </a:r>
          </a:p>
          <a:p>
            <a:pPr marL="285750" indent="-285750">
              <a:buFont typeface="Arial" panose="020B0604020202020204" pitchFamily="34" charset="0"/>
              <a:buChar char="•"/>
            </a:pPr>
            <a:r>
              <a:rPr lang="en-US" sz="2400" dirty="0" err="1" smtClean="0"/>
              <a:t>WebAdmin</a:t>
            </a:r>
            <a:r>
              <a:rPr lang="en-US" sz="2400" dirty="0" smtClean="0"/>
              <a:t> and integration with SLM systems</a:t>
            </a:r>
          </a:p>
          <a:p>
            <a:endParaRPr lang="en-US" dirty="0" smtClean="0"/>
          </a:p>
          <a:p>
            <a:endParaRPr lang="nl-NL" dirty="0"/>
          </a:p>
        </p:txBody>
      </p:sp>
      <p:pic>
        <p:nvPicPr>
          <p:cNvPr id="3" name="Picture 2"/>
          <p:cNvPicPr>
            <a:picLocks noChangeAspect="1"/>
          </p:cNvPicPr>
          <p:nvPr/>
        </p:nvPicPr>
        <p:blipFill>
          <a:blip r:embed="rId4"/>
          <a:stretch>
            <a:fillRect/>
          </a:stretch>
        </p:blipFill>
        <p:spPr>
          <a:xfrm>
            <a:off x="8273791" y="1141103"/>
            <a:ext cx="3711552" cy="387207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p:cNvPicPr>
            <a:picLocks noChangeAspect="1"/>
          </p:cNvPicPr>
          <p:nvPr/>
        </p:nvPicPr>
        <p:blipFill>
          <a:blip r:embed="rId5"/>
          <a:stretch>
            <a:fillRect/>
          </a:stretch>
        </p:blipFill>
        <p:spPr>
          <a:xfrm>
            <a:off x="9024805" y="5517232"/>
            <a:ext cx="2209524" cy="552381"/>
          </a:xfrm>
          <a:prstGeom prst="rect">
            <a:avLst/>
          </a:prstGeom>
          <a:ln>
            <a:noFill/>
          </a:ln>
          <a:effectLst>
            <a:outerShdw blurRad="149987" dist="250190" dir="8460000" algn="ctr">
              <a:srgbClr val="000000">
                <a:alpha val="28000"/>
              </a:srgbClr>
            </a:outerShdw>
          </a:effectLst>
        </p:spPr>
      </p:pic>
    </p:spTree>
    <p:extLst>
      <p:ext uri="{BB962C8B-B14F-4D97-AF65-F5344CB8AC3E}">
        <p14:creationId xmlns:p14="http://schemas.microsoft.com/office/powerpoint/2010/main" val="1180233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WWW Additional / Temporary</a:t>
            </a:r>
            <a:br>
              <a:rPr lang="en-US" dirty="0" smtClean="0"/>
            </a:br>
            <a:r>
              <a:rPr lang="en-US" dirty="0" smtClean="0"/>
              <a:t>Activation 24/7 </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24</a:t>
            </a:fld>
            <a:endParaRPr lang="nl-NL" altLang="nl-NL"/>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9496" y="1556792"/>
            <a:ext cx="8472027" cy="4868447"/>
          </a:xfrm>
        </p:spPr>
      </p:pic>
      <p:pic>
        <p:nvPicPr>
          <p:cNvPr id="10" name="Picture 9"/>
          <p:cNvPicPr>
            <a:picLocks noChangeAspect="1"/>
          </p:cNvPicPr>
          <p:nvPr/>
        </p:nvPicPr>
        <p:blipFill>
          <a:blip r:embed="rId4"/>
          <a:stretch>
            <a:fillRect/>
          </a:stretch>
        </p:blipFill>
        <p:spPr>
          <a:xfrm>
            <a:off x="5903897" y="3573016"/>
            <a:ext cx="3978182" cy="1125609"/>
          </a:xfrm>
          <a:prstGeom prst="rect">
            <a:avLst/>
          </a:prstGeom>
        </p:spPr>
      </p:pic>
    </p:spTree>
    <p:extLst>
      <p:ext uri="{BB962C8B-B14F-4D97-AF65-F5344CB8AC3E}">
        <p14:creationId xmlns:p14="http://schemas.microsoft.com/office/powerpoint/2010/main" val="3277823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38200" y="1641450"/>
            <a:ext cx="7887220" cy="4929513"/>
          </a:xfrm>
          <a:prstGeom prst="rect">
            <a:avLst/>
          </a:prstGeom>
        </p:spPr>
      </p:pic>
      <p:sp>
        <p:nvSpPr>
          <p:cNvPr id="2" name="Title 1"/>
          <p:cNvSpPr>
            <a:spLocks noGrp="1"/>
          </p:cNvSpPr>
          <p:nvPr>
            <p:ph type="title"/>
          </p:nvPr>
        </p:nvSpPr>
        <p:spPr>
          <a:xfrm>
            <a:off x="838200" y="294657"/>
            <a:ext cx="10515600" cy="825578"/>
          </a:xfrm>
        </p:spPr>
        <p:txBody>
          <a:bodyPr/>
          <a:lstStyle/>
          <a:p>
            <a:r>
              <a:rPr lang="en-US" dirty="0" smtClean="0"/>
              <a:t>SARC CLOUD</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25</a:t>
            </a:fld>
            <a:endParaRPr lang="nl-NL" altLang="nl-NL"/>
          </a:p>
        </p:txBody>
      </p:sp>
      <p:sp>
        <p:nvSpPr>
          <p:cNvPr id="3" name="TextBox 2"/>
          <p:cNvSpPr txBox="1"/>
          <p:nvPr/>
        </p:nvSpPr>
        <p:spPr>
          <a:xfrm>
            <a:off x="838200" y="1011621"/>
            <a:ext cx="3382144" cy="400110"/>
          </a:xfrm>
          <a:prstGeom prst="rect">
            <a:avLst/>
          </a:prstGeom>
          <a:noFill/>
        </p:spPr>
        <p:txBody>
          <a:bodyPr wrap="square" rtlCol="0">
            <a:spAutoFit/>
          </a:bodyPr>
          <a:lstStyle/>
          <a:p>
            <a:r>
              <a:rPr lang="en-US" sz="2000" dirty="0" smtClean="0"/>
              <a:t>https://cloud.sarc.nl</a:t>
            </a:r>
            <a:endParaRPr lang="nl-NL" sz="2000" dirty="0"/>
          </a:p>
        </p:txBody>
      </p:sp>
      <p:pic>
        <p:nvPicPr>
          <p:cNvPr id="7" name="Picture 6"/>
          <p:cNvPicPr>
            <a:picLocks noChangeAspect="1"/>
          </p:cNvPicPr>
          <p:nvPr/>
        </p:nvPicPr>
        <p:blipFill>
          <a:blip r:embed="rId4"/>
          <a:stretch>
            <a:fillRect/>
          </a:stretch>
        </p:blipFill>
        <p:spPr>
          <a:xfrm>
            <a:off x="6816080" y="3068960"/>
            <a:ext cx="4752272" cy="280662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8" name="Picture 7"/>
          <p:cNvPicPr>
            <a:picLocks noChangeAspect="1"/>
          </p:cNvPicPr>
          <p:nvPr/>
        </p:nvPicPr>
        <p:blipFill>
          <a:blip r:embed="rId5"/>
          <a:stretch>
            <a:fillRect/>
          </a:stretch>
        </p:blipFill>
        <p:spPr>
          <a:xfrm>
            <a:off x="9552384" y="1011381"/>
            <a:ext cx="2342457" cy="510535"/>
          </a:xfrm>
          <a:prstGeom prst="rect">
            <a:avLst/>
          </a:prstGeom>
        </p:spPr>
      </p:pic>
    </p:spTree>
    <p:extLst>
      <p:ext uri="{BB962C8B-B14F-4D97-AF65-F5344CB8AC3E}">
        <p14:creationId xmlns:p14="http://schemas.microsoft.com/office/powerpoint/2010/main" val="1728277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060" y="1081966"/>
            <a:ext cx="10515600" cy="696753"/>
          </a:xfrm>
        </p:spPr>
        <p:txBody>
          <a:bodyPr/>
          <a:lstStyle/>
          <a:p>
            <a:r>
              <a:rPr lang="en-US" dirty="0" smtClean="0"/>
              <a:t>PIAS DISTRIBUTION MECHANISM</a:t>
            </a:r>
            <a:endParaRPr lang="nl-NL" dirty="0"/>
          </a:p>
        </p:txBody>
      </p:sp>
      <p:pic>
        <p:nvPicPr>
          <p:cNvPr id="7" name="Content Placeholder 6"/>
          <p:cNvPicPr>
            <a:picLocks noGrp="1" noChangeAspect="1"/>
          </p:cNvPicPr>
          <p:nvPr>
            <p:ph idx="1"/>
          </p:nvPr>
        </p:nvPicPr>
        <p:blipFill>
          <a:blip r:embed="rId3"/>
          <a:stretch>
            <a:fillRect/>
          </a:stretch>
        </p:blipFill>
        <p:spPr>
          <a:xfrm>
            <a:off x="1048251" y="4198182"/>
            <a:ext cx="3025552" cy="2015018"/>
          </a:xfrm>
          <a:prstGeom prst="rect">
            <a:avLst/>
          </a:prstGeom>
        </p:spPr>
      </p:pic>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26</a:t>
            </a:fld>
            <a:endParaRPr lang="nl-NL" altLang="nl-NL"/>
          </a:p>
        </p:txBody>
      </p:sp>
      <p:sp>
        <p:nvSpPr>
          <p:cNvPr id="6" name="Rectangle 5"/>
          <p:cNvSpPr/>
          <p:nvPr/>
        </p:nvSpPr>
        <p:spPr>
          <a:xfrm>
            <a:off x="4680959" y="2492896"/>
            <a:ext cx="2459157" cy="2519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n w="0"/>
              <a:solidFill>
                <a:schemeClr val="bg1"/>
              </a:solidFill>
              <a:effectLst>
                <a:outerShdw blurRad="38100" dist="19050" dir="2700000" algn="tl" rotWithShape="0">
                  <a:schemeClr val="dk1">
                    <a:alpha val="40000"/>
                  </a:schemeClr>
                </a:outerShdw>
              </a:effectLst>
            </a:endParaRPr>
          </a:p>
          <a:p>
            <a:pPr algn="ctr"/>
            <a:endParaRPr lang="en-US" dirty="0">
              <a:ln w="0"/>
              <a:solidFill>
                <a:schemeClr val="bg1"/>
              </a:solidFill>
              <a:effectLst>
                <a:outerShdw blurRad="38100" dist="19050" dir="2700000" algn="tl" rotWithShape="0">
                  <a:schemeClr val="dk1">
                    <a:alpha val="40000"/>
                  </a:schemeClr>
                </a:outerShdw>
              </a:effectLst>
            </a:endParaRPr>
          </a:p>
          <a:p>
            <a:pPr algn="ctr"/>
            <a:endParaRPr lang="en-US" dirty="0" smtClean="0">
              <a:ln w="0"/>
              <a:solidFill>
                <a:schemeClr val="bg1"/>
              </a:solidFill>
              <a:effectLst>
                <a:outerShdw blurRad="38100" dist="19050" dir="2700000" algn="tl" rotWithShape="0">
                  <a:schemeClr val="dk1">
                    <a:alpha val="40000"/>
                  </a:schemeClr>
                </a:outerShdw>
              </a:effectLst>
            </a:endParaRPr>
          </a:p>
          <a:p>
            <a:pPr algn="ctr"/>
            <a:endParaRPr lang="en-US" dirty="0">
              <a:ln w="0"/>
              <a:solidFill>
                <a:schemeClr val="bg1"/>
              </a:solidFill>
              <a:effectLst>
                <a:outerShdw blurRad="38100" dist="19050" dir="2700000" algn="tl" rotWithShape="0">
                  <a:schemeClr val="dk1">
                    <a:alpha val="40000"/>
                  </a:schemeClr>
                </a:outerShdw>
              </a:effectLst>
            </a:endParaRPr>
          </a:p>
          <a:p>
            <a:pPr algn="ctr"/>
            <a:endParaRPr lang="en-US" dirty="0" smtClean="0">
              <a:ln w="0"/>
              <a:solidFill>
                <a:schemeClr val="bg1"/>
              </a:solidFill>
              <a:effectLst>
                <a:outerShdw blurRad="38100" dist="19050" dir="2700000" algn="tl" rotWithShape="0">
                  <a:schemeClr val="dk1">
                    <a:alpha val="40000"/>
                  </a:schemeClr>
                </a:outerShdw>
              </a:effectLst>
            </a:endParaRPr>
          </a:p>
          <a:p>
            <a:pPr algn="ctr"/>
            <a:endParaRPr lang="en-US" dirty="0">
              <a:ln w="0"/>
              <a:solidFill>
                <a:schemeClr val="bg1"/>
              </a:solidFill>
              <a:effectLst>
                <a:outerShdw blurRad="38100" dist="19050" dir="2700000" algn="tl" rotWithShape="0">
                  <a:schemeClr val="dk1">
                    <a:alpha val="40000"/>
                  </a:schemeClr>
                </a:outerShdw>
              </a:effectLst>
            </a:endParaRPr>
          </a:p>
          <a:p>
            <a:pPr algn="ctr"/>
            <a:r>
              <a:rPr lang="en-US" dirty="0" smtClean="0">
                <a:ln w="0"/>
                <a:solidFill>
                  <a:schemeClr val="bg1"/>
                </a:solidFill>
                <a:effectLst>
                  <a:outerShdw blurRad="38100" dist="19050" dir="2700000" algn="tl" rotWithShape="0">
                    <a:schemeClr val="dk1">
                      <a:alpha val="40000"/>
                    </a:schemeClr>
                  </a:outerShdw>
                </a:effectLst>
              </a:rPr>
              <a:t>CENTRAL LOCATION ON NETWORK</a:t>
            </a:r>
            <a:endParaRPr lang="nl-NL" dirty="0">
              <a:ln w="0"/>
              <a:solidFill>
                <a:schemeClr val="bg1"/>
              </a:solidFill>
              <a:effectLst>
                <a:outerShdw blurRad="38100" dist="19050" dir="2700000" algn="tl" rotWithShape="0">
                  <a:schemeClr val="dk1">
                    <a:alpha val="40000"/>
                  </a:schemeClr>
                </a:outerShdw>
              </a:effectLst>
            </a:endParaRPr>
          </a:p>
        </p:txBody>
      </p:sp>
      <p:pic>
        <p:nvPicPr>
          <p:cNvPr id="9" name="Picture 8"/>
          <p:cNvPicPr>
            <a:picLocks noChangeAspect="1"/>
          </p:cNvPicPr>
          <p:nvPr/>
        </p:nvPicPr>
        <p:blipFill>
          <a:blip r:embed="rId4"/>
          <a:stretch>
            <a:fillRect/>
          </a:stretch>
        </p:blipFill>
        <p:spPr>
          <a:xfrm>
            <a:off x="9228348" y="3118963"/>
            <a:ext cx="971550" cy="97155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2960" y="1998675"/>
            <a:ext cx="936103" cy="93610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7513" y="4420524"/>
            <a:ext cx="971550" cy="97155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6136" y="5644641"/>
            <a:ext cx="864096" cy="864096"/>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4252" y="2268728"/>
            <a:ext cx="1165621" cy="874216"/>
          </a:xfrm>
          <a:prstGeom prst="rect">
            <a:avLst/>
          </a:prstGeom>
        </p:spPr>
      </p:pic>
      <p:pic>
        <p:nvPicPr>
          <p:cNvPr id="21" name="Picture 20"/>
          <p:cNvPicPr>
            <a:picLocks noChangeAspect="1"/>
          </p:cNvPicPr>
          <p:nvPr/>
        </p:nvPicPr>
        <p:blipFill>
          <a:blip r:embed="rId9"/>
          <a:stretch>
            <a:fillRect/>
          </a:stretch>
        </p:blipFill>
        <p:spPr>
          <a:xfrm>
            <a:off x="8364252" y="3411083"/>
            <a:ext cx="1170533" cy="877900"/>
          </a:xfrm>
          <a:prstGeom prst="rect">
            <a:avLst/>
          </a:prstGeom>
        </p:spPr>
      </p:pic>
      <p:pic>
        <p:nvPicPr>
          <p:cNvPr id="22" name="Picture 21"/>
          <p:cNvPicPr>
            <a:picLocks noChangeAspect="1"/>
          </p:cNvPicPr>
          <p:nvPr/>
        </p:nvPicPr>
        <p:blipFill>
          <a:blip r:embed="rId9"/>
          <a:stretch>
            <a:fillRect/>
          </a:stretch>
        </p:blipFill>
        <p:spPr>
          <a:xfrm>
            <a:off x="8359340" y="4766741"/>
            <a:ext cx="1170533" cy="877900"/>
          </a:xfrm>
          <a:prstGeom prst="rect">
            <a:avLst/>
          </a:prstGeom>
        </p:spPr>
      </p:pic>
      <p:pic>
        <p:nvPicPr>
          <p:cNvPr id="23" name="Picture 22"/>
          <p:cNvPicPr>
            <a:picLocks noChangeAspect="1"/>
          </p:cNvPicPr>
          <p:nvPr/>
        </p:nvPicPr>
        <p:blipFill>
          <a:blip r:embed="rId9"/>
          <a:stretch>
            <a:fillRect/>
          </a:stretch>
        </p:blipFill>
        <p:spPr>
          <a:xfrm>
            <a:off x="8411607" y="5870977"/>
            <a:ext cx="1170533" cy="877900"/>
          </a:xfrm>
          <a:prstGeom prst="rect">
            <a:avLst/>
          </a:prstGeom>
        </p:spPr>
      </p:pic>
      <p:cxnSp>
        <p:nvCxnSpPr>
          <p:cNvPr id="28" name="Elbow Connector 27"/>
          <p:cNvCxnSpPr>
            <a:stCxn id="6" idx="3"/>
            <a:endCxn id="19" idx="1"/>
          </p:cNvCxnSpPr>
          <p:nvPr/>
        </p:nvCxnSpPr>
        <p:spPr>
          <a:xfrm flipV="1">
            <a:off x="7140116" y="2705836"/>
            <a:ext cx="1224136" cy="104693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6" idx="3"/>
            <a:endCxn id="21" idx="1"/>
          </p:cNvCxnSpPr>
          <p:nvPr/>
        </p:nvCxnSpPr>
        <p:spPr>
          <a:xfrm>
            <a:off x="7140116" y="3752771"/>
            <a:ext cx="1224136" cy="97262"/>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6" idx="3"/>
            <a:endCxn id="22" idx="1"/>
          </p:cNvCxnSpPr>
          <p:nvPr/>
        </p:nvCxnSpPr>
        <p:spPr>
          <a:xfrm>
            <a:off x="7140116" y="3752771"/>
            <a:ext cx="1219224" cy="1452920"/>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endCxn id="23" idx="1"/>
          </p:cNvCxnSpPr>
          <p:nvPr/>
        </p:nvCxnSpPr>
        <p:spPr>
          <a:xfrm rot="16200000" flipH="1">
            <a:off x="6810612" y="4708931"/>
            <a:ext cx="2537655" cy="66433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7" idx="3"/>
            <a:endCxn id="6" idx="1"/>
          </p:cNvCxnSpPr>
          <p:nvPr/>
        </p:nvCxnSpPr>
        <p:spPr>
          <a:xfrm flipV="1">
            <a:off x="4073803" y="3752771"/>
            <a:ext cx="607156" cy="1452920"/>
          </a:xfrm>
          <a:prstGeom prst="bentConnector3">
            <a:avLst>
              <a:gd name="adj1" fmla="val 50000"/>
            </a:avLst>
          </a:prstGeom>
          <a:ln w="38100">
            <a:solidFill>
              <a:srgbClr val="5B9BD5"/>
            </a:solidFill>
            <a:tailEnd type="triangle"/>
          </a:ln>
        </p:spPr>
        <p:style>
          <a:lnRef idx="1">
            <a:schemeClr val="accent2"/>
          </a:lnRef>
          <a:fillRef idx="0">
            <a:schemeClr val="accent2"/>
          </a:fillRef>
          <a:effectRef idx="0">
            <a:schemeClr val="accent2"/>
          </a:effectRef>
          <a:fontRef idx="minor">
            <a:schemeClr val="tx1"/>
          </a:fontRef>
        </p:style>
      </p:cxnSp>
      <p:pic>
        <p:nvPicPr>
          <p:cNvPr id="1026" name="Picture 2" descr="C:\Users\MARK~2.SAR\AppData\Local\Temp\SNAGHTML1576120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2400" y="2406590"/>
            <a:ext cx="213714" cy="213715"/>
          </a:xfrm>
          <a:prstGeom prst="rect">
            <a:avLst/>
          </a:prstGeom>
          <a:noFill/>
          <a:scene3d>
            <a:camera prst="perspectiveContrastingRightFacing">
              <a:rot lat="0" lon="21594000" rev="0"/>
            </a:camera>
            <a:lightRig rig="threePt" dir="t"/>
          </a:scene3d>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1"/>
          <a:stretch>
            <a:fillRect/>
          </a:stretch>
        </p:blipFill>
        <p:spPr>
          <a:xfrm>
            <a:off x="8565031" y="6008759"/>
            <a:ext cx="213378" cy="213378"/>
          </a:xfrm>
          <a:prstGeom prst="rect">
            <a:avLst/>
          </a:prstGeom>
          <a:scene3d>
            <a:camera prst="perspectiveContrastingRightFacing">
              <a:rot lat="0" lon="21594000" rev="0"/>
            </a:camera>
            <a:lightRig rig="threePt" dir="t"/>
          </a:scene3d>
        </p:spPr>
      </p:pic>
      <p:pic>
        <p:nvPicPr>
          <p:cNvPr id="58" name="Picture 57"/>
          <p:cNvPicPr>
            <a:picLocks noChangeAspect="1"/>
          </p:cNvPicPr>
          <p:nvPr/>
        </p:nvPicPr>
        <p:blipFill>
          <a:blip r:embed="rId11"/>
          <a:stretch>
            <a:fillRect/>
          </a:stretch>
        </p:blipFill>
        <p:spPr>
          <a:xfrm>
            <a:off x="8525385" y="4905956"/>
            <a:ext cx="213378" cy="213378"/>
          </a:xfrm>
          <a:prstGeom prst="rect">
            <a:avLst/>
          </a:prstGeom>
          <a:scene3d>
            <a:camera prst="perspectiveContrastingRightFacing">
              <a:rot lat="0" lon="21594000" rev="0"/>
            </a:camera>
            <a:lightRig rig="threePt" dir="t"/>
          </a:scene3d>
        </p:spPr>
      </p:pic>
      <p:pic>
        <p:nvPicPr>
          <p:cNvPr id="59" name="Picture 58"/>
          <p:cNvPicPr>
            <a:picLocks noChangeAspect="1"/>
          </p:cNvPicPr>
          <p:nvPr/>
        </p:nvPicPr>
        <p:blipFill>
          <a:blip r:embed="rId11"/>
          <a:stretch>
            <a:fillRect/>
          </a:stretch>
        </p:blipFill>
        <p:spPr>
          <a:xfrm>
            <a:off x="8525385" y="3558894"/>
            <a:ext cx="213378" cy="213378"/>
          </a:xfrm>
          <a:prstGeom prst="rect">
            <a:avLst/>
          </a:prstGeom>
          <a:scene3d>
            <a:camera prst="perspectiveContrastingRightFacing">
              <a:rot lat="0" lon="21594000" rev="0"/>
            </a:camera>
            <a:lightRig rig="threePt" dir="t"/>
          </a:scene3d>
        </p:spPr>
      </p:pic>
      <p:pic>
        <p:nvPicPr>
          <p:cNvPr id="61" name="Picture 60"/>
          <p:cNvPicPr>
            <a:picLocks noChangeAspect="1"/>
          </p:cNvPicPr>
          <p:nvPr/>
        </p:nvPicPr>
        <p:blipFill rotWithShape="1">
          <a:blip r:embed="rId12"/>
          <a:srcRect l="7221" r="16406" b="55196"/>
          <a:stretch/>
        </p:blipFill>
        <p:spPr>
          <a:xfrm>
            <a:off x="1055439" y="1809726"/>
            <a:ext cx="2520281" cy="1763290"/>
          </a:xfrm>
          <a:prstGeom prst="rect">
            <a:avLst/>
          </a:prstGeom>
        </p:spPr>
      </p:pic>
      <p:cxnSp>
        <p:nvCxnSpPr>
          <p:cNvPr id="1041" name="Elbow Connector 1040"/>
          <p:cNvCxnSpPr>
            <a:stCxn id="61" idx="2"/>
            <a:endCxn id="7" idx="0"/>
          </p:cNvCxnSpPr>
          <p:nvPr/>
        </p:nvCxnSpPr>
        <p:spPr>
          <a:xfrm rot="16200000" flipH="1">
            <a:off x="2125720" y="3762875"/>
            <a:ext cx="625166" cy="24544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45" name="Picture 1044"/>
          <p:cNvPicPr>
            <a:picLocks noChangeAspect="1"/>
          </p:cNvPicPr>
          <p:nvPr/>
        </p:nvPicPr>
        <p:blipFill>
          <a:blip r:embed="rId13"/>
          <a:stretch>
            <a:fillRect/>
          </a:stretch>
        </p:blipFill>
        <p:spPr>
          <a:xfrm>
            <a:off x="4713091" y="2544777"/>
            <a:ext cx="2365508" cy="1732611"/>
          </a:xfrm>
          <a:prstGeom prst="rect">
            <a:avLst/>
          </a:prstGeom>
        </p:spPr>
      </p:pic>
      <p:pic>
        <p:nvPicPr>
          <p:cNvPr id="1065" name="Picture 1064"/>
          <p:cNvPicPr>
            <a:picLocks noChangeAspect="1"/>
          </p:cNvPicPr>
          <p:nvPr/>
        </p:nvPicPr>
        <p:blipFill>
          <a:blip r:embed="rId14"/>
          <a:stretch>
            <a:fillRect/>
          </a:stretch>
        </p:blipFill>
        <p:spPr>
          <a:xfrm>
            <a:off x="6996808" y="3750146"/>
            <a:ext cx="85351" cy="73158"/>
          </a:xfrm>
          <a:prstGeom prst="rect">
            <a:avLst/>
          </a:prstGeom>
        </p:spPr>
      </p:pic>
      <p:sp>
        <p:nvSpPr>
          <p:cNvPr id="1069" name="Flowchart: Connector 1068"/>
          <p:cNvSpPr/>
          <p:nvPr/>
        </p:nvSpPr>
        <p:spPr>
          <a:xfrm>
            <a:off x="8164955" y="2668751"/>
            <a:ext cx="72008" cy="620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70" name="Picture 1069"/>
          <p:cNvPicPr>
            <a:picLocks noChangeAspect="1"/>
          </p:cNvPicPr>
          <p:nvPr/>
        </p:nvPicPr>
        <p:blipFill>
          <a:blip r:embed="rId15"/>
          <a:stretch>
            <a:fillRect/>
          </a:stretch>
        </p:blipFill>
        <p:spPr>
          <a:xfrm>
            <a:off x="2269662" y="3557927"/>
            <a:ext cx="85351" cy="73158"/>
          </a:xfrm>
          <a:prstGeom prst="rect">
            <a:avLst/>
          </a:prstGeom>
        </p:spPr>
      </p:pic>
      <p:pic>
        <p:nvPicPr>
          <p:cNvPr id="1071" name="Picture 1070"/>
          <p:cNvPicPr>
            <a:picLocks noChangeAspect="1"/>
          </p:cNvPicPr>
          <p:nvPr/>
        </p:nvPicPr>
        <p:blipFill>
          <a:blip r:embed="rId15"/>
          <a:stretch>
            <a:fillRect/>
          </a:stretch>
        </p:blipFill>
        <p:spPr>
          <a:xfrm>
            <a:off x="4077219" y="5167529"/>
            <a:ext cx="85351" cy="73158"/>
          </a:xfrm>
          <a:prstGeom prst="rect">
            <a:avLst/>
          </a:prstGeom>
        </p:spPr>
      </p:pic>
      <p:pic>
        <p:nvPicPr>
          <p:cNvPr id="1072" name="Picture 1071"/>
          <p:cNvPicPr>
            <a:picLocks noChangeAspect="1"/>
          </p:cNvPicPr>
          <p:nvPr/>
        </p:nvPicPr>
        <p:blipFill>
          <a:blip r:embed="rId16"/>
          <a:stretch>
            <a:fillRect/>
          </a:stretch>
        </p:blipFill>
        <p:spPr>
          <a:xfrm>
            <a:off x="8135386" y="3812440"/>
            <a:ext cx="85351" cy="73158"/>
          </a:xfrm>
          <a:prstGeom prst="rect">
            <a:avLst/>
          </a:prstGeom>
        </p:spPr>
      </p:pic>
      <p:sp>
        <p:nvSpPr>
          <p:cNvPr id="114" name="Flowchart: Connector 113"/>
          <p:cNvSpPr/>
          <p:nvPr/>
        </p:nvSpPr>
        <p:spPr>
          <a:xfrm>
            <a:off x="8148729" y="5173101"/>
            <a:ext cx="72008" cy="620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5" name="Flowchart: Connector 114"/>
          <p:cNvSpPr/>
          <p:nvPr/>
        </p:nvSpPr>
        <p:spPr>
          <a:xfrm>
            <a:off x="8165968" y="6278919"/>
            <a:ext cx="72008" cy="6201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73" name="Picture 1072"/>
          <p:cNvPicPr>
            <a:picLocks noChangeAspect="1"/>
          </p:cNvPicPr>
          <p:nvPr/>
        </p:nvPicPr>
        <p:blipFill>
          <a:blip r:embed="rId17"/>
          <a:stretch>
            <a:fillRect/>
          </a:stretch>
        </p:blipFill>
        <p:spPr>
          <a:xfrm>
            <a:off x="6997474" y="3751577"/>
            <a:ext cx="85351" cy="73158"/>
          </a:xfrm>
          <a:prstGeom prst="rect">
            <a:avLst/>
          </a:prstGeom>
        </p:spPr>
      </p:pic>
      <p:pic>
        <p:nvPicPr>
          <p:cNvPr id="41" name="Picture 40"/>
          <p:cNvPicPr>
            <a:picLocks noChangeAspect="1"/>
          </p:cNvPicPr>
          <p:nvPr/>
        </p:nvPicPr>
        <p:blipFill>
          <a:blip r:embed="rId18"/>
          <a:stretch>
            <a:fillRect/>
          </a:stretch>
        </p:blipFill>
        <p:spPr>
          <a:xfrm>
            <a:off x="10078883" y="2014795"/>
            <a:ext cx="1862147" cy="445014"/>
          </a:xfrm>
          <a:prstGeom prst="rect">
            <a:avLst/>
          </a:prstGeom>
        </p:spPr>
      </p:pic>
      <p:pic>
        <p:nvPicPr>
          <p:cNvPr id="11" name="Picture 10"/>
          <p:cNvPicPr>
            <a:picLocks noChangeAspect="1"/>
          </p:cNvPicPr>
          <p:nvPr/>
        </p:nvPicPr>
        <p:blipFill>
          <a:blip r:embed="rId19"/>
          <a:stretch>
            <a:fillRect/>
          </a:stretch>
        </p:blipFill>
        <p:spPr>
          <a:xfrm>
            <a:off x="10078883" y="5658736"/>
            <a:ext cx="1865538" cy="445047"/>
          </a:xfrm>
          <a:prstGeom prst="rect">
            <a:avLst/>
          </a:prstGeom>
        </p:spPr>
      </p:pic>
      <p:pic>
        <p:nvPicPr>
          <p:cNvPr id="12" name="Picture 11"/>
          <p:cNvPicPr>
            <a:picLocks noChangeAspect="1"/>
          </p:cNvPicPr>
          <p:nvPr/>
        </p:nvPicPr>
        <p:blipFill>
          <a:blip r:embed="rId20"/>
          <a:stretch>
            <a:fillRect/>
          </a:stretch>
        </p:blipFill>
        <p:spPr>
          <a:xfrm>
            <a:off x="8582265" y="3739282"/>
            <a:ext cx="85351" cy="73158"/>
          </a:xfrm>
          <a:prstGeom prst="rect">
            <a:avLst/>
          </a:prstGeom>
        </p:spPr>
      </p:pic>
      <p:pic>
        <p:nvPicPr>
          <p:cNvPr id="14" name="Picture 13"/>
          <p:cNvPicPr>
            <a:picLocks noChangeAspect="1"/>
          </p:cNvPicPr>
          <p:nvPr/>
        </p:nvPicPr>
        <p:blipFill>
          <a:blip r:embed="rId21"/>
          <a:stretch>
            <a:fillRect/>
          </a:stretch>
        </p:blipFill>
        <p:spPr>
          <a:xfrm>
            <a:off x="8601453" y="5076703"/>
            <a:ext cx="85351" cy="73158"/>
          </a:xfrm>
          <a:prstGeom prst="rect">
            <a:avLst/>
          </a:prstGeom>
        </p:spPr>
      </p:pic>
      <p:sp>
        <p:nvSpPr>
          <p:cNvPr id="15" name="Rectangle 14"/>
          <p:cNvSpPr/>
          <p:nvPr/>
        </p:nvSpPr>
        <p:spPr>
          <a:xfrm>
            <a:off x="9804908" y="2723505"/>
            <a:ext cx="389850" cy="461665"/>
          </a:xfrm>
          <a:prstGeom prst="rect">
            <a:avLst/>
          </a:prstGeom>
          <a:noFill/>
        </p:spPr>
        <p:txBody>
          <a:bodyPr wrap="none" lIns="91440" tIns="45720" rIns="91440" bIns="45720">
            <a:spAutoFit/>
          </a:bodyPr>
          <a:lstStyle/>
          <a:p>
            <a:pPr algn="ctr"/>
            <a:r>
              <a:rPr lang="en-US" sz="2400" b="0" cap="none" spc="0" dirty="0" smtClean="0">
                <a:ln w="0"/>
                <a:solidFill>
                  <a:schemeClr val="accent1"/>
                </a:solidFill>
                <a:effectLst>
                  <a:outerShdw blurRad="38100" dist="25400" dir="5400000" algn="ctr" rotWithShape="0">
                    <a:srgbClr val="6E747A">
                      <a:alpha val="43000"/>
                    </a:srgbClr>
                  </a:outerShdw>
                </a:effectLst>
              </a:rPr>
              <a:t>A</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51" name="Rectangle 50"/>
          <p:cNvSpPr/>
          <p:nvPr/>
        </p:nvSpPr>
        <p:spPr>
          <a:xfrm>
            <a:off x="9804908" y="3933225"/>
            <a:ext cx="389850" cy="461665"/>
          </a:xfrm>
          <a:prstGeom prst="rect">
            <a:avLst/>
          </a:prstGeom>
          <a:noFill/>
        </p:spPr>
        <p:txBody>
          <a:bodyPr wrap="none" lIns="91440" tIns="45720" rIns="91440" bIns="45720">
            <a:spAutoFit/>
          </a:bodyPr>
          <a:lstStyle/>
          <a:p>
            <a:pPr algn="ctr"/>
            <a:r>
              <a:rPr lang="en-US" sz="2400" b="0" cap="none" spc="0" dirty="0" smtClean="0">
                <a:ln w="0"/>
                <a:solidFill>
                  <a:schemeClr val="accent1"/>
                </a:solidFill>
                <a:effectLst>
                  <a:outerShdw blurRad="38100" dist="25400" dir="5400000" algn="ctr" rotWithShape="0">
                    <a:srgbClr val="6E747A">
                      <a:alpha val="43000"/>
                    </a:srgbClr>
                  </a:outerShdw>
                </a:effectLst>
              </a:rPr>
              <a:t>B</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53" name="Rectangle 52"/>
          <p:cNvSpPr/>
          <p:nvPr/>
        </p:nvSpPr>
        <p:spPr>
          <a:xfrm>
            <a:off x="9875141" y="5174122"/>
            <a:ext cx="407484" cy="461665"/>
          </a:xfrm>
          <a:prstGeom prst="rect">
            <a:avLst/>
          </a:prstGeom>
          <a:noFill/>
        </p:spPr>
        <p:txBody>
          <a:bodyPr wrap="none" lIns="91440" tIns="45720" rIns="91440" bIns="45720">
            <a:spAutoFit/>
          </a:bodyPr>
          <a:lstStyle/>
          <a:p>
            <a:pPr algn="ctr"/>
            <a:r>
              <a:rPr lang="en-US" sz="2400" b="0" cap="none" spc="0" dirty="0" smtClean="0">
                <a:ln w="0"/>
                <a:solidFill>
                  <a:schemeClr val="accent1"/>
                </a:solidFill>
                <a:effectLst>
                  <a:outerShdw blurRad="38100" dist="25400" dir="5400000" algn="ctr" rotWithShape="0">
                    <a:srgbClr val="6E747A">
                      <a:alpha val="43000"/>
                    </a:srgbClr>
                  </a:outerShdw>
                </a:effectLst>
              </a:rPr>
              <a:t>C</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54" name="Rectangle 53"/>
          <p:cNvSpPr/>
          <p:nvPr/>
        </p:nvSpPr>
        <p:spPr>
          <a:xfrm>
            <a:off x="9924655" y="6338957"/>
            <a:ext cx="407484" cy="461665"/>
          </a:xfrm>
          <a:prstGeom prst="rect">
            <a:avLst/>
          </a:prstGeom>
          <a:noFill/>
        </p:spPr>
        <p:txBody>
          <a:bodyPr wrap="none" lIns="91440" tIns="45720" rIns="91440" bIns="45720">
            <a:spAutoFit/>
          </a:bodyPr>
          <a:lstStyle/>
          <a:p>
            <a:pPr algn="ctr"/>
            <a:r>
              <a:rPr lang="en-US" sz="2400" dirty="0" smtClean="0">
                <a:ln w="0"/>
                <a:solidFill>
                  <a:schemeClr val="accent1"/>
                </a:solidFill>
                <a:effectLst>
                  <a:outerShdw blurRad="38100" dist="25400" dir="5400000" algn="ctr" rotWithShape="0">
                    <a:srgbClr val="6E747A">
                      <a:alpha val="43000"/>
                    </a:srgbClr>
                  </a:outerShdw>
                </a:effectLst>
              </a:rPr>
              <a:t>D</a:t>
            </a:r>
          </a:p>
        </p:txBody>
      </p:sp>
      <p:sp>
        <p:nvSpPr>
          <p:cNvPr id="25" name="Smiley Face 24"/>
          <p:cNvSpPr/>
          <p:nvPr/>
        </p:nvSpPr>
        <p:spPr>
          <a:xfrm>
            <a:off x="9875141" y="3184520"/>
            <a:ext cx="319617" cy="315337"/>
          </a:xfrm>
          <a:prstGeom prst="smileyFac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nl-NL"/>
          </a:p>
        </p:txBody>
      </p:sp>
      <p:pic>
        <p:nvPicPr>
          <p:cNvPr id="26" name="Picture 25"/>
          <p:cNvPicPr>
            <a:picLocks noChangeAspect="1"/>
          </p:cNvPicPr>
          <p:nvPr/>
        </p:nvPicPr>
        <p:blipFill>
          <a:blip r:embed="rId22"/>
          <a:stretch>
            <a:fillRect/>
          </a:stretch>
        </p:blipFill>
        <p:spPr>
          <a:xfrm>
            <a:off x="9813474" y="4455664"/>
            <a:ext cx="331146" cy="311077"/>
          </a:xfrm>
          <a:prstGeom prst="rect">
            <a:avLst/>
          </a:prstGeom>
        </p:spPr>
      </p:pic>
    </p:spTree>
    <p:extLst>
      <p:ext uri="{BB962C8B-B14F-4D97-AF65-F5344CB8AC3E}">
        <p14:creationId xmlns:p14="http://schemas.microsoft.com/office/powerpoint/2010/main" val="264980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4.07407E-6 C 0.00013 0.01412 0.00026 0.02824 0.00039 0.0426 L 0.02084 0.0426 L 0.02084 0.08889 " pathEditMode="relative" rAng="0" ptsTypes="AAAA">
                                      <p:cBhvr>
                                        <p:cTn id="6" dur="2000" fill="hold"/>
                                        <p:tgtEl>
                                          <p:spTgt spid="1070"/>
                                        </p:tgtEl>
                                        <p:attrNameLst>
                                          <p:attrName>ppt_x</p:attrName>
                                          <p:attrName>ppt_y</p:attrName>
                                        </p:attrNameLst>
                                      </p:cBhvr>
                                      <p:rCtr x="1042" y="4444"/>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0013 -0.0007 L 0.02083 0.00046 C 0.02109 -0.07061 0.02109 -0.14098 0.02149 -0.21158 L 0.03711 -0.21158 " pathEditMode="relative" rAng="0" ptsTypes="AAAA">
                                      <p:cBhvr>
                                        <p:cTn id="9" dur="2000" fill="hold"/>
                                        <p:tgtEl>
                                          <p:spTgt spid="1071"/>
                                        </p:tgtEl>
                                        <p:attrNameLst>
                                          <p:attrName>ppt_x</p:attrName>
                                          <p:attrName>ppt_y</p:attrName>
                                        </p:attrNameLst>
                                      </p:cBhvr>
                                      <p:rCtr x="1849" y="-10486"/>
                                    </p:animMotion>
                                  </p:childTnLst>
                                </p:cTn>
                              </p:par>
                            </p:childTnLst>
                          </p:cTn>
                        </p:par>
                        <p:par>
                          <p:cTn id="10" fill="hold">
                            <p:stCondLst>
                              <p:cond delay="4000"/>
                            </p:stCondLst>
                            <p:childTnLst>
                              <p:par>
                                <p:cTn id="11" presetID="0" presetClass="path" presetSubtype="0" accel="50000" decel="50000" fill="hold" grpId="0" nodeType="afterEffect">
                                  <p:stCondLst>
                                    <p:cond delay="0"/>
                                  </p:stCondLst>
                                  <p:childTnLst>
                                    <p:animMotion origin="layout" path="M 3.75E-6 1.48148E-6 L -0.03881 1.48148E-6 L -0.03881 0.15648 L -0.08672 0.15417 " pathEditMode="relative" rAng="0" ptsTypes="AAAA">
                                      <p:cBhvr>
                                        <p:cTn id="12" dur="5000" fill="hold"/>
                                        <p:tgtEl>
                                          <p:spTgt spid="1069"/>
                                        </p:tgtEl>
                                        <p:attrNameLst>
                                          <p:attrName>ppt_x</p:attrName>
                                          <p:attrName>ppt_y</p:attrName>
                                        </p:attrNameLst>
                                      </p:cBhvr>
                                      <p:rCtr x="-4336" y="7824"/>
                                    </p:animMotion>
                                  </p:childTnLst>
                                </p:cTn>
                              </p:par>
                              <p:par>
                                <p:cTn id="13" presetID="0" presetClass="path" presetSubtype="0" accel="50000" decel="50000" fill="hold" nodeType="withEffect">
                                  <p:stCondLst>
                                    <p:cond delay="0"/>
                                  </p:stCondLst>
                                  <p:childTnLst>
                                    <p:animMotion origin="layout" path="M -1.25E-6 4.81481E-6 L -0.03763 0.00092 L -0.03763 -0.01297 L -0.08515 -0.01459 " pathEditMode="relative" rAng="0" ptsTypes="AAAA">
                                      <p:cBhvr>
                                        <p:cTn id="14" dur="5000" fill="hold"/>
                                        <p:tgtEl>
                                          <p:spTgt spid="1072"/>
                                        </p:tgtEl>
                                        <p:attrNameLst>
                                          <p:attrName>ppt_x</p:attrName>
                                          <p:attrName>ppt_y</p:attrName>
                                        </p:attrNameLst>
                                      </p:cBhvr>
                                      <p:rCtr x="-4258" y="-694"/>
                                    </p:animMotion>
                                  </p:childTnLst>
                                </p:cTn>
                              </p:par>
                              <p:par>
                                <p:cTn id="15" presetID="0" presetClass="path" presetSubtype="0" accel="50000" decel="50000" fill="hold" grpId="0" nodeType="withEffect">
                                  <p:stCondLst>
                                    <p:cond delay="0"/>
                                  </p:stCondLst>
                                  <p:childTnLst>
                                    <p:animMotion origin="layout" path="M 3.75E-6 -0.00023 L -0.03959 0.00139 C -0.03959 -0.12385 -0.03946 -0.24861 -0.03933 -0.37315 L -0.08698 -0.37315 " pathEditMode="relative" rAng="0" ptsTypes="AAAA">
                                      <p:cBhvr>
                                        <p:cTn id="16" dur="5000" fill="hold"/>
                                        <p:tgtEl>
                                          <p:spTgt spid="115"/>
                                        </p:tgtEl>
                                        <p:attrNameLst>
                                          <p:attrName>ppt_x</p:attrName>
                                          <p:attrName>ppt_y</p:attrName>
                                        </p:attrNameLst>
                                      </p:cBhvr>
                                      <p:rCtr x="-4349" y="-18565"/>
                                    </p:animMotion>
                                  </p:childTnLst>
                                </p:cTn>
                              </p:par>
                              <p:par>
                                <p:cTn id="17" presetID="0" presetClass="path" presetSubtype="0" accel="50000" decel="50000" fill="hold" grpId="0" nodeType="withEffect">
                                  <p:stCondLst>
                                    <p:cond delay="0"/>
                                  </p:stCondLst>
                                  <p:childTnLst>
                                    <p:animMotion origin="layout" path="M 0 0 L -0.03633 0 L -0.03711 -0.21319 L -0.08243 -0.2118 " pathEditMode="relative" ptsTypes="AAAA">
                                      <p:cBhvr>
                                        <p:cTn id="18" dur="5000" fill="hold"/>
                                        <p:tgtEl>
                                          <p:spTgt spid="114"/>
                                        </p:tgtEl>
                                        <p:attrNameLst>
                                          <p:attrName>ppt_x</p:attrName>
                                          <p:attrName>ppt_y</p:attrName>
                                        </p:attrNameLst>
                                      </p:cBhvr>
                                    </p:animMotion>
                                  </p:childTnLst>
                                </p:cTn>
                              </p:par>
                            </p:childTnLst>
                          </p:cTn>
                        </p:par>
                        <p:par>
                          <p:cTn id="19" fill="hold">
                            <p:stCondLst>
                              <p:cond delay="9000"/>
                            </p:stCondLst>
                            <p:childTnLst>
                              <p:par>
                                <p:cTn id="20" presetID="0" presetClass="path" presetSubtype="0" repeatCount="indefinite" accel="50000" decel="50000" fill="hold" nodeType="afterEffect">
                                  <p:stCondLst>
                                    <p:cond delay="0"/>
                                  </p:stCondLst>
                                  <p:childTnLst>
                                    <p:animMotion origin="layout" path="M -3.95833E-6 1.11111E-6 L 0.00651 -0.00347 L 0.05886 -0.0044 C 0.05899 -0.05509 0.05899 -0.10625 0.05925 -0.15718 L 0.10326 -0.1581 L 0.13086 -0.16528 " pathEditMode="relative" rAng="0" ptsTypes="AAAAAA">
                                      <p:cBhvr>
                                        <p:cTn id="21" dur="3000" fill="hold"/>
                                        <p:tgtEl>
                                          <p:spTgt spid="1073"/>
                                        </p:tgtEl>
                                        <p:attrNameLst>
                                          <p:attrName>ppt_x</p:attrName>
                                          <p:attrName>ppt_y</p:attrName>
                                        </p:attrNameLst>
                                      </p:cBhvr>
                                      <p:rCtr x="6536" y="-8264"/>
                                    </p:animMotion>
                                  </p:childTnLst>
                                </p:cTn>
                              </p:par>
                              <p:par>
                                <p:cTn id="22" presetID="0" presetClass="path" presetSubtype="0" repeatCount="indefinite" accel="50000" decel="50000" fill="hold" nodeType="withEffect">
                                  <p:stCondLst>
                                    <p:cond delay="0"/>
                                  </p:stCondLst>
                                  <p:childTnLst>
                                    <p:animMotion origin="layout" path="M -3.95833E-6 -3.33333E-6 L 0.00704 -0.00532 L 0.0586 -0.00532 C 0.0586 0.11898 0.05886 0.24306 0.05886 0.3676 L 0.10704 0.3676 L 0.13204 0.35926 " pathEditMode="relative" rAng="0" ptsTypes="AAAAAA">
                                      <p:cBhvr>
                                        <p:cTn id="23" dur="3000" fill="hold"/>
                                        <p:tgtEl>
                                          <p:spTgt spid="1065"/>
                                        </p:tgtEl>
                                        <p:attrNameLst>
                                          <p:attrName>ppt_x</p:attrName>
                                          <p:attrName>ppt_y</p:attrName>
                                        </p:attrNameLst>
                                      </p:cBhvr>
                                      <p:rCtr x="6602" y="18102"/>
                                    </p:animMotion>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0" animBg="1"/>
      <p:bldP spid="114" grpId="0" animBg="1"/>
      <p:bldP spid="1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27</a:t>
            </a:fld>
            <a:endParaRPr lang="nl-NL" altLang="nl-NL"/>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2139" t="31744" r="24360" b="23745"/>
          <a:stretch/>
        </p:blipFill>
        <p:spPr>
          <a:xfrm>
            <a:off x="8472264" y="4000619"/>
            <a:ext cx="3007584" cy="1876654"/>
          </a:xfrm>
          <a:prstGeom prst="rect">
            <a:avLst/>
          </a:prstGeom>
          <a:ln>
            <a:noFill/>
          </a:ln>
          <a:effectLst>
            <a:outerShdw blurRad="149987" dist="250190" dir="8460000" algn="ctr">
              <a:srgbClr val="000000">
                <a:alpha val="28000"/>
              </a:srgbClr>
            </a:outerShdw>
          </a:effectLst>
        </p:spPr>
      </p:pic>
      <p:sp>
        <p:nvSpPr>
          <p:cNvPr id="7" name="Rectangle 6"/>
          <p:cNvSpPr/>
          <p:nvPr/>
        </p:nvSpPr>
        <p:spPr>
          <a:xfrm>
            <a:off x="407368" y="332656"/>
            <a:ext cx="6912768" cy="5308120"/>
          </a:xfrm>
          <a:prstGeom prst="rect">
            <a:avLst/>
          </a:prstGeom>
        </p:spPr>
        <p:txBody>
          <a:bodyPr wrap="square">
            <a:spAutoFit/>
          </a:bodyPr>
          <a:lstStyle/>
          <a:p>
            <a:pPr lvl="0">
              <a:lnSpc>
                <a:spcPct val="90000"/>
              </a:lnSpc>
              <a:spcBef>
                <a:spcPts val="1000"/>
              </a:spcBef>
            </a:pPr>
            <a:r>
              <a:rPr lang="en-US" sz="4400" dirty="0" smtClean="0">
                <a:solidFill>
                  <a:srgbClr val="1C61AB"/>
                </a:solidFill>
                <a:latin typeface="HelveticaNeueLT Pro 55 Roman" panose="020B0604020202020204" pitchFamily="34" charset="0"/>
                <a:cs typeface="+mn-cs"/>
              </a:rPr>
              <a:t>Discussed subjects</a:t>
            </a:r>
          </a:p>
          <a:p>
            <a:pPr marL="228600" lvl="0" indent="-228600">
              <a:lnSpc>
                <a:spcPct val="90000"/>
              </a:lnSpc>
              <a:spcBef>
                <a:spcPts val="1000"/>
              </a:spcBef>
              <a:buFont typeface="Arial" panose="020B0604020202020204" pitchFamily="34" charset="0"/>
              <a:buChar char="•"/>
            </a:pPr>
            <a:r>
              <a:rPr lang="en-US" sz="2400" dirty="0" smtClean="0">
                <a:solidFill>
                  <a:srgbClr val="1C61AB"/>
                </a:solidFill>
                <a:latin typeface="HelveticaNeueLT Pro 55 Roman" panose="020B0604020202020204" pitchFamily="34" charset="0"/>
                <a:cs typeface="+mn-cs"/>
              </a:rPr>
              <a:t>Introduction</a:t>
            </a:r>
            <a:endParaRPr lang="en-US" sz="2400" dirty="0">
              <a:solidFill>
                <a:srgbClr val="1C61AB"/>
              </a:solidFill>
              <a:latin typeface="HelveticaNeueLT Pro 55 Roman" panose="020B0604020202020204" pitchFamily="34" charset="0"/>
              <a:cs typeface="+mn-cs"/>
            </a:endParaRPr>
          </a:p>
          <a:p>
            <a:pPr marL="228600" lvl="0" indent="-228600">
              <a:lnSpc>
                <a:spcPct val="90000"/>
              </a:lnSpc>
              <a:spcBef>
                <a:spcPts val="1000"/>
              </a:spcBef>
              <a:buFont typeface="Arial" panose="020B0604020202020204" pitchFamily="34" charset="0"/>
              <a:buChar char="•"/>
            </a:pPr>
            <a:r>
              <a:rPr lang="en-US" sz="2400" dirty="0">
                <a:solidFill>
                  <a:srgbClr val="1C61AB"/>
                </a:solidFill>
                <a:latin typeface="HelveticaNeueLT Pro 55 Roman" panose="020B0604020202020204" pitchFamily="34" charset="0"/>
                <a:cs typeface="+mn-cs"/>
              </a:rPr>
              <a:t>Restructuring software design</a:t>
            </a:r>
          </a:p>
          <a:p>
            <a:pPr marL="228600" lvl="0" indent="-228600">
              <a:lnSpc>
                <a:spcPct val="90000"/>
              </a:lnSpc>
              <a:spcBef>
                <a:spcPts val="1000"/>
              </a:spcBef>
              <a:buFont typeface="Arial" panose="020B0604020202020204" pitchFamily="34" charset="0"/>
              <a:buChar char="•"/>
            </a:pPr>
            <a:r>
              <a:rPr lang="en-US" sz="2400" dirty="0">
                <a:solidFill>
                  <a:srgbClr val="1C61AB"/>
                </a:solidFill>
                <a:latin typeface="HelveticaNeueLT Pro 55 Roman" panose="020B0604020202020204" pitchFamily="34" charset="0"/>
                <a:cs typeface="+mn-cs"/>
              </a:rPr>
              <a:t>Output languages</a:t>
            </a:r>
          </a:p>
          <a:p>
            <a:pPr marL="228600" lvl="0" indent="-228600">
              <a:lnSpc>
                <a:spcPct val="90000"/>
              </a:lnSpc>
              <a:spcBef>
                <a:spcPts val="1000"/>
              </a:spcBef>
              <a:buFont typeface="Arial" panose="020B0604020202020204" pitchFamily="34" charset="0"/>
              <a:buChar char="•"/>
            </a:pPr>
            <a:r>
              <a:rPr lang="en-US" sz="2400" dirty="0">
                <a:solidFill>
                  <a:srgbClr val="1C61AB"/>
                </a:solidFill>
                <a:latin typeface="HelveticaNeueLT Pro 55 Roman" panose="020B0604020202020204" pitchFamily="34" charset="0"/>
                <a:cs typeface="+mn-cs"/>
              </a:rPr>
              <a:t>Layout</a:t>
            </a:r>
          </a:p>
          <a:p>
            <a:pPr marL="228600" lvl="0" indent="-228600">
              <a:lnSpc>
                <a:spcPct val="90000"/>
              </a:lnSpc>
              <a:spcBef>
                <a:spcPts val="1000"/>
              </a:spcBef>
              <a:buFont typeface="Arial" panose="020B0604020202020204" pitchFamily="34" charset="0"/>
              <a:buChar char="•"/>
            </a:pPr>
            <a:r>
              <a:rPr lang="en-US" sz="2400" dirty="0">
                <a:solidFill>
                  <a:srgbClr val="1C61AB"/>
                </a:solidFill>
                <a:latin typeface="HelveticaNeueLT Pro 55 Roman" panose="020B0604020202020204" pitchFamily="34" charset="0"/>
                <a:cs typeface="+mn-cs"/>
              </a:rPr>
              <a:t>Revised inclination test module</a:t>
            </a:r>
          </a:p>
          <a:p>
            <a:pPr marL="228600" lvl="0" indent="-228600">
              <a:lnSpc>
                <a:spcPct val="90000"/>
              </a:lnSpc>
              <a:spcBef>
                <a:spcPts val="1000"/>
              </a:spcBef>
              <a:buFont typeface="Arial" panose="020B0604020202020204" pitchFamily="34" charset="0"/>
              <a:buChar char="•"/>
            </a:pPr>
            <a:r>
              <a:rPr lang="en-US" sz="2400" dirty="0" smtClean="0">
                <a:solidFill>
                  <a:srgbClr val="1C61AB"/>
                </a:solidFill>
                <a:latin typeface="HelveticaNeueLT Pro 55 Roman" panose="020B0604020202020204" pitchFamily="34" charset="0"/>
                <a:cs typeface="+mn-cs"/>
              </a:rPr>
              <a:t>PS </a:t>
            </a:r>
            <a:r>
              <a:rPr lang="en-US" sz="2400" dirty="0">
                <a:solidFill>
                  <a:srgbClr val="1C61AB"/>
                </a:solidFill>
                <a:latin typeface="HelveticaNeueLT Pro 55 Roman" panose="020B0604020202020204" pitchFamily="34" charset="0"/>
                <a:cs typeface="+mn-cs"/>
              </a:rPr>
              <a:t>&amp; SB</a:t>
            </a:r>
          </a:p>
          <a:p>
            <a:pPr marL="228600" lvl="0" indent="-228600">
              <a:lnSpc>
                <a:spcPct val="90000"/>
              </a:lnSpc>
              <a:spcBef>
                <a:spcPts val="1000"/>
              </a:spcBef>
              <a:buFont typeface="Arial" panose="020B0604020202020204" pitchFamily="34" charset="0"/>
              <a:buChar char="•"/>
            </a:pPr>
            <a:r>
              <a:rPr lang="en-US" sz="2400" dirty="0">
                <a:solidFill>
                  <a:srgbClr val="1C61AB"/>
                </a:solidFill>
                <a:latin typeface="HelveticaNeueLT Pro 55 Roman" panose="020B0604020202020204" pitchFamily="34" charset="0"/>
                <a:cs typeface="+mn-cs"/>
              </a:rPr>
              <a:t>Octo-threading &amp; AVX</a:t>
            </a:r>
          </a:p>
          <a:p>
            <a:pPr marL="228600" lvl="0" indent="-228600">
              <a:lnSpc>
                <a:spcPct val="90000"/>
              </a:lnSpc>
              <a:spcBef>
                <a:spcPts val="1000"/>
              </a:spcBef>
              <a:buFont typeface="Arial" panose="020B0604020202020204" pitchFamily="34" charset="0"/>
              <a:buChar char="•"/>
            </a:pPr>
            <a:r>
              <a:rPr lang="en-US" sz="2400" dirty="0">
                <a:solidFill>
                  <a:srgbClr val="1C61AB"/>
                </a:solidFill>
                <a:latin typeface="HelveticaNeueLT Pro 55 Roman" panose="020B0604020202020204" pitchFamily="34" charset="0"/>
                <a:cs typeface="+mn-cs"/>
              </a:rPr>
              <a:t>Some ‘smaller’ modifications worth mentioning</a:t>
            </a:r>
          </a:p>
          <a:p>
            <a:pPr marL="228600" lvl="0" indent="-228600">
              <a:lnSpc>
                <a:spcPct val="90000"/>
              </a:lnSpc>
              <a:spcBef>
                <a:spcPts val="1000"/>
              </a:spcBef>
              <a:buFont typeface="Arial" panose="020B0604020202020204" pitchFamily="34" charset="0"/>
              <a:buChar char="•"/>
            </a:pPr>
            <a:r>
              <a:rPr lang="en-US" sz="2400" dirty="0">
                <a:solidFill>
                  <a:srgbClr val="1C61AB"/>
                </a:solidFill>
                <a:latin typeface="HelveticaNeueLT Pro 55 Roman" panose="020B0604020202020204" pitchFamily="34" charset="0"/>
                <a:cs typeface="+mn-cs"/>
              </a:rPr>
              <a:t>New license mechanism CODEMETER</a:t>
            </a:r>
          </a:p>
          <a:p>
            <a:pPr marL="228600" lvl="0" indent="-228600">
              <a:lnSpc>
                <a:spcPct val="90000"/>
              </a:lnSpc>
              <a:spcBef>
                <a:spcPts val="1000"/>
              </a:spcBef>
              <a:buFont typeface="Arial" panose="020B0604020202020204" pitchFamily="34" charset="0"/>
              <a:buChar char="•"/>
            </a:pPr>
            <a:r>
              <a:rPr lang="en-US" sz="2400" dirty="0">
                <a:solidFill>
                  <a:srgbClr val="1C61AB"/>
                </a:solidFill>
                <a:latin typeface="HelveticaNeueLT Pro 55 Roman" panose="020B0604020202020204" pitchFamily="34" charset="0"/>
                <a:cs typeface="+mn-cs"/>
              </a:rPr>
              <a:t>Obtain and install PIAS updates </a:t>
            </a:r>
          </a:p>
        </p:txBody>
      </p:sp>
      <p:pic>
        <p:nvPicPr>
          <p:cNvPr id="8" name="Picture 7"/>
          <p:cNvPicPr>
            <a:picLocks noChangeAspect="1"/>
          </p:cNvPicPr>
          <p:nvPr/>
        </p:nvPicPr>
        <p:blipFill>
          <a:blip r:embed="rId5"/>
          <a:stretch>
            <a:fillRect/>
          </a:stretch>
        </p:blipFill>
        <p:spPr>
          <a:xfrm>
            <a:off x="5129330" y="1340768"/>
            <a:ext cx="1628556" cy="4131838"/>
          </a:xfrm>
          <a:prstGeom prst="rect">
            <a:avLst/>
          </a:prstGeom>
        </p:spPr>
      </p:pic>
      <p:pic>
        <p:nvPicPr>
          <p:cNvPr id="6" name="Picture 5"/>
          <p:cNvPicPr>
            <a:picLocks noChangeAspect="1"/>
          </p:cNvPicPr>
          <p:nvPr/>
        </p:nvPicPr>
        <p:blipFill>
          <a:blip r:embed="rId6">
            <a:clrChange>
              <a:clrFrom>
                <a:srgbClr val="000000"/>
              </a:clrFrom>
              <a:clrTo>
                <a:srgbClr val="000000">
                  <a:alpha val="0"/>
                </a:srgbClr>
              </a:clrTo>
            </a:clrChange>
          </a:blip>
          <a:stretch>
            <a:fillRect/>
          </a:stretch>
        </p:blipFill>
        <p:spPr>
          <a:xfrm>
            <a:off x="335360" y="1082677"/>
            <a:ext cx="360040" cy="297281"/>
          </a:xfrm>
          <a:prstGeom prst="rect">
            <a:avLst/>
          </a:prstGeom>
        </p:spPr>
      </p:pic>
      <p:pic>
        <p:nvPicPr>
          <p:cNvPr id="9" name="Picture 8"/>
          <p:cNvPicPr>
            <a:picLocks noChangeAspect="1"/>
          </p:cNvPicPr>
          <p:nvPr/>
        </p:nvPicPr>
        <p:blipFill>
          <a:blip r:embed="rId7"/>
          <a:stretch>
            <a:fillRect/>
          </a:stretch>
        </p:blipFill>
        <p:spPr>
          <a:xfrm>
            <a:off x="339992" y="5238472"/>
            <a:ext cx="359695" cy="292633"/>
          </a:xfrm>
          <a:prstGeom prst="rect">
            <a:avLst/>
          </a:prstGeom>
        </p:spPr>
      </p:pic>
      <p:pic>
        <p:nvPicPr>
          <p:cNvPr id="10" name="Picture 9"/>
          <p:cNvPicPr>
            <a:picLocks noChangeAspect="1"/>
          </p:cNvPicPr>
          <p:nvPr/>
        </p:nvPicPr>
        <p:blipFill>
          <a:blip r:embed="rId7"/>
          <a:stretch>
            <a:fillRect/>
          </a:stretch>
        </p:blipFill>
        <p:spPr>
          <a:xfrm>
            <a:off x="339992" y="4788362"/>
            <a:ext cx="359695" cy="292633"/>
          </a:xfrm>
          <a:prstGeom prst="rect">
            <a:avLst/>
          </a:prstGeom>
        </p:spPr>
      </p:pic>
      <p:pic>
        <p:nvPicPr>
          <p:cNvPr id="11" name="Picture 10"/>
          <p:cNvPicPr>
            <a:picLocks noChangeAspect="1"/>
          </p:cNvPicPr>
          <p:nvPr/>
        </p:nvPicPr>
        <p:blipFill>
          <a:blip r:embed="rId7"/>
          <a:stretch>
            <a:fillRect/>
          </a:stretch>
        </p:blipFill>
        <p:spPr>
          <a:xfrm>
            <a:off x="339992" y="4318054"/>
            <a:ext cx="359695" cy="292633"/>
          </a:xfrm>
          <a:prstGeom prst="rect">
            <a:avLst/>
          </a:prstGeom>
        </p:spPr>
      </p:pic>
      <p:pic>
        <p:nvPicPr>
          <p:cNvPr id="12" name="Picture 11"/>
          <p:cNvPicPr>
            <a:picLocks noChangeAspect="1"/>
          </p:cNvPicPr>
          <p:nvPr/>
        </p:nvPicPr>
        <p:blipFill>
          <a:blip r:embed="rId7"/>
          <a:stretch>
            <a:fillRect/>
          </a:stretch>
        </p:blipFill>
        <p:spPr>
          <a:xfrm>
            <a:off x="340249" y="3847746"/>
            <a:ext cx="359695" cy="292633"/>
          </a:xfrm>
          <a:prstGeom prst="rect">
            <a:avLst/>
          </a:prstGeom>
        </p:spPr>
      </p:pic>
      <p:pic>
        <p:nvPicPr>
          <p:cNvPr id="13" name="Picture 12"/>
          <p:cNvPicPr>
            <a:picLocks noChangeAspect="1"/>
          </p:cNvPicPr>
          <p:nvPr/>
        </p:nvPicPr>
        <p:blipFill>
          <a:blip r:embed="rId7"/>
          <a:stretch>
            <a:fillRect/>
          </a:stretch>
        </p:blipFill>
        <p:spPr>
          <a:xfrm>
            <a:off x="339993" y="3406687"/>
            <a:ext cx="359695" cy="292633"/>
          </a:xfrm>
          <a:prstGeom prst="rect">
            <a:avLst/>
          </a:prstGeom>
        </p:spPr>
      </p:pic>
      <p:pic>
        <p:nvPicPr>
          <p:cNvPr id="14" name="Picture 13"/>
          <p:cNvPicPr>
            <a:picLocks noChangeAspect="1"/>
          </p:cNvPicPr>
          <p:nvPr/>
        </p:nvPicPr>
        <p:blipFill>
          <a:blip r:embed="rId7"/>
          <a:stretch>
            <a:fillRect/>
          </a:stretch>
        </p:blipFill>
        <p:spPr>
          <a:xfrm>
            <a:off x="331756" y="2986716"/>
            <a:ext cx="359695" cy="292633"/>
          </a:xfrm>
          <a:prstGeom prst="rect">
            <a:avLst/>
          </a:prstGeom>
        </p:spPr>
      </p:pic>
      <p:pic>
        <p:nvPicPr>
          <p:cNvPr id="15" name="Picture 14"/>
          <p:cNvPicPr>
            <a:picLocks noChangeAspect="1"/>
          </p:cNvPicPr>
          <p:nvPr/>
        </p:nvPicPr>
        <p:blipFill>
          <a:blip r:embed="rId7"/>
          <a:stretch>
            <a:fillRect/>
          </a:stretch>
        </p:blipFill>
        <p:spPr>
          <a:xfrm>
            <a:off x="335705" y="2487670"/>
            <a:ext cx="359695" cy="292633"/>
          </a:xfrm>
          <a:prstGeom prst="rect">
            <a:avLst/>
          </a:prstGeom>
        </p:spPr>
      </p:pic>
      <p:pic>
        <p:nvPicPr>
          <p:cNvPr id="16" name="Picture 15"/>
          <p:cNvPicPr>
            <a:picLocks noChangeAspect="1"/>
          </p:cNvPicPr>
          <p:nvPr/>
        </p:nvPicPr>
        <p:blipFill>
          <a:blip r:embed="rId7"/>
          <a:stretch>
            <a:fillRect/>
          </a:stretch>
        </p:blipFill>
        <p:spPr>
          <a:xfrm>
            <a:off x="331756" y="1983662"/>
            <a:ext cx="359695" cy="292633"/>
          </a:xfrm>
          <a:prstGeom prst="rect">
            <a:avLst/>
          </a:prstGeom>
        </p:spPr>
      </p:pic>
      <p:pic>
        <p:nvPicPr>
          <p:cNvPr id="17" name="Picture 16"/>
          <p:cNvPicPr>
            <a:picLocks noChangeAspect="1"/>
          </p:cNvPicPr>
          <p:nvPr/>
        </p:nvPicPr>
        <p:blipFill>
          <a:blip r:embed="rId7"/>
          <a:stretch>
            <a:fillRect/>
          </a:stretch>
        </p:blipFill>
        <p:spPr>
          <a:xfrm>
            <a:off x="335705" y="1591333"/>
            <a:ext cx="359695" cy="292633"/>
          </a:xfrm>
          <a:prstGeom prst="rect">
            <a:avLst/>
          </a:prstGeom>
        </p:spPr>
      </p:pic>
    </p:spTree>
    <p:extLst>
      <p:ext uri="{BB962C8B-B14F-4D97-AF65-F5344CB8AC3E}">
        <p14:creationId xmlns:p14="http://schemas.microsoft.com/office/powerpoint/2010/main" val="147158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0"/>
                                  </p:stCondLst>
                                  <p:childTnLst>
                                    <p:set>
                                      <p:cBhvr>
                                        <p:cTn id="9" dur="1" fill="hold">
                                          <p:stCondLst>
                                            <p:cond delay="249"/>
                                          </p:stCondLst>
                                        </p:cTn>
                                        <p:tgtEl>
                                          <p:spTgt spid="1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249"/>
                                          </p:stCondLst>
                                        </p:cTn>
                                        <p:tgtEl>
                                          <p:spTgt spid="16"/>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0"/>
                                  </p:stCondLst>
                                  <p:childTnLst>
                                    <p:set>
                                      <p:cBhvr>
                                        <p:cTn id="15" dur="1" fill="hold">
                                          <p:stCondLst>
                                            <p:cond delay="249"/>
                                          </p:stCondLst>
                                        </p:cTn>
                                        <p:tgtEl>
                                          <p:spTgt spid="15"/>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249"/>
                                          </p:stCondLst>
                                        </p:cTn>
                                        <p:tgtEl>
                                          <p:spTgt spid="14"/>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nodeType="afterEffect">
                                  <p:stCondLst>
                                    <p:cond delay="0"/>
                                  </p:stCondLst>
                                  <p:childTnLst>
                                    <p:set>
                                      <p:cBhvr>
                                        <p:cTn id="21" dur="1" fill="hold">
                                          <p:stCondLst>
                                            <p:cond delay="249"/>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249"/>
                                          </p:stCondLst>
                                        </p:cTn>
                                        <p:tgtEl>
                                          <p:spTgt spid="12"/>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nodeType="afterEffect">
                                  <p:stCondLst>
                                    <p:cond delay="0"/>
                                  </p:stCondLst>
                                  <p:childTnLst>
                                    <p:set>
                                      <p:cBhvr>
                                        <p:cTn id="27" dur="1" fill="hold">
                                          <p:stCondLst>
                                            <p:cond delay="249"/>
                                          </p:stCondLst>
                                        </p:cTn>
                                        <p:tgtEl>
                                          <p:spTgt spid="11"/>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249"/>
                                          </p:stCondLst>
                                        </p:cTn>
                                        <p:tgtEl>
                                          <p:spTgt spid="10"/>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nodeType="afterEffect">
                                  <p:stCondLst>
                                    <p:cond delay="0"/>
                                  </p:stCondLst>
                                  <p:childTnLst>
                                    <p:set>
                                      <p:cBhvr>
                                        <p:cTn id="33" dur="1" fill="hold">
                                          <p:stCondLst>
                                            <p:cond delay="24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70" y="160026"/>
            <a:ext cx="10515600" cy="1024701"/>
          </a:xfrm>
        </p:spPr>
        <p:txBody>
          <a:bodyPr/>
          <a:lstStyle/>
          <a:p>
            <a:r>
              <a:rPr lang="en-US" dirty="0"/>
              <a:t>Restructuring software design</a:t>
            </a:r>
            <a:endParaRPr lang="nl-NL" dirty="0"/>
          </a:p>
        </p:txBody>
      </p:sp>
      <p:pic>
        <p:nvPicPr>
          <p:cNvPr id="6" name="Content Placeholder 5"/>
          <p:cNvPicPr>
            <a:picLocks noGrp="1" noChangeAspect="1"/>
          </p:cNvPicPr>
          <p:nvPr>
            <p:ph idx="1"/>
          </p:nvPr>
        </p:nvPicPr>
        <p:blipFill>
          <a:blip r:embed="rId3"/>
          <a:stretch>
            <a:fillRect/>
          </a:stretch>
        </p:blipFill>
        <p:spPr>
          <a:xfrm>
            <a:off x="201397" y="1301375"/>
            <a:ext cx="4624863" cy="330855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Date Placeholder 3"/>
          <p:cNvSpPr>
            <a:spLocks noGrp="1"/>
          </p:cNvSpPr>
          <p:nvPr>
            <p:ph type="dt" sz="half" idx="10"/>
          </p:nvPr>
        </p:nvSpPr>
        <p:spPr/>
        <p:txBody>
          <a:bodyPr/>
          <a:lstStyle/>
          <a:p>
            <a:pPr>
              <a:defRPr/>
            </a:pPr>
            <a:r>
              <a:rPr lang="nl-NL" dirty="0" smtClean="0"/>
              <a:t>7-4-2017</a:t>
            </a:r>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a:t>
            </a:fld>
            <a:endParaRPr lang="nl-NL" altLang="nl-NL"/>
          </a:p>
        </p:txBody>
      </p:sp>
      <p:sp>
        <p:nvSpPr>
          <p:cNvPr id="7" name="Right Arrow 6"/>
          <p:cNvSpPr/>
          <p:nvPr/>
        </p:nvSpPr>
        <p:spPr>
          <a:xfrm>
            <a:off x="5643954" y="2127796"/>
            <a:ext cx="1542740" cy="221084"/>
          </a:xfrm>
          <a:prstGeom prst="rightArrow">
            <a:avLst>
              <a:gd name="adj1" fmla="val 50000"/>
              <a:gd name="adj2" fmla="val 2466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741" y="1301375"/>
            <a:ext cx="3333333" cy="48571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Oval 2"/>
          <p:cNvSpPr/>
          <p:nvPr/>
        </p:nvSpPr>
        <p:spPr>
          <a:xfrm>
            <a:off x="549830" y="2328533"/>
            <a:ext cx="2304256" cy="767386"/>
          </a:xfrm>
          <a:prstGeom prst="ellipse">
            <a:avLst/>
          </a:prstGeom>
          <a:no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9" name="Oval 8"/>
          <p:cNvSpPr/>
          <p:nvPr/>
        </p:nvSpPr>
        <p:spPr>
          <a:xfrm>
            <a:off x="9120335" y="1695748"/>
            <a:ext cx="1296144" cy="864096"/>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pic>
        <p:nvPicPr>
          <p:cNvPr id="12" name="Picture 11"/>
          <p:cNvPicPr>
            <a:picLocks noChangeAspect="1"/>
          </p:cNvPicPr>
          <p:nvPr/>
        </p:nvPicPr>
        <p:blipFill rotWithShape="1">
          <a:blip r:embed="rId5"/>
          <a:srcRect l="948" b="1772"/>
          <a:stretch/>
        </p:blipFill>
        <p:spPr>
          <a:xfrm>
            <a:off x="4223792" y="3779575"/>
            <a:ext cx="3780597" cy="2889785"/>
          </a:xfrm>
          <a:prstGeom prst="rect">
            <a:avLst/>
          </a:prstGeom>
          <a:ln>
            <a:noFill/>
          </a:ln>
          <a:effectLst>
            <a:outerShdw blurRad="149987" dist="250190" dir="8460000" algn="ctr">
              <a:srgbClr val="000000">
                <a:alpha val="28000"/>
              </a:srgbClr>
            </a:outerShdw>
          </a:effectLst>
        </p:spPr>
      </p:pic>
    </p:spTree>
    <p:extLst>
      <p:ext uri="{BB962C8B-B14F-4D97-AF65-F5344CB8AC3E}">
        <p14:creationId xmlns:p14="http://schemas.microsoft.com/office/powerpoint/2010/main" val="2727721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212777"/>
            <a:ext cx="10515600" cy="965523"/>
          </a:xfrm>
        </p:spPr>
        <p:txBody>
          <a:bodyPr/>
          <a:lstStyle/>
          <a:p>
            <a:r>
              <a:rPr lang="en-US" dirty="0" smtClean="0"/>
              <a:t>Why Modules?</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a:t>
            </a:fld>
            <a:endParaRPr lang="nl-NL" altLang="nl-NL"/>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998696"/>
            <a:ext cx="9001000" cy="544544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285070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991544" y="1258698"/>
            <a:ext cx="7848872" cy="4751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Cloud 9"/>
          <p:cNvSpPr/>
          <p:nvPr/>
        </p:nvSpPr>
        <p:spPr>
          <a:xfrm>
            <a:off x="3439715" y="2410662"/>
            <a:ext cx="4391817" cy="2619222"/>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1C61AB"/>
              </a:solidFill>
            </a:endParaRPr>
          </a:p>
        </p:txBody>
      </p:sp>
      <p:sp>
        <p:nvSpPr>
          <p:cNvPr id="2" name="Title 1"/>
          <p:cNvSpPr>
            <a:spLocks noGrp="1"/>
          </p:cNvSpPr>
          <p:nvPr>
            <p:ph type="title"/>
          </p:nvPr>
        </p:nvSpPr>
        <p:spPr>
          <a:xfrm>
            <a:off x="1892028" y="6023063"/>
            <a:ext cx="10942730" cy="510798"/>
          </a:xfrm>
        </p:spPr>
        <p:txBody>
          <a:bodyPr/>
          <a:lstStyle/>
          <a:p>
            <a:r>
              <a:rPr lang="en-US" sz="2400" b="1" dirty="0" smtClean="0"/>
              <a:t>single data model with well arranged modules</a:t>
            </a:r>
            <a:endParaRPr lang="nl-NL" dirty="0"/>
          </a:p>
        </p:txBody>
      </p:sp>
      <p:sp>
        <p:nvSpPr>
          <p:cNvPr id="3" name="Content Placeholder 2"/>
          <p:cNvSpPr>
            <a:spLocks noGrp="1"/>
          </p:cNvSpPr>
          <p:nvPr>
            <p:ph idx="1"/>
          </p:nvPr>
        </p:nvSpPr>
        <p:spPr>
          <a:xfrm>
            <a:off x="119336" y="124135"/>
            <a:ext cx="10515600" cy="882429"/>
          </a:xfrm>
        </p:spPr>
        <p:txBody>
          <a:bodyPr/>
          <a:lstStyle/>
          <a:p>
            <a:pPr marL="0" indent="0">
              <a:buNone/>
            </a:pPr>
            <a:r>
              <a:rPr lang="en-US" sz="4800" dirty="0" smtClean="0"/>
              <a:t>Collaboration </a:t>
            </a:r>
            <a:r>
              <a:rPr lang="en-US" sz="4800" dirty="0"/>
              <a:t>of modules</a:t>
            </a:r>
            <a:endParaRPr lang="nl-NL" sz="4800"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a:t>
            </a:fld>
            <a:endParaRPr lang="nl-NL" altLang="nl-NL" dirty="0"/>
          </a:p>
        </p:txBody>
      </p:sp>
      <p:pic>
        <p:nvPicPr>
          <p:cNvPr id="11" name="Picture 10"/>
          <p:cNvPicPr>
            <a:picLocks noChangeAspect="1"/>
          </p:cNvPicPr>
          <p:nvPr/>
        </p:nvPicPr>
        <p:blipFill>
          <a:blip r:embed="rId3"/>
          <a:stretch>
            <a:fillRect/>
          </a:stretch>
        </p:blipFill>
        <p:spPr>
          <a:xfrm>
            <a:off x="2415046" y="5119960"/>
            <a:ext cx="895238" cy="771429"/>
          </a:xfrm>
          <a:prstGeom prst="rect">
            <a:avLst/>
          </a:prstGeom>
        </p:spPr>
      </p:pic>
      <p:pic>
        <p:nvPicPr>
          <p:cNvPr id="12" name="Picture 11"/>
          <p:cNvPicPr>
            <a:picLocks noChangeAspect="1"/>
          </p:cNvPicPr>
          <p:nvPr/>
        </p:nvPicPr>
        <p:blipFill>
          <a:blip r:embed="rId4"/>
          <a:stretch>
            <a:fillRect/>
          </a:stretch>
        </p:blipFill>
        <p:spPr>
          <a:xfrm>
            <a:off x="2300438" y="1572510"/>
            <a:ext cx="904762" cy="771429"/>
          </a:xfrm>
          <a:prstGeom prst="rect">
            <a:avLst/>
          </a:prstGeom>
        </p:spPr>
      </p:pic>
      <p:pic>
        <p:nvPicPr>
          <p:cNvPr id="13" name="Picture 12"/>
          <p:cNvPicPr>
            <a:picLocks noChangeAspect="1"/>
          </p:cNvPicPr>
          <p:nvPr/>
        </p:nvPicPr>
        <p:blipFill>
          <a:blip r:embed="rId5"/>
          <a:stretch>
            <a:fillRect/>
          </a:stretch>
        </p:blipFill>
        <p:spPr>
          <a:xfrm>
            <a:off x="8241743" y="4952147"/>
            <a:ext cx="904762" cy="780952"/>
          </a:xfrm>
          <a:prstGeom prst="rect">
            <a:avLst/>
          </a:prstGeom>
        </p:spPr>
      </p:pic>
      <p:cxnSp>
        <p:nvCxnSpPr>
          <p:cNvPr id="28" name="Straight Arrow Connector 27"/>
          <p:cNvCxnSpPr/>
          <p:nvPr/>
        </p:nvCxnSpPr>
        <p:spPr>
          <a:xfrm>
            <a:off x="3205200" y="1960557"/>
            <a:ext cx="1299905" cy="850417"/>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30" name="Straight Arrow Connector 29"/>
          <p:cNvCxnSpPr/>
          <p:nvPr/>
        </p:nvCxnSpPr>
        <p:spPr>
          <a:xfrm flipH="1" flipV="1">
            <a:off x="2810813" y="2343939"/>
            <a:ext cx="1317272" cy="499521"/>
          </a:xfrm>
          <a:prstGeom prst="straightConnector1">
            <a:avLst/>
          </a:prstGeom>
          <a:ln w="38100">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3310284" y="1692061"/>
            <a:ext cx="1055247" cy="369332"/>
          </a:xfrm>
          <a:prstGeom prst="rect">
            <a:avLst/>
          </a:prstGeom>
          <a:noFill/>
        </p:spPr>
        <p:txBody>
          <a:bodyPr wrap="square" rtlCol="0">
            <a:spAutoFit/>
          </a:bodyPr>
          <a:lstStyle/>
          <a:p>
            <a:r>
              <a:rPr lang="en-US" dirty="0" smtClean="0">
                <a:solidFill>
                  <a:srgbClr val="FFC000"/>
                </a:solidFill>
              </a:rPr>
              <a:t>Commit</a:t>
            </a:r>
          </a:p>
        </p:txBody>
      </p:sp>
      <p:sp>
        <p:nvSpPr>
          <p:cNvPr id="36" name="TextBox 35"/>
          <p:cNvSpPr txBox="1"/>
          <p:nvPr/>
        </p:nvSpPr>
        <p:spPr>
          <a:xfrm>
            <a:off x="2516830" y="2480015"/>
            <a:ext cx="922885" cy="369332"/>
          </a:xfrm>
          <a:prstGeom prst="rect">
            <a:avLst/>
          </a:prstGeom>
          <a:noFill/>
        </p:spPr>
        <p:txBody>
          <a:bodyPr wrap="square" rtlCol="0">
            <a:spAutoFit/>
          </a:bodyPr>
          <a:lstStyle/>
          <a:p>
            <a:r>
              <a:rPr lang="en-US" dirty="0">
                <a:ln w="0"/>
                <a:solidFill>
                  <a:srgbClr val="FFFF00"/>
                </a:solidFill>
                <a:effectLst>
                  <a:outerShdw blurRad="38100" dist="25400" dir="5400000" algn="ctr" rotWithShape="0">
                    <a:srgbClr val="6E747A">
                      <a:alpha val="43000"/>
                    </a:srgbClr>
                  </a:outerShdw>
                </a:effectLst>
              </a:rPr>
              <a:t>update</a:t>
            </a:r>
            <a:endParaRPr lang="nl-NL" dirty="0">
              <a:ln w="0"/>
              <a:solidFill>
                <a:srgbClr val="FFFF00"/>
              </a:solidFill>
              <a:effectLst>
                <a:outerShdw blurRad="38100" dist="25400" dir="5400000" algn="ctr" rotWithShape="0">
                  <a:srgbClr val="6E747A">
                    <a:alpha val="43000"/>
                  </a:srgbClr>
                </a:outerShdw>
              </a:effectLst>
            </a:endParaRPr>
          </a:p>
        </p:txBody>
      </p:sp>
      <p:cxnSp>
        <p:nvCxnSpPr>
          <p:cNvPr id="38" name="Straight Arrow Connector 37"/>
          <p:cNvCxnSpPr>
            <a:stCxn id="13" idx="0"/>
          </p:cNvCxnSpPr>
          <p:nvPr/>
        </p:nvCxnSpPr>
        <p:spPr>
          <a:xfrm flipH="1" flipV="1">
            <a:off x="7670397" y="3550994"/>
            <a:ext cx="1023727" cy="1401153"/>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39" name="Straight Arrow Connector 38"/>
          <p:cNvCxnSpPr>
            <a:endCxn id="13" idx="1"/>
          </p:cNvCxnSpPr>
          <p:nvPr/>
        </p:nvCxnSpPr>
        <p:spPr>
          <a:xfrm>
            <a:off x="7523507" y="3819323"/>
            <a:ext cx="718236" cy="1523300"/>
          </a:xfrm>
          <a:prstGeom prst="straightConnector1">
            <a:avLst/>
          </a:prstGeom>
          <a:ln w="38100">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8226162" y="3819323"/>
            <a:ext cx="1055247" cy="369332"/>
          </a:xfrm>
          <a:prstGeom prst="rect">
            <a:avLst/>
          </a:prstGeom>
          <a:noFill/>
        </p:spPr>
        <p:txBody>
          <a:bodyPr wrap="square" rtlCol="0">
            <a:spAutoFit/>
          </a:bodyPr>
          <a:lstStyle/>
          <a:p>
            <a:r>
              <a:rPr lang="en-US" dirty="0" smtClean="0">
                <a:solidFill>
                  <a:srgbClr val="FFC000"/>
                </a:solidFill>
              </a:rPr>
              <a:t>Commit</a:t>
            </a:r>
          </a:p>
        </p:txBody>
      </p:sp>
      <p:sp>
        <p:nvSpPr>
          <p:cNvPr id="41" name="TextBox 40"/>
          <p:cNvSpPr txBox="1"/>
          <p:nvPr/>
        </p:nvSpPr>
        <p:spPr>
          <a:xfrm>
            <a:off x="7140932" y="4660765"/>
            <a:ext cx="922885" cy="369332"/>
          </a:xfrm>
          <a:prstGeom prst="rect">
            <a:avLst/>
          </a:prstGeom>
          <a:noFill/>
        </p:spPr>
        <p:txBody>
          <a:bodyPr wrap="square" rtlCol="0">
            <a:spAutoFit/>
          </a:bodyPr>
          <a:lstStyle/>
          <a:p>
            <a:r>
              <a:rPr lang="en-US" dirty="0" smtClean="0">
                <a:ln w="0"/>
                <a:solidFill>
                  <a:srgbClr val="FFFF00"/>
                </a:solidFill>
                <a:effectLst>
                  <a:outerShdw blurRad="38100" dist="25400" dir="5400000" algn="ctr" rotWithShape="0">
                    <a:srgbClr val="6E747A">
                      <a:alpha val="43000"/>
                    </a:srgbClr>
                  </a:outerShdw>
                </a:effectLst>
              </a:rPr>
              <a:t>update</a:t>
            </a:r>
            <a:endParaRPr lang="nl-NL" dirty="0">
              <a:solidFill>
                <a:srgbClr val="FFFF00"/>
              </a:solidFill>
            </a:endParaRPr>
          </a:p>
        </p:txBody>
      </p:sp>
      <p:cxnSp>
        <p:nvCxnSpPr>
          <p:cNvPr id="42" name="Straight Arrow Connector 41"/>
          <p:cNvCxnSpPr/>
          <p:nvPr/>
        </p:nvCxnSpPr>
        <p:spPr>
          <a:xfrm flipV="1">
            <a:off x="3290781" y="4648666"/>
            <a:ext cx="984886" cy="902991"/>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42"/>
          <p:cNvCxnSpPr/>
          <p:nvPr/>
        </p:nvCxnSpPr>
        <p:spPr>
          <a:xfrm flipH="1">
            <a:off x="2862665" y="4348531"/>
            <a:ext cx="1173135" cy="771429"/>
          </a:xfrm>
          <a:prstGeom prst="straightConnector1">
            <a:avLst/>
          </a:prstGeom>
          <a:ln w="38100">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3611105" y="5197711"/>
            <a:ext cx="1055247" cy="369332"/>
          </a:xfrm>
          <a:prstGeom prst="rect">
            <a:avLst/>
          </a:prstGeom>
          <a:noFill/>
        </p:spPr>
        <p:txBody>
          <a:bodyPr wrap="square" rtlCol="0">
            <a:spAutoFit/>
          </a:bodyPr>
          <a:lstStyle/>
          <a:p>
            <a:r>
              <a:rPr lang="en-US" dirty="0" smtClean="0">
                <a:solidFill>
                  <a:srgbClr val="FFC000"/>
                </a:solidFill>
              </a:rPr>
              <a:t>Commit</a:t>
            </a:r>
          </a:p>
        </p:txBody>
      </p:sp>
      <p:sp>
        <p:nvSpPr>
          <p:cNvPr id="45" name="TextBox 44"/>
          <p:cNvSpPr txBox="1"/>
          <p:nvPr/>
        </p:nvSpPr>
        <p:spPr>
          <a:xfrm>
            <a:off x="2526347" y="4498494"/>
            <a:ext cx="922885" cy="369332"/>
          </a:xfrm>
          <a:prstGeom prst="rect">
            <a:avLst/>
          </a:prstGeom>
          <a:noFill/>
        </p:spPr>
        <p:txBody>
          <a:bodyPr wrap="square" rtlCol="0">
            <a:spAutoFit/>
          </a:bodyPr>
          <a:lstStyle/>
          <a:p>
            <a:r>
              <a:rPr lang="en-US" dirty="0">
                <a:ln w="0"/>
                <a:solidFill>
                  <a:srgbClr val="FFFF00"/>
                </a:solidFill>
                <a:effectLst>
                  <a:outerShdw blurRad="38100" dist="25400" dir="5400000" algn="ctr" rotWithShape="0">
                    <a:srgbClr val="6E747A">
                      <a:alpha val="43000"/>
                    </a:srgbClr>
                  </a:outerShdw>
                </a:effectLst>
              </a:rPr>
              <a:t>update</a:t>
            </a:r>
            <a:endParaRPr lang="nl-NL" dirty="0">
              <a:ln w="0"/>
              <a:solidFill>
                <a:srgbClr val="FFFF00"/>
              </a:solidFill>
              <a:effectLst>
                <a:outerShdw blurRad="38100" dist="25400" dir="5400000" algn="ctr" rotWithShape="0">
                  <a:srgbClr val="6E747A">
                    <a:alpha val="43000"/>
                  </a:srgbClr>
                </a:outerShdw>
              </a:effectLst>
            </a:endParaRPr>
          </a:p>
        </p:txBody>
      </p:sp>
      <p:pic>
        <p:nvPicPr>
          <p:cNvPr id="76" name="Picture 75"/>
          <p:cNvPicPr>
            <a:picLocks noChangeAspect="1"/>
          </p:cNvPicPr>
          <p:nvPr/>
        </p:nvPicPr>
        <p:blipFill>
          <a:blip r:embed="rId6"/>
          <a:stretch>
            <a:fillRect/>
          </a:stretch>
        </p:blipFill>
        <p:spPr>
          <a:xfrm>
            <a:off x="4057628" y="3083781"/>
            <a:ext cx="3071249" cy="1089798"/>
          </a:xfrm>
          <a:prstGeom prst="rect">
            <a:avLst/>
          </a:prstGeom>
        </p:spPr>
      </p:pic>
      <p:pic>
        <p:nvPicPr>
          <p:cNvPr id="7" name="Picture 6"/>
          <p:cNvPicPr>
            <a:picLocks noChangeAspect="1"/>
          </p:cNvPicPr>
          <p:nvPr/>
        </p:nvPicPr>
        <p:blipFill>
          <a:blip r:embed="rId7"/>
          <a:stretch>
            <a:fillRect/>
          </a:stretch>
        </p:blipFill>
        <p:spPr>
          <a:xfrm>
            <a:off x="5063455" y="2573761"/>
            <a:ext cx="2299938" cy="797611"/>
          </a:xfrm>
          <a:prstGeom prst="rect">
            <a:avLst/>
          </a:prstGeom>
        </p:spPr>
      </p:pic>
    </p:spTree>
    <p:extLst>
      <p:ext uri="{BB962C8B-B14F-4D97-AF65-F5344CB8AC3E}">
        <p14:creationId xmlns:p14="http://schemas.microsoft.com/office/powerpoint/2010/main" val="769923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idx="1"/>
          </p:nvPr>
        </p:nvPicPr>
        <p:blipFill>
          <a:blip r:embed="rId3"/>
          <a:stretch>
            <a:fillRect/>
          </a:stretch>
        </p:blipFill>
        <p:spPr>
          <a:xfrm>
            <a:off x="1487488" y="1412776"/>
            <a:ext cx="9649072" cy="5256584"/>
          </a:xfrm>
          <a:prstGeom prst="rect">
            <a:avLst/>
          </a:prstGeom>
        </p:spPr>
      </p:pic>
      <p:sp>
        <p:nvSpPr>
          <p:cNvPr id="2" name="Title 1"/>
          <p:cNvSpPr>
            <a:spLocks noGrp="1"/>
          </p:cNvSpPr>
          <p:nvPr>
            <p:ph type="title"/>
          </p:nvPr>
        </p:nvSpPr>
        <p:spPr>
          <a:xfrm>
            <a:off x="284317" y="147577"/>
            <a:ext cx="10515600" cy="925984"/>
          </a:xfrm>
        </p:spPr>
        <p:txBody>
          <a:bodyPr/>
          <a:lstStyle/>
          <a:p>
            <a:r>
              <a:rPr lang="en-US" dirty="0" smtClean="0"/>
              <a:t>Cloud monitors</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a:t>
            </a:fld>
            <a:endParaRPr lang="nl-NL" altLang="nl-NL"/>
          </a:p>
        </p:txBody>
      </p:sp>
      <p:pic>
        <p:nvPicPr>
          <p:cNvPr id="8" name="Picture 7"/>
          <p:cNvPicPr>
            <a:picLocks noChangeAspect="1"/>
          </p:cNvPicPr>
          <p:nvPr/>
        </p:nvPicPr>
        <p:blipFill>
          <a:blip r:embed="rId4"/>
          <a:stretch>
            <a:fillRect/>
          </a:stretch>
        </p:blipFill>
        <p:spPr>
          <a:xfrm>
            <a:off x="1919536" y="4621831"/>
            <a:ext cx="8755225" cy="1792408"/>
          </a:xfrm>
          <a:prstGeom prst="rect">
            <a:avLst/>
          </a:prstGeom>
        </p:spPr>
      </p:pic>
      <p:sp>
        <p:nvSpPr>
          <p:cNvPr id="11" name="Cloud 10"/>
          <p:cNvSpPr/>
          <p:nvPr/>
        </p:nvSpPr>
        <p:spPr>
          <a:xfrm>
            <a:off x="6574223" y="1425773"/>
            <a:ext cx="4391817" cy="2148077"/>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1C61AB"/>
              </a:solidFill>
            </a:endParaRPr>
          </a:p>
        </p:txBody>
      </p:sp>
      <p:pic>
        <p:nvPicPr>
          <p:cNvPr id="12" name="Picture 11"/>
          <p:cNvPicPr>
            <a:picLocks noChangeAspect="1"/>
          </p:cNvPicPr>
          <p:nvPr/>
        </p:nvPicPr>
        <p:blipFill>
          <a:blip r:embed="rId5"/>
          <a:stretch>
            <a:fillRect/>
          </a:stretch>
        </p:blipFill>
        <p:spPr>
          <a:xfrm>
            <a:off x="7165211" y="2071217"/>
            <a:ext cx="3071249" cy="1089798"/>
          </a:xfrm>
          <a:prstGeom prst="rect">
            <a:avLst/>
          </a:prstGeom>
        </p:spPr>
      </p:pic>
      <p:pic>
        <p:nvPicPr>
          <p:cNvPr id="13" name="Picture 12"/>
          <p:cNvPicPr>
            <a:picLocks noChangeAspect="1"/>
          </p:cNvPicPr>
          <p:nvPr/>
        </p:nvPicPr>
        <p:blipFill>
          <a:blip r:embed="rId6"/>
          <a:stretch>
            <a:fillRect/>
          </a:stretch>
        </p:blipFill>
        <p:spPr>
          <a:xfrm>
            <a:off x="7936522" y="1622139"/>
            <a:ext cx="2299938" cy="797611"/>
          </a:xfrm>
          <a:prstGeom prst="rect">
            <a:avLst/>
          </a:prstGeom>
        </p:spPr>
      </p:pic>
      <p:sp>
        <p:nvSpPr>
          <p:cNvPr id="22" name="Down Arrow 21"/>
          <p:cNvSpPr/>
          <p:nvPr/>
        </p:nvSpPr>
        <p:spPr>
          <a:xfrm>
            <a:off x="6384032" y="3852917"/>
            <a:ext cx="379548" cy="71679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3" name="Picture 2"/>
          <p:cNvPicPr>
            <a:picLocks noChangeAspect="1"/>
          </p:cNvPicPr>
          <p:nvPr/>
        </p:nvPicPr>
        <p:blipFill>
          <a:blip r:embed="rId7"/>
          <a:stretch>
            <a:fillRect/>
          </a:stretch>
        </p:blipFill>
        <p:spPr>
          <a:xfrm>
            <a:off x="196210" y="1601866"/>
            <a:ext cx="4495240" cy="1629009"/>
          </a:xfrm>
          <a:prstGeom prst="rect">
            <a:avLst/>
          </a:prstGeom>
          <a:effectLst>
            <a:outerShdw blurRad="50800" dist="38100" dir="2700000" sx="109000" sy="109000" algn="tl" rotWithShape="0">
              <a:prstClr val="black">
                <a:alpha val="35000"/>
              </a:prstClr>
            </a:outerShdw>
          </a:effectLst>
        </p:spPr>
      </p:pic>
      <p:pic>
        <p:nvPicPr>
          <p:cNvPr id="6" name="Picture 5"/>
          <p:cNvPicPr>
            <a:picLocks noChangeAspect="1"/>
          </p:cNvPicPr>
          <p:nvPr/>
        </p:nvPicPr>
        <p:blipFill>
          <a:blip r:embed="rId8">
            <a:clrChange>
              <a:clrFrom>
                <a:srgbClr val="FFFFFF"/>
              </a:clrFrom>
              <a:clrTo>
                <a:srgbClr val="FFFFFF">
                  <a:alpha val="0"/>
                </a:srgbClr>
              </a:clrTo>
            </a:clrChange>
          </a:blip>
          <a:stretch>
            <a:fillRect/>
          </a:stretch>
        </p:blipFill>
        <p:spPr>
          <a:xfrm>
            <a:off x="5966002" y="2367203"/>
            <a:ext cx="1800000" cy="1485714"/>
          </a:xfrm>
          <a:prstGeom prst="rect">
            <a:avLst/>
          </a:prstGeom>
        </p:spPr>
      </p:pic>
    </p:spTree>
    <p:extLst>
      <p:ext uri="{BB962C8B-B14F-4D97-AF65-F5344CB8AC3E}">
        <p14:creationId xmlns:p14="http://schemas.microsoft.com/office/powerpoint/2010/main" val="3121958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 sensitive help</a:t>
            </a:r>
            <a:endParaRPr lang="nl-NL" dirty="0"/>
          </a:p>
        </p:txBody>
      </p:sp>
      <p:pic>
        <p:nvPicPr>
          <p:cNvPr id="7" name="Content Placeholder 6"/>
          <p:cNvPicPr>
            <a:picLocks noGrp="1" noChangeAspect="1"/>
          </p:cNvPicPr>
          <p:nvPr>
            <p:ph idx="1"/>
          </p:nvPr>
        </p:nvPicPr>
        <p:blipFill>
          <a:blip r:embed="rId3"/>
          <a:stretch>
            <a:fillRect/>
          </a:stretch>
        </p:blipFill>
        <p:spPr>
          <a:xfrm>
            <a:off x="1991544" y="4653136"/>
            <a:ext cx="2864822" cy="1909382"/>
          </a:xfrm>
          <a:prstGeom prst="rect">
            <a:avLst/>
          </a:prstGeom>
        </p:spPr>
      </p:pic>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a:t>
            </a:fld>
            <a:endParaRPr lang="nl-NL" altLang="nl-NL"/>
          </a:p>
        </p:txBody>
      </p:sp>
      <p:pic>
        <p:nvPicPr>
          <p:cNvPr id="8" name="Picture 7"/>
          <p:cNvPicPr>
            <a:picLocks noChangeAspect="1"/>
          </p:cNvPicPr>
          <p:nvPr/>
        </p:nvPicPr>
        <p:blipFill>
          <a:blip r:embed="rId4"/>
          <a:stretch>
            <a:fillRect/>
          </a:stretch>
        </p:blipFill>
        <p:spPr>
          <a:xfrm>
            <a:off x="6002814" y="1690688"/>
            <a:ext cx="4988155" cy="3930816"/>
          </a:xfrm>
          <a:prstGeom prst="rect">
            <a:avLst/>
          </a:prstGeom>
        </p:spPr>
      </p:pic>
      <p:pic>
        <p:nvPicPr>
          <p:cNvPr id="9" name="Picture 8"/>
          <p:cNvPicPr>
            <a:picLocks noChangeAspect="1"/>
          </p:cNvPicPr>
          <p:nvPr/>
        </p:nvPicPr>
        <p:blipFill>
          <a:blip r:embed="rId5"/>
          <a:stretch>
            <a:fillRect/>
          </a:stretch>
        </p:blipFill>
        <p:spPr>
          <a:xfrm>
            <a:off x="838200" y="1772816"/>
            <a:ext cx="4388170" cy="2651186"/>
          </a:xfrm>
          <a:prstGeom prst="rect">
            <a:avLst/>
          </a:prstGeom>
        </p:spPr>
      </p:pic>
      <p:cxnSp>
        <p:nvCxnSpPr>
          <p:cNvPr id="11" name="Straight Arrow Connector 10"/>
          <p:cNvCxnSpPr/>
          <p:nvPr/>
        </p:nvCxnSpPr>
        <p:spPr>
          <a:xfrm>
            <a:off x="982824" y="4526801"/>
            <a:ext cx="864096" cy="1008112"/>
          </a:xfrm>
          <a:prstGeom prst="straightConnector1">
            <a:avLst/>
          </a:prstGeom>
          <a:ln w="76200">
            <a:tailEnd type="triangle"/>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a:stretch>
            <a:fillRect/>
          </a:stretch>
        </p:blipFill>
        <p:spPr>
          <a:xfrm rot="16200000">
            <a:off x="4953577" y="4173127"/>
            <a:ext cx="1243692" cy="1383912"/>
          </a:xfrm>
          <a:prstGeom prst="rect">
            <a:avLst/>
          </a:prstGeom>
        </p:spPr>
      </p:pic>
      <p:sp>
        <p:nvSpPr>
          <p:cNvPr id="3" name="Rectangle 2"/>
          <p:cNvSpPr/>
          <p:nvPr/>
        </p:nvSpPr>
        <p:spPr>
          <a:xfrm>
            <a:off x="6930846" y="5987018"/>
            <a:ext cx="2582823" cy="369332"/>
          </a:xfrm>
          <a:prstGeom prst="rect">
            <a:avLst/>
          </a:prstGeom>
        </p:spPr>
        <p:txBody>
          <a:bodyPr wrap="none">
            <a:spAutoFit/>
          </a:bodyPr>
          <a:lstStyle/>
          <a:p>
            <a:r>
              <a:rPr lang="nl-NL" dirty="0" smtClean="0"/>
              <a:t>www.sarc.nl/downloads</a:t>
            </a:r>
            <a:endParaRPr lang="nl-NL" dirty="0"/>
          </a:p>
        </p:txBody>
      </p:sp>
    </p:spTree>
    <p:extLst>
      <p:ext uri="{BB962C8B-B14F-4D97-AF65-F5344CB8AC3E}">
        <p14:creationId xmlns:p14="http://schemas.microsoft.com/office/powerpoint/2010/main" val="3118919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03695"/>
            <a:ext cx="10515600" cy="1325563"/>
          </a:xfrm>
        </p:spPr>
        <p:txBody>
          <a:bodyPr/>
          <a:lstStyle/>
          <a:p>
            <a:r>
              <a:rPr lang="en-US" dirty="0" smtClean="0"/>
              <a:t>PIAS output languages</a:t>
            </a:r>
            <a:endParaRPr lang="nl-NL" dirty="0"/>
          </a:p>
        </p:txBody>
      </p:sp>
      <p:sp>
        <p:nvSpPr>
          <p:cNvPr id="3" name="Content Placeholder 2"/>
          <p:cNvSpPr>
            <a:spLocks noGrp="1"/>
          </p:cNvSpPr>
          <p:nvPr>
            <p:ph idx="1"/>
          </p:nvPr>
        </p:nvSpPr>
        <p:spPr>
          <a:xfrm>
            <a:off x="335360" y="1571921"/>
            <a:ext cx="10515600" cy="4351338"/>
          </a:xfrm>
        </p:spPr>
        <p:txBody>
          <a:bodyPr/>
          <a:lstStyle/>
          <a:p>
            <a:r>
              <a:rPr lang="en-US" sz="3200" dirty="0" smtClean="0"/>
              <a:t>PIAS available in Dutch and English</a:t>
            </a:r>
          </a:p>
          <a:p>
            <a:r>
              <a:rPr lang="en-US" sz="3200" dirty="0" smtClean="0"/>
              <a:t>Supported output in Dutch English and German</a:t>
            </a:r>
          </a:p>
          <a:p>
            <a:endParaRPr lang="en-US" sz="3200" dirty="0"/>
          </a:p>
          <a:p>
            <a:r>
              <a:rPr lang="en-US" sz="3200" dirty="0" smtClean="0"/>
              <a:t>Output text included in separate text files. </a:t>
            </a:r>
          </a:p>
          <a:p>
            <a:r>
              <a:rPr lang="en-US" sz="3200" dirty="0" smtClean="0"/>
              <a:t>You are free to add languages </a:t>
            </a:r>
            <a:r>
              <a:rPr lang="en-US" sz="3200" dirty="0" smtClean="0">
                <a:sym typeface="Wingdings" panose="05000000000000000000" pitchFamily="2" charset="2"/>
              </a:rPr>
              <a:t></a:t>
            </a:r>
          </a:p>
          <a:p>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a:t>
            </a:fld>
            <a:endParaRPr lang="nl-NL" altLang="nl-NL"/>
          </a:p>
        </p:txBody>
      </p:sp>
      <p:pic>
        <p:nvPicPr>
          <p:cNvPr id="10" name="Picture 9"/>
          <p:cNvPicPr>
            <a:picLocks noChangeAspect="1"/>
          </p:cNvPicPr>
          <p:nvPr/>
        </p:nvPicPr>
        <p:blipFill>
          <a:blip r:embed="rId3"/>
          <a:stretch>
            <a:fillRect/>
          </a:stretch>
        </p:blipFill>
        <p:spPr>
          <a:xfrm>
            <a:off x="6960096" y="3796055"/>
            <a:ext cx="4504762" cy="27428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10"/>
          <p:cNvPicPr>
            <a:picLocks noChangeAspect="1"/>
          </p:cNvPicPr>
          <p:nvPr/>
        </p:nvPicPr>
        <p:blipFill>
          <a:blip r:embed="rId4"/>
          <a:stretch>
            <a:fillRect/>
          </a:stretch>
        </p:blipFill>
        <p:spPr>
          <a:xfrm>
            <a:off x="1847528" y="4509120"/>
            <a:ext cx="2552381" cy="15619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843713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15881" y="1412775"/>
            <a:ext cx="7008855" cy="4213003"/>
          </a:xfrm>
          <a:prstGeom prst="rect">
            <a:avLst/>
          </a:prstGeom>
        </p:spPr>
      </p:pic>
      <p:sp>
        <p:nvSpPr>
          <p:cNvPr id="2" name="Title 1"/>
          <p:cNvSpPr>
            <a:spLocks noGrp="1"/>
          </p:cNvSpPr>
          <p:nvPr>
            <p:ph type="title"/>
          </p:nvPr>
        </p:nvSpPr>
        <p:spPr/>
        <p:txBody>
          <a:bodyPr/>
          <a:lstStyle/>
          <a:p>
            <a:r>
              <a:rPr lang="en-US" dirty="0" smtClean="0"/>
              <a:t>Layout</a:t>
            </a:r>
            <a:endParaRPr lang="nl-NL" dirty="0"/>
          </a:p>
        </p:txBody>
      </p:sp>
      <p:sp>
        <p:nvSpPr>
          <p:cNvPr id="3" name="Content Placeholder 2"/>
          <p:cNvSpPr>
            <a:spLocks noGrp="1"/>
          </p:cNvSpPr>
          <p:nvPr>
            <p:ph idx="1"/>
          </p:nvPr>
        </p:nvSpPr>
        <p:spPr>
          <a:xfrm>
            <a:off x="479377" y="1825625"/>
            <a:ext cx="4536504" cy="4351338"/>
          </a:xfrm>
        </p:spPr>
        <p:txBody>
          <a:bodyPr/>
          <a:lstStyle/>
          <a:p>
            <a:endParaRPr lang="en-US" dirty="0" smtClean="0"/>
          </a:p>
          <a:p>
            <a:r>
              <a:rPr lang="en-US" dirty="0" smtClean="0"/>
              <a:t>New method of definition</a:t>
            </a:r>
          </a:p>
          <a:p>
            <a:endParaRPr lang="en-US" dirty="0" smtClean="0"/>
          </a:p>
          <a:p>
            <a:r>
              <a:rPr lang="en-US" dirty="0" smtClean="0"/>
              <a:t>Subdivision plan</a:t>
            </a:r>
          </a:p>
          <a:p>
            <a:endParaRPr lang="en-US" dirty="0" smtClean="0"/>
          </a:p>
          <a:p>
            <a:r>
              <a:rPr lang="en-US" dirty="0" smtClean="0"/>
              <a:t>Conversion of file format</a:t>
            </a:r>
            <a:endParaRPr lang="nl-NL"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6-4-2017</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a:t>
            </a:fld>
            <a:endParaRPr lang="nl-NL" altLang="nl-NL"/>
          </a:p>
        </p:txBody>
      </p:sp>
    </p:spTree>
    <p:extLst>
      <p:ext uri="{BB962C8B-B14F-4D97-AF65-F5344CB8AC3E}">
        <p14:creationId xmlns:p14="http://schemas.microsoft.com/office/powerpoint/2010/main" val="671456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SARC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FBAC335-0094-4667-A8EB-677B90A21B7A}" vid="{026F892B-916E-4B97-96A1-E33AABE264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SARC_template</Template>
  <TotalTime>3687</TotalTime>
  <Words>3823</Words>
  <Application>Microsoft Office PowerPoint</Application>
  <PresentationFormat>Widescreen</PresentationFormat>
  <Paragraphs>311</Paragraphs>
  <Slides>27</Slides>
  <Notes>27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HelveticaNeueLT Pro 55 Roman</vt:lpstr>
      <vt:lpstr>Wingdings</vt:lpstr>
      <vt:lpstr>SARC Theme</vt:lpstr>
      <vt:lpstr>Recent developments in PIAS</vt:lpstr>
      <vt:lpstr>Subjects</vt:lpstr>
      <vt:lpstr>Restructuring software design</vt:lpstr>
      <vt:lpstr>Why Modules?</vt:lpstr>
      <vt:lpstr>single data model with well arranged modules</vt:lpstr>
      <vt:lpstr>Cloud monitors</vt:lpstr>
      <vt:lpstr>Context sensitive help</vt:lpstr>
      <vt:lpstr>PIAS output languages</vt:lpstr>
      <vt:lpstr>Layout</vt:lpstr>
      <vt:lpstr>PowerPoint Presentation</vt:lpstr>
      <vt:lpstr>Layout definition with planes</vt:lpstr>
      <vt:lpstr>Layout subdivision plan</vt:lpstr>
      <vt:lpstr>Layout conversion</vt:lpstr>
      <vt:lpstr>Revised inclination test module</vt:lpstr>
      <vt:lpstr>Enhanced output</vt:lpstr>
      <vt:lpstr>Calculation setting Angle of inclination to…?</vt:lpstr>
      <vt:lpstr>PS &amp; SB</vt:lpstr>
      <vt:lpstr>OCTOTHREADING</vt:lpstr>
      <vt:lpstr>AVX Advanced Vector eXtensions</vt:lpstr>
      <vt:lpstr>Some smaller modifications</vt:lpstr>
      <vt:lpstr>Software protection</vt:lpstr>
      <vt:lpstr>New license mechanism</vt:lpstr>
      <vt:lpstr>Codemeter</vt:lpstr>
      <vt:lpstr>WWW Additional / Temporary Activation 24/7 </vt:lpstr>
      <vt:lpstr>SARC CLOUD</vt:lpstr>
      <vt:lpstr>PIAS DISTRIBUTION MECHANISM</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SARC user day 2017</dc:title>
  <dc:creator>Casimir Koelman | SARC</dc:creator>
  <cp:lastModifiedBy>Mark Visser | SARC</cp:lastModifiedBy>
  <cp:revision>232</cp:revision>
  <dcterms:created xsi:type="dcterms:W3CDTF">2017-03-01T11:21:45Z</dcterms:created>
  <dcterms:modified xsi:type="dcterms:W3CDTF">2017-04-06T14:51:42Z</dcterms:modified>
</cp:coreProperties>
</file>