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58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79" r:id="rId16"/>
    <p:sldId id="272" r:id="rId17"/>
    <p:sldId id="273" r:id="rId18"/>
    <p:sldId id="274" r:id="rId19"/>
    <p:sldId id="280" r:id="rId20"/>
    <p:sldId id="275" r:id="rId21"/>
    <p:sldId id="276" r:id="rId22"/>
    <p:sldId id="284" r:id="rId23"/>
    <p:sldId id="277" r:id="rId24"/>
    <p:sldId id="278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1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>
      <p:cViewPr varScale="1">
        <p:scale>
          <a:sx n="69" d="100"/>
          <a:sy n="69" d="100"/>
        </p:scale>
        <p:origin x="2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33C91-83C2-4075-8F4E-93B065167C4B}" type="datetimeFigureOut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1D5F4-F679-45B6-88FB-F2F1E83A141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70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5457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3BA4-F494-4F62-B07B-08155BFB95B9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ddddddddddddd</a:t>
            </a: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7289-5169-4298-96F5-14B723074A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134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381375"/>
            <a:ext cx="914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288" y="454868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08" y="47545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537438" y="537436"/>
            <a:ext cx="144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3318-F329-439A-8281-FE07D2D51FC0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620614" y="3256107"/>
            <a:ext cx="360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537438" y="5955437"/>
            <a:ext cx="1440000" cy="365125"/>
          </a:xfrm>
        </p:spPr>
        <p:txBody>
          <a:bodyPr/>
          <a:lstStyle>
            <a:lvl1pPr>
              <a:defRPr/>
            </a:lvl1pPr>
          </a:lstStyle>
          <a:p>
            <a:fld id="{0BF11D08-70C0-4983-B071-A3D26ED1C67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896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April 7, 2017</a:t>
            </a:r>
            <a:endParaRPr lang="nl-NL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SARC User day</a:t>
            </a:r>
            <a:endParaRPr lang="nl-NL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BDB0B-48F0-468E-9759-F63765CE59F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023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C61AB"/>
                </a:solidFill>
              </a:defRPr>
            </a:lvl1pPr>
          </a:lstStyle>
          <a:p>
            <a:pPr>
              <a:defRPr/>
            </a:pPr>
            <a:fld id="{063DD310-5242-4B3F-B394-9278C1E1C25E}" type="datetime1">
              <a:rPr lang="nl-NL"/>
              <a:pPr>
                <a:defRPr/>
              </a:pPr>
              <a:t>6-4-2017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ggggggg</a:t>
            </a: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D213B-0C71-4C3B-A49F-5B4ACEAD7771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642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F475-8184-4BFB-91FD-BA2759EFAF5B}" type="datetime1">
              <a:rPr lang="nl-NL"/>
              <a:pPr>
                <a:defRPr/>
              </a:pPr>
              <a:t>6-4-2017</a:t>
            </a:fld>
            <a:endParaRPr lang="nl-NL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5BA4-0C87-4F8A-BACD-52BE7EC7C02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170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590A-A80C-4928-AC34-288B9CCEECFE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532B-87FC-4528-B5C3-79449F0E2D47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330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73AC-B878-4EB5-94C0-6A65BC8960DC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40D3F-D9E0-4FC0-9027-CCD0175CBDB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74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4513-D677-48B7-B97D-4A1071F83A71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0D87-8817-416B-8D25-653C7267A6B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761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5FFC-606C-4F7E-93CD-63FA994C650C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DDFA-02A9-45EF-AC5C-59195D75FB3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39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73038"/>
            <a:ext cx="297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1F52-3743-4493-9E3F-E7142E700328}" type="datetime1">
              <a:rPr lang="nl-NL"/>
              <a:pPr>
                <a:defRPr/>
              </a:pPr>
              <a:t>6-4-2017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F758-7910-49A7-B4F3-67828505A8C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042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54578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nl-NL" dirty="0" smtClean="0"/>
              <a:t>April 7, 2017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SARC user day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C61AB"/>
                </a:solidFill>
                <a:latin typeface="HelveticaNeueLT Pro 55 Roman" panose="020B0604020202020204" pitchFamily="34" charset="0"/>
              </a:defRPr>
            </a:lvl1pPr>
          </a:lstStyle>
          <a:p>
            <a:fld id="{6E6D2A8B-8C12-4218-9949-71B619146BFA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C61AB"/>
          </a:solidFill>
          <a:latin typeface="HelveticaNeueLT Pro 55 Roman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C61AB"/>
          </a:solidFill>
          <a:latin typeface="HelveticaNeueLT Pro 55 Roman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61AB"/>
          </a:solidFill>
          <a:latin typeface="HelveticaNeueLT Pro 55 Roman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aim is true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present and future developments</a:t>
            </a:r>
          </a:p>
          <a:p>
            <a:endParaRPr lang="en-US" dirty="0"/>
          </a:p>
          <a:p>
            <a:r>
              <a:rPr lang="en-US" dirty="0" smtClean="0"/>
              <a:t>Herbert Koelman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" y="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Weakest axis stability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093"/>
            <a:ext cx="7848600" cy="4351338"/>
          </a:xfrm>
        </p:spPr>
        <p:txBody>
          <a:bodyPr/>
          <a:lstStyle/>
          <a:p>
            <a:r>
              <a:rPr lang="en-US" dirty="0" smtClean="0"/>
              <a:t>Not predominantly transverse.</a:t>
            </a:r>
          </a:p>
          <a:p>
            <a:r>
              <a:rPr lang="en-US" dirty="0" smtClean="0"/>
              <a:t>Has always been feasible to implement. And ordered recently.</a:t>
            </a:r>
          </a:p>
          <a:p>
            <a:r>
              <a:rPr lang="en-US" dirty="0" smtClean="0"/>
              <a:t>Scheduled for April 2017.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10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0" y="1272333"/>
            <a:ext cx="2941575" cy="4770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109" y="3657600"/>
            <a:ext cx="3569320" cy="25026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3763537"/>
            <a:ext cx="3962400" cy="24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err="1" smtClean="0"/>
              <a:t>Inclmeas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350" y="4648200"/>
            <a:ext cx="5524500" cy="1350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11</a:t>
            </a:fld>
            <a:endParaRPr lang="nl-NL" altLang="nl-NL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2" y="4498975"/>
            <a:ext cx="1494790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802055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07633"/>
            <a:ext cx="7036819" cy="46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LOCOPIAS extensions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80" y="1115574"/>
            <a:ext cx="6553200" cy="4351338"/>
          </a:xfrm>
        </p:spPr>
        <p:txBody>
          <a:bodyPr/>
          <a:lstStyle/>
          <a:p>
            <a:r>
              <a:rPr lang="en-US" dirty="0" smtClean="0"/>
              <a:t>Dangerous goods (IMDG)</a:t>
            </a:r>
          </a:p>
          <a:p>
            <a:r>
              <a:rPr lang="en-US" dirty="0" smtClean="0"/>
              <a:t>Lashing</a:t>
            </a:r>
          </a:p>
          <a:p>
            <a:r>
              <a:rPr lang="en-US" dirty="0" smtClean="0"/>
              <a:t>Integration of </a:t>
            </a:r>
            <a:r>
              <a:rPr lang="en-US" dirty="0" err="1" smtClean="0"/>
              <a:t>HOPper</a:t>
            </a:r>
            <a:r>
              <a:rPr lang="en-US" dirty="0" smtClean="0"/>
              <a:t> </a:t>
            </a:r>
            <a:r>
              <a:rPr lang="en-US" dirty="0" err="1" smtClean="0"/>
              <a:t>STABility</a:t>
            </a:r>
            <a:endParaRPr lang="en-US" dirty="0" smtClean="0"/>
          </a:p>
          <a:p>
            <a:r>
              <a:rPr lang="en-US" dirty="0" smtClean="0"/>
              <a:t>Support for a longer journey (which glue multiple loading conditions)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02" y="1299542"/>
            <a:ext cx="4662826" cy="1596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02894"/>
            <a:ext cx="5532534" cy="2699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2" y="3656368"/>
            <a:ext cx="5291249" cy="27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Fairway to CFD (to Fairway)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6200" cy="4351338"/>
          </a:xfrm>
        </p:spPr>
        <p:txBody>
          <a:bodyPr/>
          <a:lstStyle/>
          <a:p>
            <a:r>
              <a:rPr lang="en-US" dirty="0" smtClean="0"/>
              <a:t>Experimenting with </a:t>
            </a:r>
            <a:r>
              <a:rPr lang="en-US" dirty="0" err="1"/>
              <a:t>O</a:t>
            </a:r>
            <a:r>
              <a:rPr lang="en-US" dirty="0" err="1" smtClean="0"/>
              <a:t>penFoam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Hull shape export from Fairway to STL, with </a:t>
            </a:r>
            <a:r>
              <a:rPr lang="en-US" b="1" dirty="0" smtClean="0"/>
              <a:t>T</a:t>
            </a:r>
            <a:r>
              <a:rPr lang="en-US" dirty="0" smtClean="0"/>
              <a:t> for triangle. This format allows all shapes, and is watertight (no gaps).</a:t>
            </a:r>
          </a:p>
          <a:p>
            <a:r>
              <a:rPr lang="en-US" dirty="0" smtClean="0"/>
              <a:t>Import and meshing in </a:t>
            </a:r>
            <a:r>
              <a:rPr lang="en-US" dirty="0" err="1" smtClean="0"/>
              <a:t>OpenFoam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CFD in </a:t>
            </a:r>
            <a:r>
              <a:rPr lang="en-US" dirty="0" err="1" smtClean="0"/>
              <a:t>openFoam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13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447077"/>
            <a:ext cx="3047608" cy="47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11" y="946427"/>
            <a:ext cx="8602098" cy="5113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4" y="2925036"/>
            <a:ext cx="6896526" cy="3758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14</a:t>
            </a:fld>
            <a:endParaRPr lang="nl-NL" altLang="nl-NL"/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49" y="1267213"/>
            <a:ext cx="7508551" cy="40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049" y="3300606"/>
            <a:ext cx="7148291" cy="28090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Structured procedure.</a:t>
            </a:r>
          </a:p>
          <a:p>
            <a:r>
              <a:rPr lang="en-US" dirty="0" smtClean="0"/>
              <a:t>Results back to Fairway?</a:t>
            </a:r>
          </a:p>
          <a:p>
            <a:r>
              <a:rPr lang="en-US" dirty="0" smtClean="0"/>
              <a:t>Computation farmed out at many-core cloud servers.</a:t>
            </a:r>
          </a:p>
          <a:p>
            <a:r>
              <a:rPr lang="en-US" dirty="0" smtClean="0"/>
              <a:t>For our use in services.</a:t>
            </a:r>
          </a:p>
          <a:p>
            <a:r>
              <a:rPr lang="en-US" dirty="0" smtClean="0"/>
              <a:t>As framework to PIAS users.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" y="2329461"/>
            <a:ext cx="3210027" cy="43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strategy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DD310-5242-4B3F-B394-9278C1E1C25E}" type="datetime1">
              <a:rPr lang="nl-NL" smtClean="0"/>
              <a:pPr>
                <a:defRPr/>
              </a:pPr>
              <a:t>6-4-2017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213B-0C71-4C3B-A49F-5B4ACEAD7771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50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do we decide on developments?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estimating present and future requirements of the users.</a:t>
            </a:r>
          </a:p>
          <a:p>
            <a:r>
              <a:rPr lang="en-US" dirty="0" smtClean="0"/>
              <a:t>Applying, but limited by, state-of-the-art mathematical and technical tools.</a:t>
            </a:r>
          </a:p>
          <a:p>
            <a:r>
              <a:rPr lang="en-US" dirty="0" smtClean="0"/>
              <a:t>Fed by user demands.</a:t>
            </a:r>
          </a:p>
          <a:p>
            <a:r>
              <a:rPr lang="en-US" dirty="0" smtClean="0"/>
              <a:t>To-do list is flexible.</a:t>
            </a:r>
          </a:p>
          <a:p>
            <a:r>
              <a:rPr lang="en-US" dirty="0" smtClean="0"/>
              <a:t>Shall I reflect on development plans of previous SARC user day? No.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94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User input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Wish list of users valuated and evaluated: </a:t>
            </a:r>
          </a:p>
          <a:p>
            <a:pPr lvl="1"/>
            <a:r>
              <a:rPr lang="en-US" dirty="0" smtClean="0"/>
              <a:t>Already on to-do list</a:t>
            </a:r>
          </a:p>
          <a:p>
            <a:pPr lvl="1"/>
            <a:r>
              <a:rPr lang="en-US" dirty="0" smtClean="0"/>
              <a:t>Added to to-do list</a:t>
            </a:r>
          </a:p>
          <a:p>
            <a:pPr lvl="1"/>
            <a:r>
              <a:rPr lang="en-US" dirty="0" smtClean="0"/>
              <a:t>Declined</a:t>
            </a:r>
          </a:p>
          <a:p>
            <a:pPr lvl="1"/>
            <a:r>
              <a:rPr lang="en-US" dirty="0" smtClean="0"/>
              <a:t>Quoted</a:t>
            </a:r>
          </a:p>
          <a:p>
            <a:r>
              <a:rPr lang="en-US" dirty="0" smtClean="0"/>
              <a:t>Demands of a </a:t>
            </a:r>
            <a:r>
              <a:rPr lang="en-US" i="1" u="sng" dirty="0" smtClean="0"/>
              <a:t>generic</a:t>
            </a:r>
            <a:r>
              <a:rPr lang="en-US" dirty="0" smtClean="0"/>
              <a:t> nature are specifically welcome.</a:t>
            </a:r>
          </a:p>
          <a:p>
            <a:r>
              <a:rPr lang="en-US" dirty="0" smtClean="0"/>
              <a:t>However.... </a:t>
            </a:r>
            <a:r>
              <a:rPr lang="en-US" i="1" dirty="0" smtClean="0"/>
              <a:t>We</a:t>
            </a:r>
            <a:r>
              <a:rPr lang="en-US" dirty="0" smtClean="0"/>
              <a:t> are the guards of uniformity.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76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01000" cy="1325563"/>
          </a:xfrm>
        </p:spPr>
        <p:txBody>
          <a:bodyPr/>
          <a:lstStyle/>
          <a:p>
            <a:r>
              <a:rPr lang="en-US" dirty="0" smtClean="0"/>
              <a:t>A matter of choices and dilemmas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893"/>
            <a:ext cx="10515600" cy="2089150"/>
          </a:xfrm>
        </p:spPr>
        <p:txBody>
          <a:bodyPr/>
          <a:lstStyle/>
          <a:p>
            <a:r>
              <a:rPr lang="en-US" dirty="0" smtClean="0"/>
              <a:t>Recent revision of inclining test module was too flexible, and appeared to invoke confusion. On user-demand some flexibility was removed.</a:t>
            </a:r>
          </a:p>
          <a:p>
            <a:r>
              <a:rPr lang="en-US" dirty="0" smtClean="0"/>
              <a:t>Idea and proposal for V-line surface plots in </a:t>
            </a:r>
            <a:r>
              <a:rPr lang="en-US" dirty="0" err="1" smtClean="0"/>
              <a:t>prob.dam.stab</a:t>
            </a:r>
            <a:r>
              <a:rPr lang="en-US" dirty="0" smtClean="0"/>
              <a:t>. Contribution in development costs.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18</a:t>
            </a:fld>
            <a:endParaRPr lang="nl-NL" alt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2" y="3698222"/>
            <a:ext cx="4383783" cy="26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71" y="3645075"/>
            <a:ext cx="4405657" cy="26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developments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DD310-5242-4B3F-B394-9278C1E1C25E}" type="datetime1">
              <a:rPr lang="nl-NL" smtClean="0"/>
              <a:pPr>
                <a:defRPr/>
              </a:pPr>
              <a:t>6-4-2017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213B-0C71-4C3B-A49F-5B4ACEAD7771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68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Subjects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87574"/>
            <a:ext cx="10515600" cy="4351338"/>
          </a:xfrm>
        </p:spPr>
        <p:txBody>
          <a:bodyPr/>
          <a:lstStyle/>
          <a:p>
            <a:r>
              <a:rPr lang="en-US" dirty="0" smtClean="0"/>
              <a:t>Present developments in PIAS</a:t>
            </a:r>
          </a:p>
          <a:p>
            <a:r>
              <a:rPr lang="en-US" dirty="0" smtClean="0"/>
              <a:t>Development strategy</a:t>
            </a:r>
          </a:p>
          <a:p>
            <a:r>
              <a:rPr lang="en-US" dirty="0" smtClean="0"/>
              <a:t>Customer developments</a:t>
            </a:r>
          </a:p>
          <a:p>
            <a:r>
              <a:rPr lang="en-US" dirty="0" smtClean="0"/>
              <a:t>Quo Vadis; a mid-term </a:t>
            </a:r>
            <a:r>
              <a:rPr lang="en-US" dirty="0" smtClean="0"/>
              <a:t>outlook in CASD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62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Are occasionally a bit amazing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Hyperbolically: </a:t>
            </a:r>
            <a:r>
              <a:rPr lang="en-US" dirty="0" err="1" smtClean="0"/>
              <a:t>linesplan</a:t>
            </a:r>
            <a:r>
              <a:rPr lang="en-US" dirty="0" smtClean="0"/>
              <a:t> drawn manually, faxed, scanned to BMP, digitized in PIAS, exported to Excel, converted to DXF, imported in </a:t>
            </a:r>
            <a:r>
              <a:rPr lang="en-US" dirty="0" err="1" smtClean="0"/>
              <a:t>Autocad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V-line surface: NWT coordinates from PIAS, to Excel, imported into Rhino, post-processed and visualized.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15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325563"/>
          </a:xfrm>
        </p:spPr>
        <p:txBody>
          <a:bodyPr/>
          <a:lstStyle/>
          <a:p>
            <a:r>
              <a:rPr lang="en-US" sz="4000" dirty="0" smtClean="0"/>
              <a:t>…but customer developments are paramount for collaborative tools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2133600"/>
          </a:xfrm>
        </p:spPr>
        <p:txBody>
          <a:bodyPr/>
          <a:lstStyle/>
          <a:p>
            <a:r>
              <a:rPr lang="en-US" dirty="0" smtClean="0"/>
              <a:t>XML output from Loading to be used in customizable stability summary generator.</a:t>
            </a:r>
          </a:p>
          <a:p>
            <a:r>
              <a:rPr lang="en-US" dirty="0" smtClean="0"/>
              <a:t>Dutch Navy: design system </a:t>
            </a:r>
            <a:r>
              <a:rPr lang="en-US" altLang="nl-NL" dirty="0" smtClean="0"/>
              <a:t>GCD</a:t>
            </a:r>
            <a:r>
              <a:rPr lang="en-US" altLang="nl-NL" baseline="30000" dirty="0" smtClean="0"/>
              <a:t>2</a:t>
            </a:r>
            <a:r>
              <a:rPr lang="en-US" altLang="nl-NL" dirty="0" smtClean="0"/>
              <a:t>: Rhino, Quaestor &amp; QPIAS. 2010, presently under review.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21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26581"/>
            <a:ext cx="5334000" cy="392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008437"/>
            <a:ext cx="609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NeueLT Pro 55 Roman" panose="020B0604020202020204" pitchFamily="34" charset="0"/>
              </a:rPr>
              <a:t>Waiting for news from the </a:t>
            </a:r>
            <a:r>
              <a:rPr lang="en-US" sz="3200" dirty="0" err="1" smtClean="0">
                <a:latin typeface="HelveticaNeueLT Pro 55 Roman" panose="020B0604020202020204" pitchFamily="34" charset="0"/>
              </a:rPr>
              <a:t>Bussum</a:t>
            </a:r>
            <a:r>
              <a:rPr lang="en-US" sz="3200" dirty="0" smtClean="0">
                <a:latin typeface="HelveticaNeueLT Pro 55 Roman" panose="020B0604020202020204" pitchFamily="34" charset="0"/>
              </a:rPr>
              <a:t> development front does not suffice anymore.</a:t>
            </a:r>
            <a:endParaRPr lang="nl-NL" sz="3200" dirty="0"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6989"/>
            <a:ext cx="11131550" cy="2852737"/>
          </a:xfrm>
        </p:spPr>
        <p:txBody>
          <a:bodyPr/>
          <a:lstStyle/>
          <a:p>
            <a:pPr algn="ctr"/>
            <a:r>
              <a:rPr lang="en-US" dirty="0" smtClean="0"/>
              <a:t>Quo Vadis; a mid-term </a:t>
            </a:r>
            <a:r>
              <a:rPr lang="en-US" dirty="0" smtClean="0"/>
              <a:t>outlook in CASD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DD310-5242-4B3F-B394-9278C1E1C25E}" type="datetime1">
              <a:rPr lang="nl-NL" smtClean="0"/>
              <a:pPr>
                <a:defRPr/>
              </a:pPr>
              <a:t>6-4-2017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213B-0C71-4C3B-A49F-5B4ACEAD7771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87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2013 </a:t>
            </a:r>
            <a:r>
              <a:rPr lang="en-US" dirty="0" err="1" smtClean="0"/>
              <a:t>Compit</a:t>
            </a:r>
            <a:r>
              <a:rPr lang="en-US" dirty="0" smtClean="0"/>
              <a:t> presentation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108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https://prezi.com/4z9y-ovvn6nf/?utm_campaign=share&amp;utm_medium=copy&amp;rc=ex0share</a:t>
            </a:r>
            <a:endParaRPr lang="en-US" sz="1800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23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847"/>
            <a:ext cx="8839200" cy="48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The end of the design spiral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24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49282"/>
            <a:ext cx="9067800" cy="473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975274"/>
            <a:ext cx="6248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NeueLT Pro 55 Roman" panose="020B0604020202020204" pitchFamily="34" charset="0"/>
              </a:rPr>
              <a:t>In order to be user-friendly CAD tools should facility chaos</a:t>
            </a:r>
            <a:endParaRPr lang="nl-NL" sz="2800" dirty="0"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err="1" smtClean="0"/>
              <a:t>Empiral</a:t>
            </a:r>
            <a:r>
              <a:rPr lang="en-US" dirty="0" smtClean="0"/>
              <a:t> strikes back!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25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18109"/>
            <a:ext cx="7315200" cy="502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057400"/>
            <a:ext cx="6629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 ships, Erik Rotteveel, TU-Delft</a:t>
            </a:r>
          </a:p>
          <a:p>
            <a:r>
              <a:rPr lang="en-US" sz="2400" dirty="0" smtClean="0"/>
              <a:t>Resistance &amp; propulsion IWW (shallow water!)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247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Scenarios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4351338"/>
          </a:xfrm>
        </p:spPr>
        <p:txBody>
          <a:bodyPr/>
          <a:lstStyle/>
          <a:p>
            <a:r>
              <a:rPr lang="en-US" dirty="0"/>
              <a:t>Less focus on computer programs as such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</a:t>
            </a:r>
            <a:r>
              <a:rPr lang="en-US" dirty="0"/>
              <a:t>emphasis on methodological user-friendliness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Focus </a:t>
            </a:r>
            <a:r>
              <a:rPr lang="en-US" dirty="0"/>
              <a:t>on methodology stimulates interoperability.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26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312116"/>
            <a:ext cx="5867400" cy="362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3568374"/>
            <a:ext cx="4572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NeueLT Pro 55 Roman" panose="020B0604020202020204" pitchFamily="34" charset="0"/>
              </a:rPr>
              <a:t>Gloomy scenario: MS-Windows will remain the  prevailing platform for office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NeueLT Pro 55 Roman" panose="020B0604020202020204" pitchFamily="34" charset="0"/>
              </a:rPr>
              <a:t>Tablets / handhelds / apps</a:t>
            </a:r>
            <a:r>
              <a:rPr lang="en-US" sz="2800" dirty="0" smtClean="0">
                <a:latin typeface="HelveticaNeueLT Pro 55 Roman" panose="020B0604020202020204" pitchFamily="34" charset="0"/>
              </a:rPr>
              <a:t>?</a:t>
            </a:r>
            <a:endParaRPr lang="en-US" sz="2800" dirty="0"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Winding down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69" y="3567113"/>
            <a:ext cx="10515600" cy="2057400"/>
          </a:xfrm>
        </p:spPr>
        <p:txBody>
          <a:bodyPr/>
          <a:lstStyle/>
          <a:p>
            <a:r>
              <a:rPr lang="en-US" dirty="0" smtClean="0"/>
              <a:t>Collaborative ship design.</a:t>
            </a:r>
          </a:p>
          <a:p>
            <a:r>
              <a:rPr lang="en-US" dirty="0" smtClean="0"/>
              <a:t>Artificial intelligence &amp; machine learning. </a:t>
            </a:r>
          </a:p>
          <a:p>
            <a:pPr lvl="1"/>
            <a:r>
              <a:rPr lang="en-US" dirty="0" smtClean="0"/>
              <a:t>Might change the way we work drastically. </a:t>
            </a:r>
            <a:r>
              <a:rPr lang="en-US" dirty="0" smtClean="0"/>
              <a:t>But that will require a massive amount of examples.</a:t>
            </a:r>
            <a:endParaRPr lang="en-US" dirty="0" smtClean="0"/>
          </a:p>
          <a:p>
            <a:pPr lvl="1"/>
            <a:r>
              <a:rPr lang="en-US" dirty="0" smtClean="0"/>
              <a:t>Is already some decades </a:t>
            </a:r>
            <a:r>
              <a:rPr lang="en-US" dirty="0" smtClean="0"/>
              <a:t>old </a:t>
            </a:r>
            <a:r>
              <a:rPr lang="en-US" smtClean="0"/>
              <a:t>(Delft 1980s).</a:t>
            </a:r>
            <a:endParaRPr lang="en-US" dirty="0" smtClean="0"/>
          </a:p>
          <a:p>
            <a:pPr lvl="1"/>
            <a:r>
              <a:rPr lang="en-US" dirty="0" smtClean="0"/>
              <a:t>At present consider application on </a:t>
            </a:r>
            <a:r>
              <a:rPr lang="en-US" dirty="0" err="1" smtClean="0"/>
              <a:t>prob.dam.stab</a:t>
            </a:r>
            <a:r>
              <a:rPr lang="en-US" dirty="0" smtClean="0"/>
              <a:t>. (expert estimation of Attained subdivision index).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27</a:t>
            </a:fld>
            <a:endParaRPr lang="nl-NL" alt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84" y="1265111"/>
            <a:ext cx="4477215" cy="2724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24"/>
            <a:ext cx="4724400" cy="3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9292"/>
            <a:ext cx="11207750" cy="2852737"/>
          </a:xfrm>
        </p:spPr>
        <p:txBody>
          <a:bodyPr/>
          <a:lstStyle/>
          <a:p>
            <a:pPr algn="ctr"/>
            <a:r>
              <a:rPr lang="en-US" dirty="0" smtClean="0"/>
              <a:t>Present developments in PIAS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213B-0C71-4C3B-A49F-5B4ACEAD7771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07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Integrated pipe lines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361" y="2540116"/>
            <a:ext cx="6529039" cy="4351338"/>
          </a:xfrm>
        </p:spPr>
        <p:txBody>
          <a:bodyPr/>
          <a:lstStyle/>
          <a:p>
            <a:r>
              <a:rPr lang="en-US" dirty="0" smtClean="0"/>
              <a:t>Damage stability calculations</a:t>
            </a:r>
          </a:p>
          <a:p>
            <a:r>
              <a:rPr lang="en-US" dirty="0" smtClean="0"/>
              <a:t>Data sharing with CAD/CAE systems (e.g. CADMATIC)</a:t>
            </a:r>
          </a:p>
          <a:p>
            <a:r>
              <a:rPr lang="en-US" dirty="0" smtClean="0"/>
              <a:t>In LOCOPIAS: time to capsize analysis</a:t>
            </a:r>
          </a:p>
          <a:p>
            <a:r>
              <a:rPr lang="en-US" dirty="0" smtClean="0"/>
              <a:t>Integrated into the “Layout” internal geometry module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4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54" y="2895600"/>
            <a:ext cx="4148667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671229"/>
            <a:ext cx="538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61AB"/>
                </a:solidFill>
                <a:latin typeface="HelveticaNeueLT Pro 55 Roman" panose="020B0604020202020204" pitchFamily="34" charset="0"/>
              </a:rPr>
              <a:t>Purpose and use</a:t>
            </a:r>
            <a:endParaRPr lang="nl-NL" sz="2800" dirty="0">
              <a:solidFill>
                <a:srgbClr val="1C61AB"/>
              </a:solidFill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/>
              <a:t>Data structure inspired on the ISO-15926 standard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(engine, tanks etc.)</a:t>
            </a:r>
          </a:p>
          <a:p>
            <a:r>
              <a:rPr lang="en-US" dirty="0" smtClean="0"/>
              <a:t>Piping systems (administrative, e.g. “ballast” or “sounding”)</a:t>
            </a:r>
          </a:p>
          <a:p>
            <a:r>
              <a:rPr lang="en-US" dirty="0" smtClean="0"/>
              <a:t>Piping network (system of connected pipes)</a:t>
            </a:r>
          </a:p>
          <a:p>
            <a:r>
              <a:rPr lang="en-US" dirty="0" smtClean="0"/>
              <a:t>Piping segment (one branch of a network)</a:t>
            </a:r>
          </a:p>
          <a:p>
            <a:r>
              <a:rPr lang="en-US" dirty="0" smtClean="0"/>
              <a:t>Piping connection (joint, opening, equipment)</a:t>
            </a:r>
          </a:p>
          <a:p>
            <a:r>
              <a:rPr lang="en-US" dirty="0" smtClean="0"/>
              <a:t>Piping component (valve, reducer, check valve)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2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60675"/>
            <a:ext cx="8534400" cy="5043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GUI in “Layout”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6</a:t>
            </a:fld>
            <a:endParaRPr lang="nl-NL" alt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" y="13010"/>
            <a:ext cx="7636749" cy="3407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63" y="2895600"/>
            <a:ext cx="8533037" cy="38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Import from XML (CADMATIC)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54730" y="1333183"/>
            <a:ext cx="215811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52245"/>
              </p:ext>
            </p:extLst>
          </p:nvPr>
        </p:nvGraphicFramePr>
        <p:xfrm>
          <a:off x="0" y="1099836"/>
          <a:ext cx="7162800" cy="505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Acrobat Document" r:id="rId3" imgW="12839688" imgH="9075420" progId="AcroExch.Document.11">
                  <p:embed/>
                </p:oleObj>
              </mc:Choice>
              <mc:Fallback>
                <p:oleObj name="Acrobat Document" r:id="rId3" imgW="12839688" imgH="907542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9836"/>
                        <a:ext cx="7162800" cy="505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115075"/>
            <a:ext cx="6145530" cy="35003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576310" y="4647040"/>
            <a:ext cx="3143249" cy="16432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505892" y="4795569"/>
            <a:ext cx="1313815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Role in PIAS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replace “compartment connections” in damage stability.</a:t>
            </a:r>
          </a:p>
          <a:p>
            <a:r>
              <a:rPr lang="en-US" dirty="0" smtClean="0"/>
              <a:t>Incorporated in flooding case generation (which will then include flooding through damaged pipes).</a:t>
            </a:r>
          </a:p>
          <a:p>
            <a:r>
              <a:rPr lang="en-US" dirty="0" smtClean="0"/>
              <a:t>Can be used in damage case generation (more damages in prob. dam. stab.).</a:t>
            </a:r>
          </a:p>
          <a:p>
            <a:r>
              <a:rPr lang="en-US" dirty="0" smtClean="0"/>
              <a:t>Fire resistant bulkheads modelled with pressure relief valve.</a:t>
            </a:r>
          </a:p>
          <a:p>
            <a:r>
              <a:rPr lang="en-US" dirty="0" smtClean="0"/>
              <a:t>But first switch from “Compart” to “Layout” models in “Loading” and “</a:t>
            </a:r>
            <a:r>
              <a:rPr lang="en-US" dirty="0" err="1" smtClean="0"/>
              <a:t>Probdam</a:t>
            </a:r>
            <a:r>
              <a:rPr lang="en-US" dirty="0" smtClean="0"/>
              <a:t>”.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3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325563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stability criteria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209800"/>
            <a:ext cx="5562600" cy="26440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Conclusion</a:t>
            </a:r>
          </a:p>
          <a:p>
            <a:r>
              <a:rPr lang="en-US" dirty="0" smtClean="0"/>
              <a:t>Can be automated in PIAS</a:t>
            </a:r>
          </a:p>
          <a:p>
            <a:r>
              <a:rPr lang="en-US" dirty="0" smtClean="0"/>
              <a:t>Will be automated in PIAS, scheduled for 2017.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7-4-2017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DB0B-48F0-468E-9759-F63765CE59F2}" type="slidenum">
              <a:rPr lang="nl-NL" altLang="nl-NL" smtClean="0"/>
              <a:pPr/>
              <a:t>9</a:t>
            </a:fld>
            <a:endParaRPr lang="nl-NL" alt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0" y="1143000"/>
            <a:ext cx="4374259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BAC335-0094-4667-A8EB-677B90A21B7A}" vid="{026F892B-916E-4B97-96A1-E33AABE264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aim is true</Template>
  <TotalTime>531</TotalTime>
  <Words>804</Words>
  <Application>Microsoft Office PowerPoint</Application>
  <PresentationFormat>Widescreen</PresentationFormat>
  <Paragraphs>155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HelveticaNeueLT Pro 55 Roman</vt:lpstr>
      <vt:lpstr>SARC Theme</vt:lpstr>
      <vt:lpstr>Acrobat Document</vt:lpstr>
      <vt:lpstr>My aim is true</vt:lpstr>
      <vt:lpstr>Subjects</vt:lpstr>
      <vt:lpstr>Present developments in PIAS</vt:lpstr>
      <vt:lpstr>Integrated pipe lines</vt:lpstr>
      <vt:lpstr>Data structure inspired on the ISO-15926 standard</vt:lpstr>
      <vt:lpstr>GUI in “Layout”</vt:lpstr>
      <vt:lpstr>Import from XML (CADMATIC)</vt:lpstr>
      <vt:lpstr>Role in PIAS</vt:lpstr>
      <vt:lpstr>2nd generation stability criteria</vt:lpstr>
      <vt:lpstr>Weakest axis stability</vt:lpstr>
      <vt:lpstr>Inclmeas</vt:lpstr>
      <vt:lpstr>LOCOPIAS extensions</vt:lpstr>
      <vt:lpstr>Fairway to CFD (to Fairway)</vt:lpstr>
      <vt:lpstr>Preliminary results</vt:lpstr>
      <vt:lpstr>Development strategy</vt:lpstr>
      <vt:lpstr>How do we decide on developments?</vt:lpstr>
      <vt:lpstr>User input</vt:lpstr>
      <vt:lpstr>A matter of choices and dilemmas</vt:lpstr>
      <vt:lpstr>Customer developments</vt:lpstr>
      <vt:lpstr>Are occasionally a bit amazing</vt:lpstr>
      <vt:lpstr>…but customer developments are paramount for collaborative tools</vt:lpstr>
      <vt:lpstr>Quo Vadis; a mid-term outlook in CASD</vt:lpstr>
      <vt:lpstr>2013 Compit presentation</vt:lpstr>
      <vt:lpstr>The end of the design spiral</vt:lpstr>
      <vt:lpstr>Empiral strikes back!</vt:lpstr>
      <vt:lpstr>Scenarios</vt:lpstr>
      <vt:lpstr>Winding down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aim is true</dc:title>
  <dc:creator>Herbert Koelman | SARC</dc:creator>
  <cp:lastModifiedBy>Herbert Koelman | SARC</cp:lastModifiedBy>
  <cp:revision>68</cp:revision>
  <dcterms:created xsi:type="dcterms:W3CDTF">2017-03-29T13:59:43Z</dcterms:created>
  <dcterms:modified xsi:type="dcterms:W3CDTF">2017-04-06T11:41:05Z</dcterms:modified>
</cp:coreProperties>
</file>