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8" r:id="rId3"/>
    <p:sldId id="287" r:id="rId4"/>
    <p:sldId id="304" r:id="rId5"/>
    <p:sldId id="315" r:id="rId6"/>
    <p:sldId id="316" r:id="rId7"/>
    <p:sldId id="327" r:id="rId8"/>
    <p:sldId id="313" r:id="rId9"/>
    <p:sldId id="314" r:id="rId10"/>
    <p:sldId id="317" r:id="rId11"/>
    <p:sldId id="318" r:id="rId12"/>
    <p:sldId id="319" r:id="rId13"/>
    <p:sldId id="320" r:id="rId14"/>
    <p:sldId id="259" r:id="rId15"/>
    <p:sldId id="289" r:id="rId16"/>
    <p:sldId id="277" r:id="rId17"/>
    <p:sldId id="261" r:id="rId18"/>
    <p:sldId id="306" r:id="rId19"/>
    <p:sldId id="307" r:id="rId20"/>
    <p:sldId id="308" r:id="rId21"/>
    <p:sldId id="309" r:id="rId22"/>
    <p:sldId id="263" r:id="rId23"/>
    <p:sldId id="284" r:id="rId24"/>
    <p:sldId id="321" r:id="rId25"/>
    <p:sldId id="285" r:id="rId26"/>
    <p:sldId id="270" r:id="rId27"/>
    <p:sldId id="324" r:id="rId28"/>
    <p:sldId id="325" r:id="rId29"/>
    <p:sldId id="326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65" r:id="rId43"/>
    <p:sldId id="311" r:id="rId44"/>
    <p:sldId id="266" r:id="rId45"/>
    <p:sldId id="302" r:id="rId46"/>
    <p:sldId id="303" r:id="rId47"/>
    <p:sldId id="322" r:id="rId48"/>
  </p:sldIdLst>
  <p:sldSz cx="12192000" cy="6858000"/>
  <p:notesSz cx="6811963" cy="99425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1C61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2" autoAdjust="0"/>
    <p:restoredTop sz="94660"/>
  </p:normalViewPr>
  <p:slideViewPr>
    <p:cSldViewPr>
      <p:cViewPr varScale="1">
        <p:scale>
          <a:sx n="101" d="100"/>
          <a:sy n="101" d="100"/>
        </p:scale>
        <p:origin x="12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LOCOPIAS sold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Sheet1!$B$7:$B$12</c:f>
              <c:numCache>
                <c:formatCode>General</c:formatCode>
                <c:ptCount val="6"/>
                <c:pt idx="0">
                  <c:v>1994</c:v>
                </c:pt>
                <c:pt idx="1">
                  <c:v>1996</c:v>
                </c:pt>
                <c:pt idx="2">
                  <c:v>2002</c:v>
                </c:pt>
                <c:pt idx="3">
                  <c:v>2006</c:v>
                </c:pt>
                <c:pt idx="4">
                  <c:v>2011</c:v>
                </c:pt>
                <c:pt idx="5">
                  <c:v>2017</c:v>
                </c:pt>
              </c:numCache>
            </c:numRef>
          </c:cat>
          <c:val>
            <c:numRef>
              <c:f>Sheet1!$C$7:$C$12</c:f>
              <c:numCache>
                <c:formatCode>General</c:formatCode>
                <c:ptCount val="6"/>
                <c:pt idx="0">
                  <c:v>1</c:v>
                </c:pt>
                <c:pt idx="1">
                  <c:v>50</c:v>
                </c:pt>
                <c:pt idx="2">
                  <c:v>200</c:v>
                </c:pt>
                <c:pt idx="3">
                  <c:v>300</c:v>
                </c:pt>
                <c:pt idx="4">
                  <c:v>600</c:v>
                </c:pt>
                <c:pt idx="5">
                  <c:v>1008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545088"/>
        <c:axId val="450542736"/>
      </c:lineChart>
      <c:dateAx>
        <c:axId val="45054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542736"/>
        <c:crosses val="autoZero"/>
        <c:auto val="0"/>
        <c:lblOffset val="100"/>
        <c:baseTimeUnit val="days"/>
      </c:dateAx>
      <c:valAx>
        <c:axId val="45054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54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F33C91-83C2-4075-8F4E-93B065167C4B}" type="datetimeFigureOut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1D5F4-F679-45B6-88FB-F2F1E83A141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7032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5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3BA4-F494-4F62-B07B-08155BFB95B9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7289-5169-4298-96F5-14B723074AF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134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381375"/>
            <a:ext cx="91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8288" y="454868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408" y="47545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537438" y="537436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F3318-F329-439A-8281-FE07D2D51FC0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620614" y="3256107"/>
            <a:ext cx="360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537438" y="5955437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fld id="{0BF11D08-70C0-4983-B071-A3D26ED1C67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6896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9D884-01DD-4DCA-AAB8-521629E783C0}" type="datetime1">
              <a:rPr lang="nl-NL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BDB0B-48F0-468E-9759-F63765CE59F2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4023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61AB"/>
                </a:solidFill>
              </a:defRPr>
            </a:lvl1pPr>
          </a:lstStyle>
          <a:p>
            <a:pPr>
              <a:defRPr/>
            </a:pPr>
            <a:fld id="{063DD310-5242-4B3F-B394-9278C1E1C25E}" type="datetime1">
              <a:rPr lang="nl-NL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D213B-0C71-4C3B-A49F-5B4ACEAD777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64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BF475-8184-4BFB-91FD-BA2759EFAF5B}" type="datetime1">
              <a:rPr lang="nl-NL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75BA4-0C87-4F8A-BACD-52BE7EC7C02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170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E590A-A80C-4928-AC34-288B9CCEECFE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4532B-87FC-4528-B5C3-79449F0E2D4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305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A73AC-B878-4EB5-94C0-6A65BC8960DC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40D3F-D9E0-4FC0-9027-CCD0175CBDB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747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94513-D677-48B7-B97D-4A1071F83A71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0D87-8817-416B-8D25-653C7267A6B5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76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5FFC-606C-4F7E-93CD-63FA994C650C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CDDFA-02A9-45EF-AC5C-59195D75FB3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1396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41F52-3743-4493-9E3F-E7142E700328}" type="datetime1">
              <a:rPr lang="nl-NL"/>
              <a:pPr>
                <a:defRPr/>
              </a:pPr>
              <a:t>6-4-2017</a:t>
            </a:fld>
            <a:endParaRPr 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F758-7910-49A7-B4F3-67828505A8C4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04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  <a:endParaRPr lang="nl-NL" alt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  <a:endParaRPr lang="nl-NL" alt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95956CE-580C-47B2-985D-6EC1B2655227}" type="datetime1">
              <a:rPr lang="nl-NL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</a:defRPr>
            </a:lvl1pPr>
          </a:lstStyle>
          <a:p>
            <a:fld id="{6E6D2A8B-8C12-4218-9949-71B619146BFA}" type="slidenum">
              <a:rPr lang="nl-NL" altLang="nl-NL"/>
              <a:pPr/>
              <a:t>‹#›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1C61AB"/>
          </a:solidFill>
          <a:latin typeface="HelveticaNeueLT Pro 55 Roman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464" y="1122363"/>
            <a:ext cx="9396536" cy="2387600"/>
          </a:xfrm>
        </p:spPr>
        <p:txBody>
          <a:bodyPr/>
          <a:lstStyle/>
          <a:p>
            <a:r>
              <a:rPr lang="nl-NL" dirty="0" smtClean="0"/>
              <a:t>NOVELTIES IN LOCOPIAS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Douwe Plukkel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0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10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581" y="392929"/>
            <a:ext cx="4852837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11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1837806"/>
            <a:ext cx="1005927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12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07" y="1389598"/>
            <a:ext cx="7454787" cy="49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13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/>
        </p:blipFill>
        <p:spPr>
          <a:xfrm>
            <a:off x="2177812" y="1055142"/>
            <a:ext cx="781236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all these years…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14</a:t>
            </a:fld>
            <a:endParaRPr lang="nl-NL" altLang="nl-NL"/>
          </a:p>
        </p:txBody>
      </p:sp>
      <p:pic>
        <p:nvPicPr>
          <p:cNvPr id="6" name="Picture 4" descr="DSCF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556792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CF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05112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191"/>
            <a:ext cx="10515600" cy="1325563"/>
          </a:xfrm>
        </p:spPr>
        <p:txBody>
          <a:bodyPr/>
          <a:lstStyle/>
          <a:p>
            <a:r>
              <a:rPr lang="en-US" dirty="0" smtClean="0"/>
              <a:t>…things have changed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15</a:t>
            </a:fld>
            <a:endParaRPr lang="nl-NL" alt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32" y="1371860"/>
            <a:ext cx="9205936" cy="49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ecent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792"/>
            <a:ext cx="10515600" cy="4799558"/>
          </a:xfrm>
        </p:spPr>
        <p:txBody>
          <a:bodyPr/>
          <a:lstStyle/>
          <a:p>
            <a:r>
              <a:rPr lang="en-US" dirty="0" smtClean="0"/>
              <a:t>Counter </a:t>
            </a:r>
            <a:r>
              <a:rPr lang="en-US" dirty="0"/>
              <a:t>measures </a:t>
            </a:r>
          </a:p>
          <a:p>
            <a:r>
              <a:rPr lang="en-US" dirty="0" smtClean="0"/>
              <a:t>Anchor handling forces</a:t>
            </a:r>
          </a:p>
          <a:p>
            <a:r>
              <a:rPr lang="en-US" dirty="0" smtClean="0"/>
              <a:t>Loss of crane load</a:t>
            </a:r>
          </a:p>
          <a:p>
            <a:r>
              <a:rPr lang="en-US" dirty="0" smtClean="0"/>
              <a:t>Stabilizers</a:t>
            </a:r>
          </a:p>
          <a:p>
            <a:r>
              <a:rPr lang="en-US" dirty="0" smtClean="0"/>
              <a:t>Ballast </a:t>
            </a:r>
            <a:r>
              <a:rPr lang="en-US" dirty="0"/>
              <a:t>advise</a:t>
            </a:r>
          </a:p>
          <a:p>
            <a:r>
              <a:rPr lang="en-US" dirty="0" smtClean="0"/>
              <a:t>Line of </a:t>
            </a:r>
            <a:r>
              <a:rPr lang="en-US" dirty="0" smtClean="0"/>
              <a:t>sight</a:t>
            </a:r>
            <a:endParaRPr lang="en-US" dirty="0" smtClean="0"/>
          </a:p>
          <a:p>
            <a:r>
              <a:rPr lang="en-US" dirty="0" smtClean="0"/>
              <a:t>Direct wind calculation with deck cargo</a:t>
            </a:r>
          </a:p>
          <a:p>
            <a:r>
              <a:rPr lang="en-US" dirty="0" smtClean="0"/>
              <a:t>Icing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393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measures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17</a:t>
            </a:fld>
            <a:endParaRPr lang="nl-NL" altLang="nl-NL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this module counter measures are being calculated in case of damage. Initially developed for the Royal Navy, this module would also be very practical to be used for </a:t>
            </a:r>
            <a:r>
              <a:rPr lang="en-US" smtClean="0"/>
              <a:t>civilian vessels.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18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"/>
          <a:stretch/>
        </p:blipFill>
        <p:spPr>
          <a:xfrm>
            <a:off x="407369" y="116632"/>
            <a:ext cx="11449272" cy="66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19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/>
          <a:stretch/>
        </p:blipFill>
        <p:spPr>
          <a:xfrm>
            <a:off x="767408" y="116632"/>
            <a:ext cx="10944225" cy="661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005064"/>
            <a:ext cx="6648450" cy="1590675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>
            <a:off x="1836229" y="4441418"/>
            <a:ext cx="1224136" cy="19442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8" y="1268760"/>
            <a:ext cx="8610102" cy="2088747"/>
          </a:xfrm>
          <a:prstGeom prst="rect">
            <a:avLst/>
          </a:prstGeom>
        </p:spPr>
      </p:pic>
      <p:sp>
        <p:nvSpPr>
          <p:cNvPr id="11" name="Curved Left Arrow 10"/>
          <p:cNvSpPr/>
          <p:nvPr/>
        </p:nvSpPr>
        <p:spPr>
          <a:xfrm flipV="1">
            <a:off x="10128448" y="1844824"/>
            <a:ext cx="1440160" cy="32403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LOCOPIAS</a:t>
            </a:r>
            <a:r>
              <a:rPr lang="en-US" dirty="0" smtClean="0"/>
              <a:t> is </a:t>
            </a:r>
            <a:r>
              <a:rPr lang="en-US" u="sng" dirty="0" err="1" smtClean="0"/>
              <a:t>LO</a:t>
            </a:r>
            <a:r>
              <a:rPr lang="en-US" dirty="0" err="1" smtClean="0"/>
              <a:t>ading</a:t>
            </a:r>
            <a:r>
              <a:rPr lang="en-US" dirty="0" smtClean="0"/>
              <a:t> </a:t>
            </a:r>
            <a:r>
              <a:rPr lang="en-US" u="sng" dirty="0" err="1" smtClean="0"/>
              <a:t>CO</a:t>
            </a:r>
            <a:r>
              <a:rPr lang="en-US" dirty="0" err="1" smtClean="0"/>
              <a:t>mputer</a:t>
            </a:r>
            <a:r>
              <a:rPr lang="en-US" dirty="0" smtClean="0"/>
              <a:t> software based on </a:t>
            </a:r>
            <a:r>
              <a:rPr lang="en-US" u="sng" dirty="0" smtClean="0"/>
              <a:t>PIAS.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Direct calculations, Type 3 (acc. IACS L5)</a:t>
            </a:r>
          </a:p>
          <a:p>
            <a:r>
              <a:rPr lang="en-US" dirty="0" smtClean="0"/>
              <a:t>Calculation of actual C.O.G. of liquids</a:t>
            </a:r>
          </a:p>
          <a:p>
            <a:r>
              <a:rPr lang="en-US" dirty="0" smtClean="0"/>
              <a:t>Modular software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7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20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0688"/>
            <a:ext cx="7554044" cy="54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21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116633"/>
            <a:ext cx="7200800" cy="4454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265479"/>
            <a:ext cx="7314109" cy="4422485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flipV="1">
            <a:off x="1991544" y="4866137"/>
            <a:ext cx="1689348" cy="14661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/>
          <a:stretch/>
        </p:blipFill>
        <p:spPr>
          <a:xfrm>
            <a:off x="5807968" y="2492895"/>
            <a:ext cx="6145108" cy="4588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 handling </a:t>
            </a:r>
            <a:r>
              <a:rPr lang="en-US" dirty="0"/>
              <a:t>f</a:t>
            </a:r>
            <a:r>
              <a:rPr lang="en-US" dirty="0" smtClean="0"/>
              <a:t>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420" y="17728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Calculating the maximum allowable anchor chain forces according the regulations of:</a:t>
            </a:r>
          </a:p>
          <a:p>
            <a:endParaRPr lang="en-US" sz="1000" dirty="0" smtClean="0"/>
          </a:p>
          <a:p>
            <a:r>
              <a:rPr lang="en-US" dirty="0" smtClean="0"/>
              <a:t>Norwegian Maritime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   Directorate 2007</a:t>
            </a:r>
          </a:p>
          <a:p>
            <a:r>
              <a:rPr lang="en-US" dirty="0" smtClean="0"/>
              <a:t>Bureau Veritas 2014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37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23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42" y="260648"/>
            <a:ext cx="7008876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Crane Load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24</a:t>
            </a:fld>
            <a:endParaRPr lang="nl-NL" altLang="nl-NL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51" y="1825625"/>
            <a:ext cx="9062498" cy="4351338"/>
          </a:xfrm>
        </p:spPr>
      </p:pic>
    </p:spTree>
    <p:extLst>
      <p:ext uri="{BB962C8B-B14F-4D97-AF65-F5344CB8AC3E}">
        <p14:creationId xmlns:p14="http://schemas.microsoft.com/office/powerpoint/2010/main" val="15251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25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4" y="116632"/>
            <a:ext cx="3858543" cy="4824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44016"/>
            <a:ext cx="3788660" cy="4797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058209"/>
            <a:ext cx="106489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26</a:t>
            </a:fld>
            <a:endParaRPr lang="nl-NL" alt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1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27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28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057400"/>
            <a:ext cx="87820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29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en-GB" dirty="0" smtClean="0"/>
              <a:t>From the first LOCOPIAS in 1994, we have now </a:t>
            </a:r>
          </a:p>
          <a:p>
            <a:pPr marL="0" indent="0" algn="ctr">
              <a:buNone/>
            </a:pPr>
            <a:r>
              <a:rPr lang="en-GB" dirty="0" smtClean="0"/>
              <a:t>equipped over a 1.000 vessels with LOCOPIAS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7-4-2017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3</a:t>
            </a:fld>
            <a:endParaRPr lang="nl-NL" altLang="nl-NL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487488" y="2852936"/>
          <a:ext cx="8712968" cy="332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48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Ballast Advice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30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808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31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32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033587"/>
            <a:ext cx="4003898" cy="31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33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36912"/>
            <a:ext cx="8506652" cy="34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34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780928"/>
            <a:ext cx="8356353" cy="33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35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924944"/>
            <a:ext cx="8062664" cy="32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36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40" y="2924944"/>
            <a:ext cx="780666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37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81" y="2996952"/>
            <a:ext cx="798408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38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924944"/>
            <a:ext cx="7810593" cy="31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39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Within these 1000 vessels, a wide variety of type of vessels is included.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4BDB0B-48F0-468E-9759-F63765CE59F2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253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40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41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of </a:t>
            </a:r>
            <a:r>
              <a:rPr lang="en-US" dirty="0" smtClean="0"/>
              <a:t>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line of </a:t>
            </a:r>
            <a:r>
              <a:rPr lang="en-US" dirty="0" smtClean="0"/>
              <a:t>sight is </a:t>
            </a:r>
            <a:r>
              <a:rPr lang="en-US" dirty="0" smtClean="0"/>
              <a:t>determined for the actual draft and trim of the vessel.</a:t>
            </a:r>
          </a:p>
          <a:p>
            <a:r>
              <a:rPr lang="en-US" dirty="0" smtClean="0"/>
              <a:t>Deck </a:t>
            </a:r>
            <a:r>
              <a:rPr lang="en-US" dirty="0" smtClean="0"/>
              <a:t>cargo will be taken into account determining the </a:t>
            </a:r>
            <a:r>
              <a:rPr lang="en-US" dirty="0" smtClean="0"/>
              <a:t> </a:t>
            </a:r>
            <a:r>
              <a:rPr lang="en-US" dirty="0" smtClean="0"/>
              <a:t>obscured area. </a:t>
            </a:r>
            <a:endParaRPr lang="en-US" dirty="0" smtClean="0"/>
          </a:p>
          <a:p>
            <a:r>
              <a:rPr lang="en-US" dirty="0" smtClean="0"/>
              <a:t>Sight line criteria, IMO A.708 and Panama Canal, can be added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6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43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987"/>
            <a:ext cx="12192000" cy="59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10515600" cy="1325563"/>
          </a:xfrm>
        </p:spPr>
        <p:txBody>
          <a:bodyPr/>
          <a:lstStyle/>
          <a:p>
            <a:r>
              <a:rPr lang="en-US" dirty="0" smtClean="0"/>
              <a:t>Direct Wind calculation with </a:t>
            </a:r>
            <a:br>
              <a:rPr lang="en-US" dirty="0" smtClean="0"/>
            </a:br>
            <a:r>
              <a:rPr lang="en-US" dirty="0" smtClean="0"/>
              <a:t>Deck Cargo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50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Deck cargo generated with the container and/or general cargo module will be included in the lateral area used for the wind calculation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44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" y="3392770"/>
            <a:ext cx="11074717" cy="28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62" y="1825625"/>
            <a:ext cx="9585076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45</a:t>
            </a:fld>
            <a:endParaRPr lang="nl-NL" alt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480" y="1176344"/>
            <a:ext cx="3956647" cy="1298561"/>
          </a:xfrm>
          <a:prstGeom prst="rect">
            <a:avLst/>
          </a:prstGeom>
        </p:spPr>
      </p:pic>
      <p:sp>
        <p:nvSpPr>
          <p:cNvPr id="7" name="Curved Left Arrow 6"/>
          <p:cNvSpPr/>
          <p:nvPr/>
        </p:nvSpPr>
        <p:spPr>
          <a:xfrm>
            <a:off x="10004854" y="1556792"/>
            <a:ext cx="1224136" cy="29715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46</a:t>
            </a:fld>
            <a:endParaRPr lang="nl-NL" altLang="nl-NL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5961" b="6332"/>
          <a:stretch/>
        </p:blipFill>
        <p:spPr>
          <a:xfrm>
            <a:off x="1271464" y="1552545"/>
            <a:ext cx="9499077" cy="3816424"/>
          </a:xfrm>
        </p:spPr>
      </p:pic>
      <p:sp>
        <p:nvSpPr>
          <p:cNvPr id="19" name="Curved Left Arrow 18"/>
          <p:cNvSpPr/>
          <p:nvPr/>
        </p:nvSpPr>
        <p:spPr>
          <a:xfrm>
            <a:off x="10519121" y="3381443"/>
            <a:ext cx="1086099" cy="278333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52" y="5565238"/>
            <a:ext cx="81153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464" y="218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End (of my part of this presentation)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256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Ranging from small…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5</a:t>
            </a:fld>
            <a:endParaRPr lang="nl-NL" alt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b="17451"/>
          <a:stretch/>
        </p:blipFill>
        <p:spPr>
          <a:xfrm>
            <a:off x="2999656" y="1663626"/>
            <a:ext cx="6016790" cy="44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...to large.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6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412776"/>
            <a:ext cx="8720678" cy="49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D9D884-01DD-4DCA-AAB8-521629E783C0}" type="datetime1">
              <a:rPr lang="nl-NL" smtClean="0"/>
              <a:pPr>
                <a:defRPr/>
              </a:pPr>
              <a:t>6-4-2017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7</a:t>
            </a:fld>
            <a:endParaRPr lang="nl-NL" alt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91" y="1484784"/>
            <a:ext cx="6655969" cy="47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8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31" y="1040177"/>
            <a:ext cx="797425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94513-D677-48B7-B97D-4A1071F83A71}" type="datetime1">
              <a:rPr lang="nl-NL" smtClean="0"/>
              <a:pPr>
                <a:defRPr/>
              </a:pPr>
              <a:t>6-4-2017</a:t>
            </a:fld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D87-8817-416B-8D25-653C7267A6B5}" type="slidenum">
              <a:rPr lang="nl-NL" altLang="nl-NL" smtClean="0"/>
              <a:pPr/>
              <a:t>9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070660"/>
            <a:ext cx="704758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R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BAC335-0094-4667-A8EB-677B90A21B7A}" vid="{026F892B-916E-4B97-96A1-E33AABE264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SARC_template</Template>
  <TotalTime>2182</TotalTime>
  <Words>334</Words>
  <Application>Microsoft Office PowerPoint</Application>
  <PresentationFormat>Widescreen</PresentationFormat>
  <Paragraphs>141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HelveticaNeueLT Pro 55 Roman</vt:lpstr>
      <vt:lpstr>SARC Theme</vt:lpstr>
      <vt:lpstr>NOVELTIES IN LOCOPIAS</vt:lpstr>
      <vt:lpstr>Introduction</vt:lpstr>
      <vt:lpstr>PowerPoint Presentation</vt:lpstr>
      <vt:lpstr>Within these 1000 vessels, a wide variety of type of vessels is included. </vt:lpstr>
      <vt:lpstr>Ranging from small…</vt:lpstr>
      <vt:lpstr>...to large.</vt:lpstr>
      <vt:lpstr>Some examples..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all these years…</vt:lpstr>
      <vt:lpstr>…things have changed</vt:lpstr>
      <vt:lpstr>Recent developments</vt:lpstr>
      <vt:lpstr>Counter measures</vt:lpstr>
      <vt:lpstr>PowerPoint Presentation</vt:lpstr>
      <vt:lpstr>PowerPoint Presentation</vt:lpstr>
      <vt:lpstr>PowerPoint Presentation</vt:lpstr>
      <vt:lpstr>PowerPoint Presentation</vt:lpstr>
      <vt:lpstr>Anchor handling forces</vt:lpstr>
      <vt:lpstr>PowerPoint Presentation</vt:lpstr>
      <vt:lpstr>Loss of Crane Load</vt:lpstr>
      <vt:lpstr>PowerPoint Presentation</vt:lpstr>
      <vt:lpstr>Stabilizers</vt:lpstr>
      <vt:lpstr>PowerPoint Presentation</vt:lpstr>
      <vt:lpstr>PowerPoint Presentation</vt:lpstr>
      <vt:lpstr>PowerPoint Presentation</vt:lpstr>
      <vt:lpstr>Ballast Advice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of sight</vt:lpstr>
      <vt:lpstr>PowerPoint Presentation</vt:lpstr>
      <vt:lpstr>Direct Wind calculation with  Deck Cargo</vt:lpstr>
      <vt:lpstr>Icing</vt:lpstr>
      <vt:lpstr>Icing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 user day 2017</dc:title>
  <dc:creator>Casimir Koelman | SARC</dc:creator>
  <cp:lastModifiedBy>Douwe Plukkel | SARC</cp:lastModifiedBy>
  <cp:revision>75</cp:revision>
  <cp:lastPrinted>2017-04-04T08:33:58Z</cp:lastPrinted>
  <dcterms:created xsi:type="dcterms:W3CDTF">2017-03-01T11:21:45Z</dcterms:created>
  <dcterms:modified xsi:type="dcterms:W3CDTF">2017-04-06T16:04:39Z</dcterms:modified>
</cp:coreProperties>
</file>