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9" r:id="rId4"/>
    <p:sldId id="260" r:id="rId5"/>
    <p:sldId id="265" r:id="rId6"/>
    <p:sldId id="262" r:id="rId7"/>
    <p:sldId id="261" r:id="rId8"/>
    <p:sldId id="263" r:id="rId9"/>
    <p:sldId id="266" r:id="rId10"/>
    <p:sldId id="258" r:id="rId11"/>
    <p:sldId id="281" r:id="rId12"/>
    <p:sldId id="268" r:id="rId13"/>
    <p:sldId id="274" r:id="rId14"/>
    <p:sldId id="270" r:id="rId15"/>
    <p:sldId id="271" r:id="rId16"/>
    <p:sldId id="282" r:id="rId17"/>
    <p:sldId id="272" r:id="rId18"/>
    <p:sldId id="269" r:id="rId19"/>
    <p:sldId id="280" r:id="rId20"/>
    <p:sldId id="275" r:id="rId21"/>
    <p:sldId id="276" r:id="rId22"/>
    <p:sldId id="277" r:id="rId23"/>
    <p:sldId id="279" r:id="rId24"/>
    <p:sldId id="278" r:id="rId25"/>
  </p:sldIdLst>
  <p:sldSz cx="12192000" cy="6858000"/>
  <p:notesSz cx="6858000" cy="9144000"/>
  <p:defaultTextStyle>
    <a:defPPr>
      <a:defRPr lang="nl-N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10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61A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62" autoAdjust="0"/>
    <p:restoredTop sz="95900" autoAdjust="0"/>
  </p:normalViewPr>
  <p:slideViewPr>
    <p:cSldViewPr>
      <p:cViewPr>
        <p:scale>
          <a:sx n="91" d="100"/>
          <a:sy n="91" d="100"/>
        </p:scale>
        <p:origin x="174" y="486"/>
      </p:cViewPr>
      <p:guideLst>
        <p:guide orient="horz" pos="1104"/>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CAF7BD-5AFF-4015-AEDA-B9F17A021E37}" type="doc">
      <dgm:prSet loTypeId="urn:microsoft.com/office/officeart/2005/8/layout/hProcess9" loCatId="process" qsTypeId="urn:microsoft.com/office/officeart/2005/8/quickstyle/simple1" qsCatId="simple" csTypeId="urn:microsoft.com/office/officeart/2005/8/colors/accent1_2" csCatId="accent1" phldr="1"/>
      <dgm:spPr/>
    </dgm:pt>
    <dgm:pt modelId="{6279641D-CF0D-40E9-BA0A-853831456C54}">
      <dgm:prSet phldrT="[Text]"/>
      <dgm:spPr/>
      <dgm:t>
        <a:bodyPr/>
        <a:lstStyle/>
        <a:p>
          <a:r>
            <a:rPr lang="en-US" dirty="0" smtClean="0"/>
            <a:t>Solid</a:t>
          </a:r>
          <a:endParaRPr lang="en-GB" dirty="0"/>
        </a:p>
      </dgm:t>
    </dgm:pt>
    <dgm:pt modelId="{159704FE-8ABB-47A1-93DC-62AE36F350A9}" type="parTrans" cxnId="{ECAA2DC1-D271-4630-85A7-B75664C4004D}">
      <dgm:prSet/>
      <dgm:spPr/>
      <dgm:t>
        <a:bodyPr/>
        <a:lstStyle/>
        <a:p>
          <a:endParaRPr lang="en-GB"/>
        </a:p>
      </dgm:t>
    </dgm:pt>
    <dgm:pt modelId="{8DD3ED82-5C34-4DB3-B502-22959D224E49}" type="sibTrans" cxnId="{ECAA2DC1-D271-4630-85A7-B75664C4004D}">
      <dgm:prSet/>
      <dgm:spPr/>
      <dgm:t>
        <a:bodyPr/>
        <a:lstStyle/>
        <a:p>
          <a:endParaRPr lang="en-GB"/>
        </a:p>
      </dgm:t>
    </dgm:pt>
    <dgm:pt modelId="{D2EAB182-CDF1-42FA-A116-FC2F0376285F}">
      <dgm:prSet phldrT="[Text]"/>
      <dgm:spPr/>
      <dgm:t>
        <a:bodyPr/>
        <a:lstStyle/>
        <a:p>
          <a:r>
            <a:rPr lang="en-US" dirty="0" smtClean="0"/>
            <a:t>Connections</a:t>
          </a:r>
          <a:endParaRPr lang="en-GB" dirty="0"/>
        </a:p>
      </dgm:t>
    </dgm:pt>
    <dgm:pt modelId="{F6F11846-5B29-4800-B011-58D3952BD9DC}" type="sibTrans" cxnId="{F3ACB87A-F76D-4085-AD80-DC4A60945F99}">
      <dgm:prSet/>
      <dgm:spPr/>
      <dgm:t>
        <a:bodyPr/>
        <a:lstStyle/>
        <a:p>
          <a:endParaRPr lang="en-GB"/>
        </a:p>
      </dgm:t>
    </dgm:pt>
    <dgm:pt modelId="{DE018A5D-7C6C-416F-96DC-133E06053462}" type="parTrans" cxnId="{F3ACB87A-F76D-4085-AD80-DC4A60945F99}">
      <dgm:prSet/>
      <dgm:spPr/>
      <dgm:t>
        <a:bodyPr/>
        <a:lstStyle/>
        <a:p>
          <a:endParaRPr lang="en-GB"/>
        </a:p>
      </dgm:t>
    </dgm:pt>
    <dgm:pt modelId="{B32931E4-C468-4528-8A65-78EBC8BCB66B}">
      <dgm:prSet phldrT="[Text]"/>
      <dgm:spPr/>
      <dgm:t>
        <a:bodyPr/>
        <a:lstStyle/>
        <a:p>
          <a:r>
            <a:rPr lang="en-US" dirty="0" smtClean="0"/>
            <a:t>Curves</a:t>
          </a:r>
          <a:endParaRPr lang="en-GB" dirty="0"/>
        </a:p>
      </dgm:t>
    </dgm:pt>
    <dgm:pt modelId="{D253E768-2B5F-4446-B211-9DB4D3E300DF}" type="sibTrans" cxnId="{18C9A149-DF05-4357-AF42-A49F90A3B91D}">
      <dgm:prSet/>
      <dgm:spPr/>
      <dgm:t>
        <a:bodyPr/>
        <a:lstStyle/>
        <a:p>
          <a:endParaRPr lang="en-GB"/>
        </a:p>
      </dgm:t>
    </dgm:pt>
    <dgm:pt modelId="{55F3BB9A-6304-4FF2-AB52-6EF8AF692249}" type="parTrans" cxnId="{18C9A149-DF05-4357-AF42-A49F90A3B91D}">
      <dgm:prSet/>
      <dgm:spPr/>
      <dgm:t>
        <a:bodyPr/>
        <a:lstStyle/>
        <a:p>
          <a:endParaRPr lang="en-GB"/>
        </a:p>
      </dgm:t>
    </dgm:pt>
    <dgm:pt modelId="{81DDD895-806A-43AB-A297-91249C757B89}" type="pres">
      <dgm:prSet presAssocID="{54CAF7BD-5AFF-4015-AEDA-B9F17A021E37}" presName="CompostProcess" presStyleCnt="0">
        <dgm:presLayoutVars>
          <dgm:dir/>
          <dgm:resizeHandles val="exact"/>
        </dgm:presLayoutVars>
      </dgm:prSet>
      <dgm:spPr/>
    </dgm:pt>
    <dgm:pt modelId="{34DE9B3F-4961-48E2-802A-665664946013}" type="pres">
      <dgm:prSet presAssocID="{54CAF7BD-5AFF-4015-AEDA-B9F17A021E37}" presName="arrow" presStyleLbl="bgShp" presStyleIdx="0" presStyleCnt="1" custLinFactNeighborX="0" custLinFactNeighborY="-22152"/>
      <dgm:spPr/>
    </dgm:pt>
    <dgm:pt modelId="{A7AF2028-3C0E-435A-A378-031B7C5B250F}" type="pres">
      <dgm:prSet presAssocID="{54CAF7BD-5AFF-4015-AEDA-B9F17A021E37}" presName="linearProcess" presStyleCnt="0"/>
      <dgm:spPr/>
    </dgm:pt>
    <dgm:pt modelId="{24DBE34C-5491-4887-9B5D-CB959372E1A6}" type="pres">
      <dgm:prSet presAssocID="{B32931E4-C468-4528-8A65-78EBC8BCB66B}" presName="textNode" presStyleLbl="node1" presStyleIdx="0" presStyleCnt="3">
        <dgm:presLayoutVars>
          <dgm:bulletEnabled val="1"/>
        </dgm:presLayoutVars>
      </dgm:prSet>
      <dgm:spPr/>
      <dgm:t>
        <a:bodyPr/>
        <a:lstStyle/>
        <a:p>
          <a:endParaRPr lang="en-US"/>
        </a:p>
      </dgm:t>
    </dgm:pt>
    <dgm:pt modelId="{2383F113-70DA-44F5-9D59-1F0CC7F31D51}" type="pres">
      <dgm:prSet presAssocID="{D253E768-2B5F-4446-B211-9DB4D3E300DF}" presName="sibTrans" presStyleCnt="0"/>
      <dgm:spPr/>
    </dgm:pt>
    <dgm:pt modelId="{76B123A6-162E-4272-A980-FD02BC7CBB83}" type="pres">
      <dgm:prSet presAssocID="{D2EAB182-CDF1-42FA-A116-FC2F0376285F}" presName="textNode" presStyleLbl="node1" presStyleIdx="1" presStyleCnt="3">
        <dgm:presLayoutVars>
          <dgm:bulletEnabled val="1"/>
        </dgm:presLayoutVars>
      </dgm:prSet>
      <dgm:spPr/>
      <dgm:t>
        <a:bodyPr/>
        <a:lstStyle/>
        <a:p>
          <a:endParaRPr lang="en-GB"/>
        </a:p>
      </dgm:t>
    </dgm:pt>
    <dgm:pt modelId="{54CC4D62-BA0E-4D44-A572-D9C0EEE284B7}" type="pres">
      <dgm:prSet presAssocID="{F6F11846-5B29-4800-B011-58D3952BD9DC}" presName="sibTrans" presStyleCnt="0"/>
      <dgm:spPr/>
    </dgm:pt>
    <dgm:pt modelId="{4C61F88F-0C8A-4E81-9539-27B0F59A8966}" type="pres">
      <dgm:prSet presAssocID="{6279641D-CF0D-40E9-BA0A-853831456C54}" presName="textNode" presStyleLbl="node1" presStyleIdx="2" presStyleCnt="3">
        <dgm:presLayoutVars>
          <dgm:bulletEnabled val="1"/>
        </dgm:presLayoutVars>
      </dgm:prSet>
      <dgm:spPr/>
      <dgm:t>
        <a:bodyPr/>
        <a:lstStyle/>
        <a:p>
          <a:endParaRPr lang="en-US"/>
        </a:p>
      </dgm:t>
    </dgm:pt>
  </dgm:ptLst>
  <dgm:cxnLst>
    <dgm:cxn modelId="{85D8BB7D-910D-431F-95C6-0030380A7DC9}" type="presOf" srcId="{54CAF7BD-5AFF-4015-AEDA-B9F17A021E37}" destId="{81DDD895-806A-43AB-A297-91249C757B89}" srcOrd="0" destOrd="0" presId="urn:microsoft.com/office/officeart/2005/8/layout/hProcess9"/>
    <dgm:cxn modelId="{ECAA2DC1-D271-4630-85A7-B75664C4004D}" srcId="{54CAF7BD-5AFF-4015-AEDA-B9F17A021E37}" destId="{6279641D-CF0D-40E9-BA0A-853831456C54}" srcOrd="2" destOrd="0" parTransId="{159704FE-8ABB-47A1-93DC-62AE36F350A9}" sibTransId="{8DD3ED82-5C34-4DB3-B502-22959D224E49}"/>
    <dgm:cxn modelId="{155246B3-B850-4928-90D6-0547033D62D3}" type="presOf" srcId="{B32931E4-C468-4528-8A65-78EBC8BCB66B}" destId="{24DBE34C-5491-4887-9B5D-CB959372E1A6}" srcOrd="0" destOrd="0" presId="urn:microsoft.com/office/officeart/2005/8/layout/hProcess9"/>
    <dgm:cxn modelId="{7AC3B354-6F20-4129-A464-4C0790F66F1A}" type="presOf" srcId="{6279641D-CF0D-40E9-BA0A-853831456C54}" destId="{4C61F88F-0C8A-4E81-9539-27B0F59A8966}" srcOrd="0" destOrd="0" presId="urn:microsoft.com/office/officeart/2005/8/layout/hProcess9"/>
    <dgm:cxn modelId="{F3ACB87A-F76D-4085-AD80-DC4A60945F99}" srcId="{54CAF7BD-5AFF-4015-AEDA-B9F17A021E37}" destId="{D2EAB182-CDF1-42FA-A116-FC2F0376285F}" srcOrd="1" destOrd="0" parTransId="{DE018A5D-7C6C-416F-96DC-133E06053462}" sibTransId="{F6F11846-5B29-4800-B011-58D3952BD9DC}"/>
    <dgm:cxn modelId="{E4B03D1E-A15A-4D0D-8E02-01EC123172C5}" type="presOf" srcId="{D2EAB182-CDF1-42FA-A116-FC2F0376285F}" destId="{76B123A6-162E-4272-A980-FD02BC7CBB83}" srcOrd="0" destOrd="0" presId="urn:microsoft.com/office/officeart/2005/8/layout/hProcess9"/>
    <dgm:cxn modelId="{18C9A149-DF05-4357-AF42-A49F90A3B91D}" srcId="{54CAF7BD-5AFF-4015-AEDA-B9F17A021E37}" destId="{B32931E4-C468-4528-8A65-78EBC8BCB66B}" srcOrd="0" destOrd="0" parTransId="{55F3BB9A-6304-4FF2-AB52-6EF8AF692249}" sibTransId="{D253E768-2B5F-4446-B211-9DB4D3E300DF}"/>
    <dgm:cxn modelId="{4CA1A693-DA97-41F7-9E7E-129ED0E65183}" type="presParOf" srcId="{81DDD895-806A-43AB-A297-91249C757B89}" destId="{34DE9B3F-4961-48E2-802A-665664946013}" srcOrd="0" destOrd="0" presId="urn:microsoft.com/office/officeart/2005/8/layout/hProcess9"/>
    <dgm:cxn modelId="{1770A58E-6056-4C3D-83CF-70F2DDE9CA31}" type="presParOf" srcId="{81DDD895-806A-43AB-A297-91249C757B89}" destId="{A7AF2028-3C0E-435A-A378-031B7C5B250F}" srcOrd="1" destOrd="0" presId="urn:microsoft.com/office/officeart/2005/8/layout/hProcess9"/>
    <dgm:cxn modelId="{20184745-73A5-4CF5-958B-6298E2B63FC2}" type="presParOf" srcId="{A7AF2028-3C0E-435A-A378-031B7C5B250F}" destId="{24DBE34C-5491-4887-9B5D-CB959372E1A6}" srcOrd="0" destOrd="0" presId="urn:microsoft.com/office/officeart/2005/8/layout/hProcess9"/>
    <dgm:cxn modelId="{B79738AA-80A5-46FC-BC21-EC9760632C60}" type="presParOf" srcId="{A7AF2028-3C0E-435A-A378-031B7C5B250F}" destId="{2383F113-70DA-44F5-9D59-1F0CC7F31D51}" srcOrd="1" destOrd="0" presId="urn:microsoft.com/office/officeart/2005/8/layout/hProcess9"/>
    <dgm:cxn modelId="{F0745CF8-311A-4FBC-8F5C-BB235758381B}" type="presParOf" srcId="{A7AF2028-3C0E-435A-A378-031B7C5B250F}" destId="{76B123A6-162E-4272-A980-FD02BC7CBB83}" srcOrd="2" destOrd="0" presId="urn:microsoft.com/office/officeart/2005/8/layout/hProcess9"/>
    <dgm:cxn modelId="{E0E49469-19A0-4F82-BFBC-2C0D64FAB8A4}" type="presParOf" srcId="{A7AF2028-3C0E-435A-A378-031B7C5B250F}" destId="{54CC4D62-BA0E-4D44-A572-D9C0EEE284B7}" srcOrd="3" destOrd="0" presId="urn:microsoft.com/office/officeart/2005/8/layout/hProcess9"/>
    <dgm:cxn modelId="{D4886BBB-75F8-4FBE-9D6D-70167722359F}" type="presParOf" srcId="{A7AF2028-3C0E-435A-A378-031B7C5B250F}" destId="{4C61F88F-0C8A-4E81-9539-27B0F59A896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E891D5-46E1-4301-BE3A-A9B820DA47CC}" type="doc">
      <dgm:prSet loTypeId="urn:microsoft.com/office/officeart/2005/8/layout/process1" loCatId="process" qsTypeId="urn:microsoft.com/office/officeart/2005/8/quickstyle/simple1" qsCatId="simple" csTypeId="urn:microsoft.com/office/officeart/2005/8/colors/accent1_2" csCatId="accent1" phldr="1"/>
      <dgm:spPr/>
    </dgm:pt>
    <dgm:pt modelId="{BDF10319-BC0A-40B6-BD49-34D6F89C9245}">
      <dgm:prSet phldrT="[Text]"/>
      <dgm:spPr/>
      <dgm:t>
        <a:bodyPr/>
        <a:lstStyle/>
        <a:p>
          <a:r>
            <a:rPr lang="en-US" dirty="0" smtClean="0"/>
            <a:t>Curves</a:t>
          </a:r>
          <a:endParaRPr lang="en-GB" dirty="0"/>
        </a:p>
      </dgm:t>
    </dgm:pt>
    <dgm:pt modelId="{5FBDFE59-B014-408C-954E-0FDF02B58120}" type="parTrans" cxnId="{744290B8-5047-4F92-980E-8FFF07CC7A1F}">
      <dgm:prSet/>
      <dgm:spPr/>
      <dgm:t>
        <a:bodyPr/>
        <a:lstStyle/>
        <a:p>
          <a:endParaRPr lang="en-GB"/>
        </a:p>
      </dgm:t>
    </dgm:pt>
    <dgm:pt modelId="{B28F6350-AFD0-4F34-B47A-FFCF72D4FF29}" type="sibTrans" cxnId="{744290B8-5047-4F92-980E-8FFF07CC7A1F}">
      <dgm:prSet/>
      <dgm:spPr/>
      <dgm:t>
        <a:bodyPr/>
        <a:lstStyle/>
        <a:p>
          <a:endParaRPr lang="en-GB"/>
        </a:p>
      </dgm:t>
    </dgm:pt>
    <dgm:pt modelId="{3E17C70F-0335-493C-A0AF-2B2741A046ED}">
      <dgm:prSet phldrT="[Text]"/>
      <dgm:spPr/>
      <dgm:t>
        <a:bodyPr/>
        <a:lstStyle/>
        <a:p>
          <a:r>
            <a:rPr lang="en-US" dirty="0" smtClean="0"/>
            <a:t>Wireframe</a:t>
          </a:r>
          <a:endParaRPr lang="en-GB" dirty="0"/>
        </a:p>
      </dgm:t>
    </dgm:pt>
    <dgm:pt modelId="{24FF1ECE-AAAF-488E-8099-C770AC738B67}" type="parTrans" cxnId="{CF8332BE-9F76-4989-A628-3453B6EB89D5}">
      <dgm:prSet/>
      <dgm:spPr/>
      <dgm:t>
        <a:bodyPr/>
        <a:lstStyle/>
        <a:p>
          <a:endParaRPr lang="en-GB"/>
        </a:p>
      </dgm:t>
    </dgm:pt>
    <dgm:pt modelId="{84C89D9D-BE84-4345-9078-2F7B1EA4BF8A}" type="sibTrans" cxnId="{CF8332BE-9F76-4989-A628-3453B6EB89D5}">
      <dgm:prSet/>
      <dgm:spPr/>
      <dgm:t>
        <a:bodyPr/>
        <a:lstStyle/>
        <a:p>
          <a:endParaRPr lang="en-GB"/>
        </a:p>
      </dgm:t>
    </dgm:pt>
    <dgm:pt modelId="{A3B8E97A-7879-4032-94BC-B6346A195ED1}">
      <dgm:prSet phldrT="[Text]"/>
      <dgm:spPr/>
      <dgm:t>
        <a:bodyPr/>
        <a:lstStyle/>
        <a:p>
          <a:r>
            <a:rPr lang="en-US" dirty="0" smtClean="0"/>
            <a:t>Solid</a:t>
          </a:r>
          <a:endParaRPr lang="en-GB" dirty="0"/>
        </a:p>
      </dgm:t>
    </dgm:pt>
    <dgm:pt modelId="{0FDDCEB3-9515-4A64-B987-CFC2771312DB}" type="parTrans" cxnId="{95357FA8-CBCC-4837-A415-3CC354BB0C78}">
      <dgm:prSet/>
      <dgm:spPr/>
      <dgm:t>
        <a:bodyPr/>
        <a:lstStyle/>
        <a:p>
          <a:endParaRPr lang="en-GB"/>
        </a:p>
      </dgm:t>
    </dgm:pt>
    <dgm:pt modelId="{30089725-ECC7-4466-86B4-5A852D626390}" type="sibTrans" cxnId="{95357FA8-CBCC-4837-A415-3CC354BB0C78}">
      <dgm:prSet/>
      <dgm:spPr/>
      <dgm:t>
        <a:bodyPr/>
        <a:lstStyle/>
        <a:p>
          <a:endParaRPr lang="en-GB"/>
        </a:p>
      </dgm:t>
    </dgm:pt>
    <dgm:pt modelId="{94E1DFA3-CF6C-4817-9234-FA1ED8C8EB24}" type="pres">
      <dgm:prSet presAssocID="{27E891D5-46E1-4301-BE3A-A9B820DA47CC}" presName="Name0" presStyleCnt="0">
        <dgm:presLayoutVars>
          <dgm:dir/>
          <dgm:resizeHandles val="exact"/>
        </dgm:presLayoutVars>
      </dgm:prSet>
      <dgm:spPr/>
    </dgm:pt>
    <dgm:pt modelId="{F49F2371-5894-4183-AA0B-7D95E61F882D}" type="pres">
      <dgm:prSet presAssocID="{BDF10319-BC0A-40B6-BD49-34D6F89C9245}" presName="node" presStyleLbl="node1" presStyleIdx="0" presStyleCnt="3">
        <dgm:presLayoutVars>
          <dgm:bulletEnabled val="1"/>
        </dgm:presLayoutVars>
      </dgm:prSet>
      <dgm:spPr/>
      <dgm:t>
        <a:bodyPr/>
        <a:lstStyle/>
        <a:p>
          <a:endParaRPr lang="en-US"/>
        </a:p>
      </dgm:t>
    </dgm:pt>
    <dgm:pt modelId="{2E8D4927-DA13-4325-B886-BC3EB17D9BC2}" type="pres">
      <dgm:prSet presAssocID="{B28F6350-AFD0-4F34-B47A-FFCF72D4FF29}" presName="sibTrans" presStyleLbl="sibTrans2D1" presStyleIdx="0" presStyleCnt="2"/>
      <dgm:spPr/>
      <dgm:t>
        <a:bodyPr/>
        <a:lstStyle/>
        <a:p>
          <a:endParaRPr lang="en-US"/>
        </a:p>
      </dgm:t>
    </dgm:pt>
    <dgm:pt modelId="{DB02E567-F737-46FA-B960-57846FC3963C}" type="pres">
      <dgm:prSet presAssocID="{B28F6350-AFD0-4F34-B47A-FFCF72D4FF29}" presName="connectorText" presStyleLbl="sibTrans2D1" presStyleIdx="0" presStyleCnt="2"/>
      <dgm:spPr/>
      <dgm:t>
        <a:bodyPr/>
        <a:lstStyle/>
        <a:p>
          <a:endParaRPr lang="en-US"/>
        </a:p>
      </dgm:t>
    </dgm:pt>
    <dgm:pt modelId="{8783F423-59D3-4833-A003-FF85059CAD6E}" type="pres">
      <dgm:prSet presAssocID="{3E17C70F-0335-493C-A0AF-2B2741A046ED}" presName="node" presStyleLbl="node1" presStyleIdx="1" presStyleCnt="3">
        <dgm:presLayoutVars>
          <dgm:bulletEnabled val="1"/>
        </dgm:presLayoutVars>
      </dgm:prSet>
      <dgm:spPr/>
      <dgm:t>
        <a:bodyPr/>
        <a:lstStyle/>
        <a:p>
          <a:endParaRPr lang="en-US"/>
        </a:p>
      </dgm:t>
    </dgm:pt>
    <dgm:pt modelId="{62CAE893-8A52-4841-9B84-47F80F37D3E8}" type="pres">
      <dgm:prSet presAssocID="{84C89D9D-BE84-4345-9078-2F7B1EA4BF8A}" presName="sibTrans" presStyleLbl="sibTrans2D1" presStyleIdx="1" presStyleCnt="2"/>
      <dgm:spPr/>
      <dgm:t>
        <a:bodyPr/>
        <a:lstStyle/>
        <a:p>
          <a:endParaRPr lang="en-US"/>
        </a:p>
      </dgm:t>
    </dgm:pt>
    <dgm:pt modelId="{6F2A764E-F746-46A3-B457-E2DAFDF4BB49}" type="pres">
      <dgm:prSet presAssocID="{84C89D9D-BE84-4345-9078-2F7B1EA4BF8A}" presName="connectorText" presStyleLbl="sibTrans2D1" presStyleIdx="1" presStyleCnt="2"/>
      <dgm:spPr/>
      <dgm:t>
        <a:bodyPr/>
        <a:lstStyle/>
        <a:p>
          <a:endParaRPr lang="en-US"/>
        </a:p>
      </dgm:t>
    </dgm:pt>
    <dgm:pt modelId="{CD2BC380-14F7-4F8F-99DF-6EC47824CFCE}" type="pres">
      <dgm:prSet presAssocID="{A3B8E97A-7879-4032-94BC-B6346A195ED1}" presName="node" presStyleLbl="node1" presStyleIdx="2" presStyleCnt="3">
        <dgm:presLayoutVars>
          <dgm:bulletEnabled val="1"/>
        </dgm:presLayoutVars>
      </dgm:prSet>
      <dgm:spPr/>
      <dgm:t>
        <a:bodyPr/>
        <a:lstStyle/>
        <a:p>
          <a:endParaRPr lang="en-US"/>
        </a:p>
      </dgm:t>
    </dgm:pt>
  </dgm:ptLst>
  <dgm:cxnLst>
    <dgm:cxn modelId="{744290B8-5047-4F92-980E-8FFF07CC7A1F}" srcId="{27E891D5-46E1-4301-BE3A-A9B820DA47CC}" destId="{BDF10319-BC0A-40B6-BD49-34D6F89C9245}" srcOrd="0" destOrd="0" parTransId="{5FBDFE59-B014-408C-954E-0FDF02B58120}" sibTransId="{B28F6350-AFD0-4F34-B47A-FFCF72D4FF29}"/>
    <dgm:cxn modelId="{AAFFFD24-A9FD-4A78-85CB-7D98767D050A}" type="presOf" srcId="{3E17C70F-0335-493C-A0AF-2B2741A046ED}" destId="{8783F423-59D3-4833-A003-FF85059CAD6E}" srcOrd="0" destOrd="0" presId="urn:microsoft.com/office/officeart/2005/8/layout/process1"/>
    <dgm:cxn modelId="{8BFA87AF-5078-44DE-9CA4-1B44C5A521CD}" type="presOf" srcId="{B28F6350-AFD0-4F34-B47A-FFCF72D4FF29}" destId="{2E8D4927-DA13-4325-B886-BC3EB17D9BC2}" srcOrd="0" destOrd="0" presId="urn:microsoft.com/office/officeart/2005/8/layout/process1"/>
    <dgm:cxn modelId="{95357FA8-CBCC-4837-A415-3CC354BB0C78}" srcId="{27E891D5-46E1-4301-BE3A-A9B820DA47CC}" destId="{A3B8E97A-7879-4032-94BC-B6346A195ED1}" srcOrd="2" destOrd="0" parTransId="{0FDDCEB3-9515-4A64-B987-CFC2771312DB}" sibTransId="{30089725-ECC7-4466-86B4-5A852D626390}"/>
    <dgm:cxn modelId="{431113AE-57A6-4130-BCA4-0814E9961931}" type="presOf" srcId="{84C89D9D-BE84-4345-9078-2F7B1EA4BF8A}" destId="{6F2A764E-F746-46A3-B457-E2DAFDF4BB49}" srcOrd="1" destOrd="0" presId="urn:microsoft.com/office/officeart/2005/8/layout/process1"/>
    <dgm:cxn modelId="{A9AD370E-F7B9-42D2-996B-544C7C2B9EA5}" type="presOf" srcId="{BDF10319-BC0A-40B6-BD49-34D6F89C9245}" destId="{F49F2371-5894-4183-AA0B-7D95E61F882D}" srcOrd="0" destOrd="0" presId="urn:microsoft.com/office/officeart/2005/8/layout/process1"/>
    <dgm:cxn modelId="{0AD8DA68-BD85-40E4-894F-E84E977423CF}" type="presOf" srcId="{84C89D9D-BE84-4345-9078-2F7B1EA4BF8A}" destId="{62CAE893-8A52-4841-9B84-47F80F37D3E8}" srcOrd="0" destOrd="0" presId="urn:microsoft.com/office/officeart/2005/8/layout/process1"/>
    <dgm:cxn modelId="{105F89D9-3736-4792-8F63-A67957E8E73F}" type="presOf" srcId="{A3B8E97A-7879-4032-94BC-B6346A195ED1}" destId="{CD2BC380-14F7-4F8F-99DF-6EC47824CFCE}" srcOrd="0" destOrd="0" presId="urn:microsoft.com/office/officeart/2005/8/layout/process1"/>
    <dgm:cxn modelId="{8F6ACCD5-20DE-4946-80AF-D0F9DD4F5954}" type="presOf" srcId="{27E891D5-46E1-4301-BE3A-A9B820DA47CC}" destId="{94E1DFA3-CF6C-4817-9234-FA1ED8C8EB24}" srcOrd="0" destOrd="0" presId="urn:microsoft.com/office/officeart/2005/8/layout/process1"/>
    <dgm:cxn modelId="{CF8332BE-9F76-4989-A628-3453B6EB89D5}" srcId="{27E891D5-46E1-4301-BE3A-A9B820DA47CC}" destId="{3E17C70F-0335-493C-A0AF-2B2741A046ED}" srcOrd="1" destOrd="0" parTransId="{24FF1ECE-AAAF-488E-8099-C770AC738B67}" sibTransId="{84C89D9D-BE84-4345-9078-2F7B1EA4BF8A}"/>
    <dgm:cxn modelId="{9A81DECF-5391-4EF2-B5AC-80172A98EF3A}" type="presOf" srcId="{B28F6350-AFD0-4F34-B47A-FFCF72D4FF29}" destId="{DB02E567-F737-46FA-B960-57846FC3963C}" srcOrd="1" destOrd="0" presId="urn:microsoft.com/office/officeart/2005/8/layout/process1"/>
    <dgm:cxn modelId="{0E044918-B31F-45D9-8585-0E8E375E1A56}" type="presParOf" srcId="{94E1DFA3-CF6C-4817-9234-FA1ED8C8EB24}" destId="{F49F2371-5894-4183-AA0B-7D95E61F882D}" srcOrd="0" destOrd="0" presId="urn:microsoft.com/office/officeart/2005/8/layout/process1"/>
    <dgm:cxn modelId="{B907AA0C-C4A2-4AD3-98FD-C2F78727B1C7}" type="presParOf" srcId="{94E1DFA3-CF6C-4817-9234-FA1ED8C8EB24}" destId="{2E8D4927-DA13-4325-B886-BC3EB17D9BC2}" srcOrd="1" destOrd="0" presId="urn:microsoft.com/office/officeart/2005/8/layout/process1"/>
    <dgm:cxn modelId="{252959EB-78BE-44CB-8666-8A8B5F624C13}" type="presParOf" srcId="{2E8D4927-DA13-4325-B886-BC3EB17D9BC2}" destId="{DB02E567-F737-46FA-B960-57846FC3963C}" srcOrd="0" destOrd="0" presId="urn:microsoft.com/office/officeart/2005/8/layout/process1"/>
    <dgm:cxn modelId="{A3ED61FF-6DE2-41D2-AE4C-BDC6B20E495A}" type="presParOf" srcId="{94E1DFA3-CF6C-4817-9234-FA1ED8C8EB24}" destId="{8783F423-59D3-4833-A003-FF85059CAD6E}" srcOrd="2" destOrd="0" presId="urn:microsoft.com/office/officeart/2005/8/layout/process1"/>
    <dgm:cxn modelId="{32EA9711-63CF-4BEE-A5B6-EAD63427D690}" type="presParOf" srcId="{94E1DFA3-CF6C-4817-9234-FA1ED8C8EB24}" destId="{62CAE893-8A52-4841-9B84-47F80F37D3E8}" srcOrd="3" destOrd="0" presId="urn:microsoft.com/office/officeart/2005/8/layout/process1"/>
    <dgm:cxn modelId="{FF907586-8DF6-44FE-966D-F18D927EF64C}" type="presParOf" srcId="{62CAE893-8A52-4841-9B84-47F80F37D3E8}" destId="{6F2A764E-F746-46A3-B457-E2DAFDF4BB49}" srcOrd="0" destOrd="0" presId="urn:microsoft.com/office/officeart/2005/8/layout/process1"/>
    <dgm:cxn modelId="{BDBC8A57-72AC-4EB8-9597-7F5C61D2CA27}" type="presParOf" srcId="{94E1DFA3-CF6C-4817-9234-FA1ED8C8EB24}" destId="{CD2BC380-14F7-4F8F-99DF-6EC47824CFCE}"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E891D5-46E1-4301-BE3A-A9B820DA47CC}" type="doc">
      <dgm:prSet loTypeId="urn:microsoft.com/office/officeart/2005/8/layout/process1" loCatId="process" qsTypeId="urn:microsoft.com/office/officeart/2005/8/quickstyle/simple1" qsCatId="simple" csTypeId="urn:microsoft.com/office/officeart/2005/8/colors/accent1_2" csCatId="accent1" phldr="1"/>
      <dgm:spPr/>
    </dgm:pt>
    <dgm:pt modelId="{3E17C70F-0335-493C-A0AF-2B2741A046ED}">
      <dgm:prSet phldrT="[Text]"/>
      <dgm:spPr/>
      <dgm:t>
        <a:bodyPr/>
        <a:lstStyle/>
        <a:p>
          <a:r>
            <a:rPr lang="en-US" dirty="0" smtClean="0"/>
            <a:t>Wireframe</a:t>
          </a:r>
          <a:endParaRPr lang="en-GB" dirty="0"/>
        </a:p>
      </dgm:t>
    </dgm:pt>
    <dgm:pt modelId="{24FF1ECE-AAAF-488E-8099-C770AC738B67}" type="parTrans" cxnId="{CF8332BE-9F76-4989-A628-3453B6EB89D5}">
      <dgm:prSet/>
      <dgm:spPr/>
      <dgm:t>
        <a:bodyPr/>
        <a:lstStyle/>
        <a:p>
          <a:endParaRPr lang="en-GB"/>
        </a:p>
      </dgm:t>
    </dgm:pt>
    <dgm:pt modelId="{84C89D9D-BE84-4345-9078-2F7B1EA4BF8A}" type="sibTrans" cxnId="{CF8332BE-9F76-4989-A628-3453B6EB89D5}">
      <dgm:prSet/>
      <dgm:spPr/>
      <dgm:t>
        <a:bodyPr/>
        <a:lstStyle/>
        <a:p>
          <a:endParaRPr lang="en-GB"/>
        </a:p>
      </dgm:t>
    </dgm:pt>
    <dgm:pt modelId="{94E1DFA3-CF6C-4817-9234-FA1ED8C8EB24}" type="pres">
      <dgm:prSet presAssocID="{27E891D5-46E1-4301-BE3A-A9B820DA47CC}" presName="Name0" presStyleCnt="0">
        <dgm:presLayoutVars>
          <dgm:dir/>
          <dgm:resizeHandles val="exact"/>
        </dgm:presLayoutVars>
      </dgm:prSet>
      <dgm:spPr/>
    </dgm:pt>
    <dgm:pt modelId="{8783F423-59D3-4833-A003-FF85059CAD6E}" type="pres">
      <dgm:prSet presAssocID="{3E17C70F-0335-493C-A0AF-2B2741A046ED}" presName="node" presStyleLbl="node1" presStyleIdx="0" presStyleCnt="1" custLinFactNeighborX="-2615">
        <dgm:presLayoutVars>
          <dgm:bulletEnabled val="1"/>
        </dgm:presLayoutVars>
      </dgm:prSet>
      <dgm:spPr/>
      <dgm:t>
        <a:bodyPr/>
        <a:lstStyle/>
        <a:p>
          <a:endParaRPr lang="en-US"/>
        </a:p>
      </dgm:t>
    </dgm:pt>
  </dgm:ptLst>
  <dgm:cxnLst>
    <dgm:cxn modelId="{516C520C-562B-4D52-A9A8-ABC9876A5FC9}" type="presOf" srcId="{27E891D5-46E1-4301-BE3A-A9B820DA47CC}" destId="{94E1DFA3-CF6C-4817-9234-FA1ED8C8EB24}" srcOrd="0" destOrd="0" presId="urn:microsoft.com/office/officeart/2005/8/layout/process1"/>
    <dgm:cxn modelId="{CF8332BE-9F76-4989-A628-3453B6EB89D5}" srcId="{27E891D5-46E1-4301-BE3A-A9B820DA47CC}" destId="{3E17C70F-0335-493C-A0AF-2B2741A046ED}" srcOrd="0" destOrd="0" parTransId="{24FF1ECE-AAAF-488E-8099-C770AC738B67}" sibTransId="{84C89D9D-BE84-4345-9078-2F7B1EA4BF8A}"/>
    <dgm:cxn modelId="{E2B277A5-E0CB-4910-AED9-7DDBED647B8D}" type="presOf" srcId="{3E17C70F-0335-493C-A0AF-2B2741A046ED}" destId="{8783F423-59D3-4833-A003-FF85059CAD6E}" srcOrd="0" destOrd="0" presId="urn:microsoft.com/office/officeart/2005/8/layout/process1"/>
    <dgm:cxn modelId="{891F1586-D3F3-450E-B004-58E6EDBB8C75}" type="presParOf" srcId="{94E1DFA3-CF6C-4817-9234-FA1ED8C8EB24}" destId="{8783F423-59D3-4833-A003-FF85059CAD6E}"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71BDFB-A631-4EAF-B628-BAB847BF1A2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nl-NL"/>
        </a:p>
      </dgm:t>
    </dgm:pt>
    <dgm:pt modelId="{0489F781-486D-43DF-A746-60BAD8E5BEDA}">
      <dgm:prSet phldrT="[Text]"/>
      <dgm:spPr/>
      <dgm:t>
        <a:bodyPr/>
        <a:lstStyle/>
        <a:p>
          <a:r>
            <a:rPr lang="nl-NL" dirty="0" smtClean="0"/>
            <a:t>Variation</a:t>
          </a:r>
          <a:endParaRPr lang="nl-NL" dirty="0"/>
        </a:p>
      </dgm:t>
    </dgm:pt>
    <dgm:pt modelId="{772FA6B5-8117-46BB-B124-ECBA75B57747}" type="parTrans" cxnId="{CE7B72F1-B4DA-46AC-98EB-033CAADA283E}">
      <dgm:prSet/>
      <dgm:spPr/>
      <dgm:t>
        <a:bodyPr/>
        <a:lstStyle/>
        <a:p>
          <a:endParaRPr lang="nl-NL"/>
        </a:p>
      </dgm:t>
    </dgm:pt>
    <dgm:pt modelId="{C3BF5B49-F45F-4F6A-8EC3-5F3AB3500C35}" type="sibTrans" cxnId="{CE7B72F1-B4DA-46AC-98EB-033CAADA283E}">
      <dgm:prSet/>
      <dgm:spPr>
        <a:ln w="76200">
          <a:solidFill>
            <a:schemeClr val="accent1">
              <a:lumMod val="50000"/>
            </a:schemeClr>
          </a:solidFill>
        </a:ln>
      </dgm:spPr>
      <dgm:t>
        <a:bodyPr/>
        <a:lstStyle/>
        <a:p>
          <a:endParaRPr lang="nl-NL"/>
        </a:p>
      </dgm:t>
    </dgm:pt>
    <dgm:pt modelId="{AFAF2BD9-004A-4E15-82DE-785FEBAE425D}">
      <dgm:prSet phldrT="[Text]"/>
      <dgm:spPr>
        <a:solidFill>
          <a:schemeClr val="accent1">
            <a:lumMod val="50000"/>
          </a:schemeClr>
        </a:solidFill>
      </dgm:spPr>
      <dgm:t>
        <a:bodyPr/>
        <a:lstStyle/>
        <a:p>
          <a:r>
            <a:rPr lang="nl-NL" dirty="0" smtClean="0"/>
            <a:t>CFD</a:t>
          </a:r>
          <a:endParaRPr lang="nl-NL" dirty="0"/>
        </a:p>
      </dgm:t>
    </dgm:pt>
    <dgm:pt modelId="{83FF7BCB-8CD2-4D31-A228-BC5A89E8C7BF}" type="parTrans" cxnId="{F679A73A-632C-4E74-88D0-A8DA5F02FD46}">
      <dgm:prSet/>
      <dgm:spPr/>
      <dgm:t>
        <a:bodyPr/>
        <a:lstStyle/>
        <a:p>
          <a:endParaRPr lang="nl-NL"/>
        </a:p>
      </dgm:t>
    </dgm:pt>
    <dgm:pt modelId="{B3E191C3-4EEC-40FB-A46F-98CCB4D4C850}" type="sibTrans" cxnId="{F679A73A-632C-4E74-88D0-A8DA5F02FD46}">
      <dgm:prSet/>
      <dgm:spPr>
        <a:ln w="76200">
          <a:solidFill>
            <a:schemeClr val="accent1">
              <a:lumMod val="50000"/>
            </a:schemeClr>
          </a:solidFill>
        </a:ln>
      </dgm:spPr>
      <dgm:t>
        <a:bodyPr/>
        <a:lstStyle/>
        <a:p>
          <a:endParaRPr lang="nl-NL"/>
        </a:p>
      </dgm:t>
    </dgm:pt>
    <dgm:pt modelId="{22C9CA39-6A10-4EBB-8CFF-2F527F73279D}">
      <dgm:prSet phldrT="[Text]"/>
      <dgm:spPr/>
      <dgm:t>
        <a:bodyPr/>
        <a:lstStyle/>
        <a:p>
          <a:r>
            <a:rPr lang="nl-NL" dirty="0" smtClean="0"/>
            <a:t>Selection</a:t>
          </a:r>
          <a:endParaRPr lang="nl-NL" dirty="0"/>
        </a:p>
      </dgm:t>
    </dgm:pt>
    <dgm:pt modelId="{82F444C0-280F-436E-8CD5-13E3AE77F99E}" type="parTrans" cxnId="{879DAB28-A044-4170-B022-E0437011B59E}">
      <dgm:prSet/>
      <dgm:spPr/>
      <dgm:t>
        <a:bodyPr/>
        <a:lstStyle/>
        <a:p>
          <a:endParaRPr lang="nl-NL"/>
        </a:p>
      </dgm:t>
    </dgm:pt>
    <dgm:pt modelId="{5E85EB61-5EEB-45E0-B2D4-04E1A12109C0}" type="sibTrans" cxnId="{879DAB28-A044-4170-B022-E0437011B59E}">
      <dgm:prSet/>
      <dgm:spPr>
        <a:ln w="76200">
          <a:solidFill>
            <a:schemeClr val="accent1">
              <a:lumMod val="50000"/>
            </a:schemeClr>
          </a:solidFill>
        </a:ln>
      </dgm:spPr>
      <dgm:t>
        <a:bodyPr/>
        <a:lstStyle/>
        <a:p>
          <a:endParaRPr lang="nl-NL"/>
        </a:p>
      </dgm:t>
    </dgm:pt>
    <dgm:pt modelId="{E9833598-91BD-48EF-912B-5A563F0FFF2B}">
      <dgm:prSet phldrT="[Text]"/>
      <dgm:spPr>
        <a:solidFill>
          <a:schemeClr val="accent1">
            <a:lumMod val="50000"/>
          </a:schemeClr>
        </a:solidFill>
      </dgm:spPr>
      <dgm:t>
        <a:bodyPr/>
        <a:lstStyle/>
        <a:p>
          <a:r>
            <a:rPr lang="nl-NL" dirty="0" smtClean="0"/>
            <a:t>Geometry</a:t>
          </a:r>
          <a:endParaRPr lang="nl-NL" dirty="0"/>
        </a:p>
      </dgm:t>
    </dgm:pt>
    <dgm:pt modelId="{74341F40-4D84-4730-B1DD-30174BFEA091}" type="parTrans" cxnId="{6F34C6DC-B46C-43B8-8027-632242C57E1A}">
      <dgm:prSet/>
      <dgm:spPr/>
      <dgm:t>
        <a:bodyPr/>
        <a:lstStyle/>
        <a:p>
          <a:endParaRPr lang="nl-NL"/>
        </a:p>
      </dgm:t>
    </dgm:pt>
    <dgm:pt modelId="{6ECD7A31-8127-42E5-B8BE-B396D343AC6A}" type="sibTrans" cxnId="{6F34C6DC-B46C-43B8-8027-632242C57E1A}">
      <dgm:prSet/>
      <dgm:spPr>
        <a:ln w="76200">
          <a:solidFill>
            <a:schemeClr val="accent1">
              <a:lumMod val="50000"/>
            </a:schemeClr>
          </a:solidFill>
        </a:ln>
      </dgm:spPr>
      <dgm:t>
        <a:bodyPr/>
        <a:lstStyle/>
        <a:p>
          <a:endParaRPr lang="nl-NL"/>
        </a:p>
      </dgm:t>
    </dgm:pt>
    <dgm:pt modelId="{CBDADE8C-7E93-4EF4-9F21-2656E219BBC9}" type="pres">
      <dgm:prSet presAssocID="{9771BDFB-A631-4EAF-B628-BAB847BF1A2C}" presName="cycle" presStyleCnt="0">
        <dgm:presLayoutVars>
          <dgm:dir/>
          <dgm:resizeHandles val="exact"/>
        </dgm:presLayoutVars>
      </dgm:prSet>
      <dgm:spPr/>
      <dgm:t>
        <a:bodyPr/>
        <a:lstStyle/>
        <a:p>
          <a:endParaRPr lang="nb-NO"/>
        </a:p>
      </dgm:t>
    </dgm:pt>
    <dgm:pt modelId="{628884DF-5B45-4EBF-AA67-D8BA50B4E7A7}" type="pres">
      <dgm:prSet presAssocID="{0489F781-486D-43DF-A746-60BAD8E5BEDA}" presName="node" presStyleLbl="node1" presStyleIdx="0" presStyleCnt="4">
        <dgm:presLayoutVars>
          <dgm:bulletEnabled val="1"/>
        </dgm:presLayoutVars>
      </dgm:prSet>
      <dgm:spPr/>
      <dgm:t>
        <a:bodyPr/>
        <a:lstStyle/>
        <a:p>
          <a:endParaRPr lang="nb-NO"/>
        </a:p>
      </dgm:t>
    </dgm:pt>
    <dgm:pt modelId="{D223BA4A-850C-42D3-868F-D159BA02B0FB}" type="pres">
      <dgm:prSet presAssocID="{0489F781-486D-43DF-A746-60BAD8E5BEDA}" presName="spNode" presStyleCnt="0"/>
      <dgm:spPr/>
    </dgm:pt>
    <dgm:pt modelId="{2A03129F-2DDE-462E-BFBF-2E4D84B4347F}" type="pres">
      <dgm:prSet presAssocID="{C3BF5B49-F45F-4F6A-8EC3-5F3AB3500C35}" presName="sibTrans" presStyleLbl="sibTrans1D1" presStyleIdx="0" presStyleCnt="4"/>
      <dgm:spPr/>
      <dgm:t>
        <a:bodyPr/>
        <a:lstStyle/>
        <a:p>
          <a:endParaRPr lang="nb-NO"/>
        </a:p>
      </dgm:t>
    </dgm:pt>
    <dgm:pt modelId="{73542BE3-A211-4C03-94B4-B44F2A3A6DDB}" type="pres">
      <dgm:prSet presAssocID="{AFAF2BD9-004A-4E15-82DE-785FEBAE425D}" presName="node" presStyleLbl="node1" presStyleIdx="1" presStyleCnt="4">
        <dgm:presLayoutVars>
          <dgm:bulletEnabled val="1"/>
        </dgm:presLayoutVars>
      </dgm:prSet>
      <dgm:spPr/>
      <dgm:t>
        <a:bodyPr/>
        <a:lstStyle/>
        <a:p>
          <a:endParaRPr lang="nb-NO"/>
        </a:p>
      </dgm:t>
    </dgm:pt>
    <dgm:pt modelId="{1A72D90F-0F96-4AAF-9FF8-D6F435669924}" type="pres">
      <dgm:prSet presAssocID="{AFAF2BD9-004A-4E15-82DE-785FEBAE425D}" presName="spNode" presStyleCnt="0"/>
      <dgm:spPr/>
    </dgm:pt>
    <dgm:pt modelId="{37832FF6-4411-49BA-8B1F-E12A130277A0}" type="pres">
      <dgm:prSet presAssocID="{B3E191C3-4EEC-40FB-A46F-98CCB4D4C850}" presName="sibTrans" presStyleLbl="sibTrans1D1" presStyleIdx="1" presStyleCnt="4"/>
      <dgm:spPr/>
      <dgm:t>
        <a:bodyPr/>
        <a:lstStyle/>
        <a:p>
          <a:endParaRPr lang="nb-NO"/>
        </a:p>
      </dgm:t>
    </dgm:pt>
    <dgm:pt modelId="{0C44E446-E0C5-4FC1-9F42-4C49853F2E98}" type="pres">
      <dgm:prSet presAssocID="{22C9CA39-6A10-4EBB-8CFF-2F527F73279D}" presName="node" presStyleLbl="node1" presStyleIdx="2" presStyleCnt="4">
        <dgm:presLayoutVars>
          <dgm:bulletEnabled val="1"/>
        </dgm:presLayoutVars>
      </dgm:prSet>
      <dgm:spPr/>
      <dgm:t>
        <a:bodyPr/>
        <a:lstStyle/>
        <a:p>
          <a:endParaRPr lang="nb-NO"/>
        </a:p>
      </dgm:t>
    </dgm:pt>
    <dgm:pt modelId="{F59F7E13-0CF5-4536-A4C1-1D7C23557B09}" type="pres">
      <dgm:prSet presAssocID="{22C9CA39-6A10-4EBB-8CFF-2F527F73279D}" presName="spNode" presStyleCnt="0"/>
      <dgm:spPr/>
    </dgm:pt>
    <dgm:pt modelId="{EBD3831D-C723-445B-BB00-2F3BF8A67D58}" type="pres">
      <dgm:prSet presAssocID="{5E85EB61-5EEB-45E0-B2D4-04E1A12109C0}" presName="sibTrans" presStyleLbl="sibTrans1D1" presStyleIdx="2" presStyleCnt="4"/>
      <dgm:spPr/>
      <dgm:t>
        <a:bodyPr/>
        <a:lstStyle/>
        <a:p>
          <a:endParaRPr lang="nb-NO"/>
        </a:p>
      </dgm:t>
    </dgm:pt>
    <dgm:pt modelId="{5F39FD9B-E132-4066-9374-51CDA778C903}" type="pres">
      <dgm:prSet presAssocID="{E9833598-91BD-48EF-912B-5A563F0FFF2B}" presName="node" presStyleLbl="node1" presStyleIdx="3" presStyleCnt="4">
        <dgm:presLayoutVars>
          <dgm:bulletEnabled val="1"/>
        </dgm:presLayoutVars>
      </dgm:prSet>
      <dgm:spPr/>
      <dgm:t>
        <a:bodyPr/>
        <a:lstStyle/>
        <a:p>
          <a:endParaRPr lang="nb-NO"/>
        </a:p>
      </dgm:t>
    </dgm:pt>
    <dgm:pt modelId="{35C3EF97-A37C-4954-83A5-A4679BAA26C9}" type="pres">
      <dgm:prSet presAssocID="{E9833598-91BD-48EF-912B-5A563F0FFF2B}" presName="spNode" presStyleCnt="0"/>
      <dgm:spPr/>
    </dgm:pt>
    <dgm:pt modelId="{60809141-3957-47B1-9904-6D14343D6849}" type="pres">
      <dgm:prSet presAssocID="{6ECD7A31-8127-42E5-B8BE-B396D343AC6A}" presName="sibTrans" presStyleLbl="sibTrans1D1" presStyleIdx="3" presStyleCnt="4"/>
      <dgm:spPr/>
      <dgm:t>
        <a:bodyPr/>
        <a:lstStyle/>
        <a:p>
          <a:endParaRPr lang="nb-NO"/>
        </a:p>
      </dgm:t>
    </dgm:pt>
  </dgm:ptLst>
  <dgm:cxnLst>
    <dgm:cxn modelId="{4AF2A703-97AD-4766-B9B2-98F48D643A7E}" type="presOf" srcId="{22C9CA39-6A10-4EBB-8CFF-2F527F73279D}" destId="{0C44E446-E0C5-4FC1-9F42-4C49853F2E98}" srcOrd="0" destOrd="0" presId="urn:microsoft.com/office/officeart/2005/8/layout/cycle5"/>
    <dgm:cxn modelId="{F679A73A-632C-4E74-88D0-A8DA5F02FD46}" srcId="{9771BDFB-A631-4EAF-B628-BAB847BF1A2C}" destId="{AFAF2BD9-004A-4E15-82DE-785FEBAE425D}" srcOrd="1" destOrd="0" parTransId="{83FF7BCB-8CD2-4D31-A228-BC5A89E8C7BF}" sibTransId="{B3E191C3-4EEC-40FB-A46F-98CCB4D4C850}"/>
    <dgm:cxn modelId="{6F34C6DC-B46C-43B8-8027-632242C57E1A}" srcId="{9771BDFB-A631-4EAF-B628-BAB847BF1A2C}" destId="{E9833598-91BD-48EF-912B-5A563F0FFF2B}" srcOrd="3" destOrd="0" parTransId="{74341F40-4D84-4730-B1DD-30174BFEA091}" sibTransId="{6ECD7A31-8127-42E5-B8BE-B396D343AC6A}"/>
    <dgm:cxn modelId="{A53B7A82-D6C4-4084-AD19-7313D66B214A}" type="presOf" srcId="{E9833598-91BD-48EF-912B-5A563F0FFF2B}" destId="{5F39FD9B-E132-4066-9374-51CDA778C903}" srcOrd="0" destOrd="0" presId="urn:microsoft.com/office/officeart/2005/8/layout/cycle5"/>
    <dgm:cxn modelId="{CE7B72F1-B4DA-46AC-98EB-033CAADA283E}" srcId="{9771BDFB-A631-4EAF-B628-BAB847BF1A2C}" destId="{0489F781-486D-43DF-A746-60BAD8E5BEDA}" srcOrd="0" destOrd="0" parTransId="{772FA6B5-8117-46BB-B124-ECBA75B57747}" sibTransId="{C3BF5B49-F45F-4F6A-8EC3-5F3AB3500C35}"/>
    <dgm:cxn modelId="{566F6AAD-A4E4-4D0D-8AC3-C2FB81FDE835}" type="presOf" srcId="{9771BDFB-A631-4EAF-B628-BAB847BF1A2C}" destId="{CBDADE8C-7E93-4EF4-9F21-2656E219BBC9}" srcOrd="0" destOrd="0" presId="urn:microsoft.com/office/officeart/2005/8/layout/cycle5"/>
    <dgm:cxn modelId="{0E8DA3EC-A4D2-4372-8E40-CBBB5A805BB4}" type="presOf" srcId="{B3E191C3-4EEC-40FB-A46F-98CCB4D4C850}" destId="{37832FF6-4411-49BA-8B1F-E12A130277A0}" srcOrd="0" destOrd="0" presId="urn:microsoft.com/office/officeart/2005/8/layout/cycle5"/>
    <dgm:cxn modelId="{879DAB28-A044-4170-B022-E0437011B59E}" srcId="{9771BDFB-A631-4EAF-B628-BAB847BF1A2C}" destId="{22C9CA39-6A10-4EBB-8CFF-2F527F73279D}" srcOrd="2" destOrd="0" parTransId="{82F444C0-280F-436E-8CD5-13E3AE77F99E}" sibTransId="{5E85EB61-5EEB-45E0-B2D4-04E1A12109C0}"/>
    <dgm:cxn modelId="{B24B4D8D-8F3E-4AA7-B3D2-8AECA1E7B403}" type="presOf" srcId="{0489F781-486D-43DF-A746-60BAD8E5BEDA}" destId="{628884DF-5B45-4EBF-AA67-D8BA50B4E7A7}" srcOrd="0" destOrd="0" presId="urn:microsoft.com/office/officeart/2005/8/layout/cycle5"/>
    <dgm:cxn modelId="{E86E7987-1A99-4438-BA5B-17D8D771E2BD}" type="presOf" srcId="{C3BF5B49-F45F-4F6A-8EC3-5F3AB3500C35}" destId="{2A03129F-2DDE-462E-BFBF-2E4D84B4347F}" srcOrd="0" destOrd="0" presId="urn:microsoft.com/office/officeart/2005/8/layout/cycle5"/>
    <dgm:cxn modelId="{567C2623-E4BF-49A7-BE00-F1DFEC69A7E6}" type="presOf" srcId="{AFAF2BD9-004A-4E15-82DE-785FEBAE425D}" destId="{73542BE3-A211-4C03-94B4-B44F2A3A6DDB}" srcOrd="0" destOrd="0" presId="urn:microsoft.com/office/officeart/2005/8/layout/cycle5"/>
    <dgm:cxn modelId="{DAE9AB94-0489-4CCD-92C9-3081F25BE288}" type="presOf" srcId="{5E85EB61-5EEB-45E0-B2D4-04E1A12109C0}" destId="{EBD3831D-C723-445B-BB00-2F3BF8A67D58}" srcOrd="0" destOrd="0" presId="urn:microsoft.com/office/officeart/2005/8/layout/cycle5"/>
    <dgm:cxn modelId="{7985F08B-7985-4E1F-94E1-04705BE046D8}" type="presOf" srcId="{6ECD7A31-8127-42E5-B8BE-B396D343AC6A}" destId="{60809141-3957-47B1-9904-6D14343D6849}" srcOrd="0" destOrd="0" presId="urn:microsoft.com/office/officeart/2005/8/layout/cycle5"/>
    <dgm:cxn modelId="{47690C68-5ECA-49D1-9407-499D3EF5305B}" type="presParOf" srcId="{CBDADE8C-7E93-4EF4-9F21-2656E219BBC9}" destId="{628884DF-5B45-4EBF-AA67-D8BA50B4E7A7}" srcOrd="0" destOrd="0" presId="urn:microsoft.com/office/officeart/2005/8/layout/cycle5"/>
    <dgm:cxn modelId="{234DC704-65B8-4D94-AE17-4C73681D5B09}" type="presParOf" srcId="{CBDADE8C-7E93-4EF4-9F21-2656E219BBC9}" destId="{D223BA4A-850C-42D3-868F-D159BA02B0FB}" srcOrd="1" destOrd="0" presId="urn:microsoft.com/office/officeart/2005/8/layout/cycle5"/>
    <dgm:cxn modelId="{FB49EFAA-B387-4604-B9F5-15CEE2D7BA8D}" type="presParOf" srcId="{CBDADE8C-7E93-4EF4-9F21-2656E219BBC9}" destId="{2A03129F-2DDE-462E-BFBF-2E4D84B4347F}" srcOrd="2" destOrd="0" presId="urn:microsoft.com/office/officeart/2005/8/layout/cycle5"/>
    <dgm:cxn modelId="{B157F462-C9D1-4459-A427-D356A0E9E7D4}" type="presParOf" srcId="{CBDADE8C-7E93-4EF4-9F21-2656E219BBC9}" destId="{73542BE3-A211-4C03-94B4-B44F2A3A6DDB}" srcOrd="3" destOrd="0" presId="urn:microsoft.com/office/officeart/2005/8/layout/cycle5"/>
    <dgm:cxn modelId="{78063BBE-46B4-40D5-A0A0-174721789D24}" type="presParOf" srcId="{CBDADE8C-7E93-4EF4-9F21-2656E219BBC9}" destId="{1A72D90F-0F96-4AAF-9FF8-D6F435669924}" srcOrd="4" destOrd="0" presId="urn:microsoft.com/office/officeart/2005/8/layout/cycle5"/>
    <dgm:cxn modelId="{6FC92783-58FB-4D60-96EC-0C2F96E5CC2E}" type="presParOf" srcId="{CBDADE8C-7E93-4EF4-9F21-2656E219BBC9}" destId="{37832FF6-4411-49BA-8B1F-E12A130277A0}" srcOrd="5" destOrd="0" presId="urn:microsoft.com/office/officeart/2005/8/layout/cycle5"/>
    <dgm:cxn modelId="{65E847EC-2E61-4D50-A067-F515B51C6012}" type="presParOf" srcId="{CBDADE8C-7E93-4EF4-9F21-2656E219BBC9}" destId="{0C44E446-E0C5-4FC1-9F42-4C49853F2E98}" srcOrd="6" destOrd="0" presId="urn:microsoft.com/office/officeart/2005/8/layout/cycle5"/>
    <dgm:cxn modelId="{B4CB1C11-2B23-4E65-899F-66C164B107E8}" type="presParOf" srcId="{CBDADE8C-7E93-4EF4-9F21-2656E219BBC9}" destId="{F59F7E13-0CF5-4536-A4C1-1D7C23557B09}" srcOrd="7" destOrd="0" presId="urn:microsoft.com/office/officeart/2005/8/layout/cycle5"/>
    <dgm:cxn modelId="{67CB3C31-B8BA-4305-883B-7E60C52586E5}" type="presParOf" srcId="{CBDADE8C-7E93-4EF4-9F21-2656E219BBC9}" destId="{EBD3831D-C723-445B-BB00-2F3BF8A67D58}" srcOrd="8" destOrd="0" presId="urn:microsoft.com/office/officeart/2005/8/layout/cycle5"/>
    <dgm:cxn modelId="{603B8B0B-722A-416E-853B-24DCA0C48728}" type="presParOf" srcId="{CBDADE8C-7E93-4EF4-9F21-2656E219BBC9}" destId="{5F39FD9B-E132-4066-9374-51CDA778C903}" srcOrd="9" destOrd="0" presId="urn:microsoft.com/office/officeart/2005/8/layout/cycle5"/>
    <dgm:cxn modelId="{677106C0-C605-4FED-ABAC-BE200992BD27}" type="presParOf" srcId="{CBDADE8C-7E93-4EF4-9F21-2656E219BBC9}" destId="{35C3EF97-A37C-4954-83A5-A4679BAA26C9}" srcOrd="10" destOrd="0" presId="urn:microsoft.com/office/officeart/2005/8/layout/cycle5"/>
    <dgm:cxn modelId="{5F251D4A-C701-4F2B-9008-20AF14F0AB81}" type="presParOf" srcId="{CBDADE8C-7E93-4EF4-9F21-2656E219BBC9}" destId="{60809141-3957-47B1-9904-6D14343D6849}"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2123E6-22FB-45B3-8590-C7EE457F603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nl-NL"/>
        </a:p>
      </dgm:t>
    </dgm:pt>
    <dgm:pt modelId="{D8BC8A67-A9AB-4534-BF62-5E0F12BFBE6F}">
      <dgm:prSet phldrT="[Text]"/>
      <dgm:spPr/>
      <dgm:t>
        <a:bodyPr/>
        <a:lstStyle/>
        <a:p>
          <a:r>
            <a:rPr lang="nl-NL" dirty="0" smtClean="0"/>
            <a:t>CAESES</a:t>
          </a:r>
          <a:endParaRPr lang="nl-NL" dirty="0"/>
        </a:p>
      </dgm:t>
    </dgm:pt>
    <dgm:pt modelId="{A876703B-0C36-42C5-8BA4-605418A265F0}" type="parTrans" cxnId="{E8192089-67D7-45FA-AAEC-BAD521A670E4}">
      <dgm:prSet/>
      <dgm:spPr/>
      <dgm:t>
        <a:bodyPr/>
        <a:lstStyle/>
        <a:p>
          <a:endParaRPr lang="nl-NL"/>
        </a:p>
      </dgm:t>
    </dgm:pt>
    <dgm:pt modelId="{9E799B26-F462-4CA2-AA30-7467C2D983FE}" type="sibTrans" cxnId="{E8192089-67D7-45FA-AAEC-BAD521A670E4}">
      <dgm:prSet/>
      <dgm:spPr>
        <a:ln w="76200">
          <a:solidFill>
            <a:schemeClr val="accent1">
              <a:lumMod val="75000"/>
            </a:schemeClr>
          </a:solidFill>
        </a:ln>
      </dgm:spPr>
      <dgm:t>
        <a:bodyPr/>
        <a:lstStyle/>
        <a:p>
          <a:endParaRPr lang="nl-NL"/>
        </a:p>
      </dgm:t>
    </dgm:pt>
    <dgm:pt modelId="{8E355CF3-0C80-454E-BD84-46A0C6703B21}">
      <dgm:prSet phldrT="[Text]"/>
      <dgm:spPr/>
      <dgm:t>
        <a:bodyPr/>
        <a:lstStyle/>
        <a:p>
          <a:r>
            <a:rPr lang="nl-NL" dirty="0" smtClean="0"/>
            <a:t>CFD</a:t>
          </a:r>
          <a:endParaRPr lang="nl-NL" dirty="0"/>
        </a:p>
      </dgm:t>
    </dgm:pt>
    <dgm:pt modelId="{28EBC967-AFE1-42E7-ABF4-C631CB7574C0}" type="parTrans" cxnId="{DE6B24B1-9EBF-41CD-AE48-51BB6B4F886D}">
      <dgm:prSet/>
      <dgm:spPr/>
      <dgm:t>
        <a:bodyPr/>
        <a:lstStyle/>
        <a:p>
          <a:endParaRPr lang="nl-NL"/>
        </a:p>
      </dgm:t>
    </dgm:pt>
    <dgm:pt modelId="{DB2BCFB5-5AF9-45C4-91D5-736948E4AA03}" type="sibTrans" cxnId="{DE6B24B1-9EBF-41CD-AE48-51BB6B4F886D}">
      <dgm:prSet/>
      <dgm:spPr>
        <a:ln w="76200">
          <a:solidFill>
            <a:schemeClr val="accent1">
              <a:lumMod val="75000"/>
            </a:schemeClr>
          </a:solidFill>
        </a:ln>
      </dgm:spPr>
      <dgm:t>
        <a:bodyPr/>
        <a:lstStyle/>
        <a:p>
          <a:endParaRPr lang="nl-NL"/>
        </a:p>
      </dgm:t>
    </dgm:pt>
    <dgm:pt modelId="{9EF2B877-034D-47B2-BC02-4E198A4D9B7C}" type="pres">
      <dgm:prSet presAssocID="{C72123E6-22FB-45B3-8590-C7EE457F603F}" presName="cycle" presStyleCnt="0">
        <dgm:presLayoutVars>
          <dgm:dir/>
          <dgm:resizeHandles val="exact"/>
        </dgm:presLayoutVars>
      </dgm:prSet>
      <dgm:spPr/>
      <dgm:t>
        <a:bodyPr/>
        <a:lstStyle/>
        <a:p>
          <a:endParaRPr lang="nb-NO"/>
        </a:p>
      </dgm:t>
    </dgm:pt>
    <dgm:pt modelId="{B6208388-62BE-4FD8-95B3-347D59D4A2BD}" type="pres">
      <dgm:prSet presAssocID="{D8BC8A67-A9AB-4534-BF62-5E0F12BFBE6F}" presName="node" presStyleLbl="node1" presStyleIdx="0" presStyleCnt="2">
        <dgm:presLayoutVars>
          <dgm:bulletEnabled val="1"/>
        </dgm:presLayoutVars>
      </dgm:prSet>
      <dgm:spPr/>
      <dgm:t>
        <a:bodyPr/>
        <a:lstStyle/>
        <a:p>
          <a:endParaRPr lang="nb-NO"/>
        </a:p>
      </dgm:t>
    </dgm:pt>
    <dgm:pt modelId="{4AF811EF-B926-4F45-A243-72F52BC7F854}" type="pres">
      <dgm:prSet presAssocID="{D8BC8A67-A9AB-4534-BF62-5E0F12BFBE6F}" presName="spNode" presStyleCnt="0"/>
      <dgm:spPr/>
    </dgm:pt>
    <dgm:pt modelId="{F5620616-C5AA-4B41-A6B7-49FC53E86002}" type="pres">
      <dgm:prSet presAssocID="{9E799B26-F462-4CA2-AA30-7467C2D983FE}" presName="sibTrans" presStyleLbl="sibTrans1D1" presStyleIdx="0" presStyleCnt="2"/>
      <dgm:spPr/>
      <dgm:t>
        <a:bodyPr/>
        <a:lstStyle/>
        <a:p>
          <a:endParaRPr lang="nb-NO"/>
        </a:p>
      </dgm:t>
    </dgm:pt>
    <dgm:pt modelId="{66E2A552-F31C-4A47-B719-9C93C7DD8170}" type="pres">
      <dgm:prSet presAssocID="{8E355CF3-0C80-454E-BD84-46A0C6703B21}" presName="node" presStyleLbl="node1" presStyleIdx="1" presStyleCnt="2">
        <dgm:presLayoutVars>
          <dgm:bulletEnabled val="1"/>
        </dgm:presLayoutVars>
      </dgm:prSet>
      <dgm:spPr/>
      <dgm:t>
        <a:bodyPr/>
        <a:lstStyle/>
        <a:p>
          <a:endParaRPr lang="nl-NL"/>
        </a:p>
      </dgm:t>
    </dgm:pt>
    <dgm:pt modelId="{2262D36A-237C-4203-B4CE-AFDA58CC8E35}" type="pres">
      <dgm:prSet presAssocID="{8E355CF3-0C80-454E-BD84-46A0C6703B21}" presName="spNode" presStyleCnt="0"/>
      <dgm:spPr/>
    </dgm:pt>
    <dgm:pt modelId="{746EF2BF-3BF8-4709-9258-3AA627CA80B7}" type="pres">
      <dgm:prSet presAssocID="{DB2BCFB5-5AF9-45C4-91D5-736948E4AA03}" presName="sibTrans" presStyleLbl="sibTrans1D1" presStyleIdx="1" presStyleCnt="2"/>
      <dgm:spPr/>
      <dgm:t>
        <a:bodyPr/>
        <a:lstStyle/>
        <a:p>
          <a:endParaRPr lang="nb-NO"/>
        </a:p>
      </dgm:t>
    </dgm:pt>
  </dgm:ptLst>
  <dgm:cxnLst>
    <dgm:cxn modelId="{DE6B24B1-9EBF-41CD-AE48-51BB6B4F886D}" srcId="{C72123E6-22FB-45B3-8590-C7EE457F603F}" destId="{8E355CF3-0C80-454E-BD84-46A0C6703B21}" srcOrd="1" destOrd="0" parTransId="{28EBC967-AFE1-42E7-ABF4-C631CB7574C0}" sibTransId="{DB2BCFB5-5AF9-45C4-91D5-736948E4AA03}"/>
    <dgm:cxn modelId="{5BF1AD67-6260-4BFF-9068-6C7FD7A6E006}" type="presOf" srcId="{DB2BCFB5-5AF9-45C4-91D5-736948E4AA03}" destId="{746EF2BF-3BF8-4709-9258-3AA627CA80B7}" srcOrd="0" destOrd="0" presId="urn:microsoft.com/office/officeart/2005/8/layout/cycle5"/>
    <dgm:cxn modelId="{ACE6170D-3F9F-4D0C-9A7C-8FA5EFF1C74D}" type="presOf" srcId="{D8BC8A67-A9AB-4534-BF62-5E0F12BFBE6F}" destId="{B6208388-62BE-4FD8-95B3-347D59D4A2BD}" srcOrd="0" destOrd="0" presId="urn:microsoft.com/office/officeart/2005/8/layout/cycle5"/>
    <dgm:cxn modelId="{D1EF3649-CD22-4F65-8D9C-4A68A8CFC2FA}" type="presOf" srcId="{C72123E6-22FB-45B3-8590-C7EE457F603F}" destId="{9EF2B877-034D-47B2-BC02-4E198A4D9B7C}" srcOrd="0" destOrd="0" presId="urn:microsoft.com/office/officeart/2005/8/layout/cycle5"/>
    <dgm:cxn modelId="{42DBA138-3430-4C03-8C2B-44FD6ADD1FF8}" type="presOf" srcId="{8E355CF3-0C80-454E-BD84-46A0C6703B21}" destId="{66E2A552-F31C-4A47-B719-9C93C7DD8170}" srcOrd="0" destOrd="0" presId="urn:microsoft.com/office/officeart/2005/8/layout/cycle5"/>
    <dgm:cxn modelId="{E8192089-67D7-45FA-AAEC-BAD521A670E4}" srcId="{C72123E6-22FB-45B3-8590-C7EE457F603F}" destId="{D8BC8A67-A9AB-4534-BF62-5E0F12BFBE6F}" srcOrd="0" destOrd="0" parTransId="{A876703B-0C36-42C5-8BA4-605418A265F0}" sibTransId="{9E799B26-F462-4CA2-AA30-7467C2D983FE}"/>
    <dgm:cxn modelId="{23BDF65F-DB1F-4A98-8B83-502FB4985776}" type="presOf" srcId="{9E799B26-F462-4CA2-AA30-7467C2D983FE}" destId="{F5620616-C5AA-4B41-A6B7-49FC53E86002}" srcOrd="0" destOrd="0" presId="urn:microsoft.com/office/officeart/2005/8/layout/cycle5"/>
    <dgm:cxn modelId="{133BDA0C-2C6E-4B65-AFBF-5D5C8274FF91}" type="presParOf" srcId="{9EF2B877-034D-47B2-BC02-4E198A4D9B7C}" destId="{B6208388-62BE-4FD8-95B3-347D59D4A2BD}" srcOrd="0" destOrd="0" presId="urn:microsoft.com/office/officeart/2005/8/layout/cycle5"/>
    <dgm:cxn modelId="{7E1560E8-C4B8-42F9-8271-4F09FE08FB87}" type="presParOf" srcId="{9EF2B877-034D-47B2-BC02-4E198A4D9B7C}" destId="{4AF811EF-B926-4F45-A243-72F52BC7F854}" srcOrd="1" destOrd="0" presId="urn:microsoft.com/office/officeart/2005/8/layout/cycle5"/>
    <dgm:cxn modelId="{173F4FF7-09D5-4336-8A22-C0295BDA1275}" type="presParOf" srcId="{9EF2B877-034D-47B2-BC02-4E198A4D9B7C}" destId="{F5620616-C5AA-4B41-A6B7-49FC53E86002}" srcOrd="2" destOrd="0" presId="urn:microsoft.com/office/officeart/2005/8/layout/cycle5"/>
    <dgm:cxn modelId="{B9708BFD-945D-4ED5-A556-647E0220C712}" type="presParOf" srcId="{9EF2B877-034D-47B2-BC02-4E198A4D9B7C}" destId="{66E2A552-F31C-4A47-B719-9C93C7DD8170}" srcOrd="3" destOrd="0" presId="urn:microsoft.com/office/officeart/2005/8/layout/cycle5"/>
    <dgm:cxn modelId="{33B05C63-F44D-4F95-AC92-5430C182EC60}" type="presParOf" srcId="{9EF2B877-034D-47B2-BC02-4E198A4D9B7C}" destId="{2262D36A-237C-4203-B4CE-AFDA58CC8E35}" srcOrd="4" destOrd="0" presId="urn:microsoft.com/office/officeart/2005/8/layout/cycle5"/>
    <dgm:cxn modelId="{38576BDE-D3EA-420F-8DAE-7975CF3C3C27}" type="presParOf" srcId="{9EF2B877-034D-47B2-BC02-4E198A4D9B7C}" destId="{746EF2BF-3BF8-4709-9258-3AA627CA80B7}" srcOrd="5"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2123E6-22FB-45B3-8590-C7EE457F603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nl-NL"/>
        </a:p>
      </dgm:t>
    </dgm:pt>
    <dgm:pt modelId="{D8BC8A67-A9AB-4534-BF62-5E0F12BFBE6F}">
      <dgm:prSet phldrT="[Text]"/>
      <dgm:spPr/>
      <dgm:t>
        <a:bodyPr/>
        <a:lstStyle/>
        <a:p>
          <a:r>
            <a:rPr lang="nl-NL" dirty="0" smtClean="0"/>
            <a:t>Fairway</a:t>
          </a:r>
          <a:endParaRPr lang="nl-NL" dirty="0"/>
        </a:p>
      </dgm:t>
    </dgm:pt>
    <dgm:pt modelId="{A876703B-0C36-42C5-8BA4-605418A265F0}" type="parTrans" cxnId="{E8192089-67D7-45FA-AAEC-BAD521A670E4}">
      <dgm:prSet/>
      <dgm:spPr/>
      <dgm:t>
        <a:bodyPr/>
        <a:lstStyle/>
        <a:p>
          <a:endParaRPr lang="nl-NL"/>
        </a:p>
      </dgm:t>
    </dgm:pt>
    <dgm:pt modelId="{9E799B26-F462-4CA2-AA30-7467C2D983FE}" type="sibTrans" cxnId="{E8192089-67D7-45FA-AAEC-BAD521A670E4}">
      <dgm:prSet/>
      <dgm:spPr>
        <a:ln w="76200">
          <a:solidFill>
            <a:schemeClr val="accent1"/>
          </a:solidFill>
        </a:ln>
      </dgm:spPr>
      <dgm:t>
        <a:bodyPr/>
        <a:lstStyle/>
        <a:p>
          <a:endParaRPr lang="nl-NL"/>
        </a:p>
      </dgm:t>
    </dgm:pt>
    <dgm:pt modelId="{8E355CF3-0C80-454E-BD84-46A0C6703B21}">
      <dgm:prSet phldrT="[Text]"/>
      <dgm:spPr/>
      <dgm:t>
        <a:bodyPr/>
        <a:lstStyle/>
        <a:p>
          <a:r>
            <a:rPr lang="nl-NL" dirty="0" smtClean="0"/>
            <a:t>CAESES</a:t>
          </a:r>
          <a:endParaRPr lang="nl-NL" dirty="0"/>
        </a:p>
      </dgm:t>
    </dgm:pt>
    <dgm:pt modelId="{28EBC967-AFE1-42E7-ABF4-C631CB7574C0}" type="parTrans" cxnId="{DE6B24B1-9EBF-41CD-AE48-51BB6B4F886D}">
      <dgm:prSet/>
      <dgm:spPr/>
      <dgm:t>
        <a:bodyPr/>
        <a:lstStyle/>
        <a:p>
          <a:endParaRPr lang="nl-NL"/>
        </a:p>
      </dgm:t>
    </dgm:pt>
    <dgm:pt modelId="{DB2BCFB5-5AF9-45C4-91D5-736948E4AA03}" type="sibTrans" cxnId="{DE6B24B1-9EBF-41CD-AE48-51BB6B4F886D}">
      <dgm:prSet/>
      <dgm:spPr>
        <a:ln w="76200">
          <a:solidFill>
            <a:schemeClr val="accent1"/>
          </a:solidFill>
        </a:ln>
      </dgm:spPr>
      <dgm:t>
        <a:bodyPr/>
        <a:lstStyle/>
        <a:p>
          <a:endParaRPr lang="nl-NL"/>
        </a:p>
      </dgm:t>
    </dgm:pt>
    <dgm:pt modelId="{9EF2B877-034D-47B2-BC02-4E198A4D9B7C}" type="pres">
      <dgm:prSet presAssocID="{C72123E6-22FB-45B3-8590-C7EE457F603F}" presName="cycle" presStyleCnt="0">
        <dgm:presLayoutVars>
          <dgm:dir/>
          <dgm:resizeHandles val="exact"/>
        </dgm:presLayoutVars>
      </dgm:prSet>
      <dgm:spPr/>
      <dgm:t>
        <a:bodyPr/>
        <a:lstStyle/>
        <a:p>
          <a:endParaRPr lang="nb-NO"/>
        </a:p>
      </dgm:t>
    </dgm:pt>
    <dgm:pt modelId="{B6208388-62BE-4FD8-95B3-347D59D4A2BD}" type="pres">
      <dgm:prSet presAssocID="{D8BC8A67-A9AB-4534-BF62-5E0F12BFBE6F}" presName="node" presStyleLbl="node1" presStyleIdx="0" presStyleCnt="2">
        <dgm:presLayoutVars>
          <dgm:bulletEnabled val="1"/>
        </dgm:presLayoutVars>
      </dgm:prSet>
      <dgm:spPr/>
      <dgm:t>
        <a:bodyPr/>
        <a:lstStyle/>
        <a:p>
          <a:endParaRPr lang="nb-NO"/>
        </a:p>
      </dgm:t>
    </dgm:pt>
    <dgm:pt modelId="{4AF811EF-B926-4F45-A243-72F52BC7F854}" type="pres">
      <dgm:prSet presAssocID="{D8BC8A67-A9AB-4534-BF62-5E0F12BFBE6F}" presName="spNode" presStyleCnt="0"/>
      <dgm:spPr/>
    </dgm:pt>
    <dgm:pt modelId="{F5620616-C5AA-4B41-A6B7-49FC53E86002}" type="pres">
      <dgm:prSet presAssocID="{9E799B26-F462-4CA2-AA30-7467C2D983FE}" presName="sibTrans" presStyleLbl="sibTrans1D1" presStyleIdx="0" presStyleCnt="2"/>
      <dgm:spPr/>
      <dgm:t>
        <a:bodyPr/>
        <a:lstStyle/>
        <a:p>
          <a:endParaRPr lang="nb-NO"/>
        </a:p>
      </dgm:t>
    </dgm:pt>
    <dgm:pt modelId="{66E2A552-F31C-4A47-B719-9C93C7DD8170}" type="pres">
      <dgm:prSet presAssocID="{8E355CF3-0C80-454E-BD84-46A0C6703B21}" presName="node" presStyleLbl="node1" presStyleIdx="1" presStyleCnt="2">
        <dgm:presLayoutVars>
          <dgm:bulletEnabled val="1"/>
        </dgm:presLayoutVars>
      </dgm:prSet>
      <dgm:spPr/>
      <dgm:t>
        <a:bodyPr/>
        <a:lstStyle/>
        <a:p>
          <a:endParaRPr lang="nl-NL"/>
        </a:p>
      </dgm:t>
    </dgm:pt>
    <dgm:pt modelId="{2262D36A-237C-4203-B4CE-AFDA58CC8E35}" type="pres">
      <dgm:prSet presAssocID="{8E355CF3-0C80-454E-BD84-46A0C6703B21}" presName="spNode" presStyleCnt="0"/>
      <dgm:spPr/>
    </dgm:pt>
    <dgm:pt modelId="{746EF2BF-3BF8-4709-9258-3AA627CA80B7}" type="pres">
      <dgm:prSet presAssocID="{DB2BCFB5-5AF9-45C4-91D5-736948E4AA03}" presName="sibTrans" presStyleLbl="sibTrans1D1" presStyleIdx="1" presStyleCnt="2"/>
      <dgm:spPr/>
      <dgm:t>
        <a:bodyPr/>
        <a:lstStyle/>
        <a:p>
          <a:endParaRPr lang="nb-NO"/>
        </a:p>
      </dgm:t>
    </dgm:pt>
  </dgm:ptLst>
  <dgm:cxnLst>
    <dgm:cxn modelId="{BDC36D85-D5A2-44E4-BF44-058F3A80DAD9}" type="presOf" srcId="{DB2BCFB5-5AF9-45C4-91D5-736948E4AA03}" destId="{746EF2BF-3BF8-4709-9258-3AA627CA80B7}" srcOrd="0" destOrd="0" presId="urn:microsoft.com/office/officeart/2005/8/layout/cycle5"/>
    <dgm:cxn modelId="{DE6B24B1-9EBF-41CD-AE48-51BB6B4F886D}" srcId="{C72123E6-22FB-45B3-8590-C7EE457F603F}" destId="{8E355CF3-0C80-454E-BD84-46A0C6703B21}" srcOrd="1" destOrd="0" parTransId="{28EBC967-AFE1-42E7-ABF4-C631CB7574C0}" sibTransId="{DB2BCFB5-5AF9-45C4-91D5-736948E4AA03}"/>
    <dgm:cxn modelId="{AE43923A-1B66-4AE2-BB20-B7FDF6A7CD81}" type="presOf" srcId="{D8BC8A67-A9AB-4534-BF62-5E0F12BFBE6F}" destId="{B6208388-62BE-4FD8-95B3-347D59D4A2BD}" srcOrd="0" destOrd="0" presId="urn:microsoft.com/office/officeart/2005/8/layout/cycle5"/>
    <dgm:cxn modelId="{E8192089-67D7-45FA-AAEC-BAD521A670E4}" srcId="{C72123E6-22FB-45B3-8590-C7EE457F603F}" destId="{D8BC8A67-A9AB-4534-BF62-5E0F12BFBE6F}" srcOrd="0" destOrd="0" parTransId="{A876703B-0C36-42C5-8BA4-605418A265F0}" sibTransId="{9E799B26-F462-4CA2-AA30-7467C2D983FE}"/>
    <dgm:cxn modelId="{0369FB49-3990-464E-9563-3153FCE85906}" type="presOf" srcId="{C72123E6-22FB-45B3-8590-C7EE457F603F}" destId="{9EF2B877-034D-47B2-BC02-4E198A4D9B7C}" srcOrd="0" destOrd="0" presId="urn:microsoft.com/office/officeart/2005/8/layout/cycle5"/>
    <dgm:cxn modelId="{9385FFE4-48C9-4751-8678-EF4AA70A8A23}" type="presOf" srcId="{8E355CF3-0C80-454E-BD84-46A0C6703B21}" destId="{66E2A552-F31C-4A47-B719-9C93C7DD8170}" srcOrd="0" destOrd="0" presId="urn:microsoft.com/office/officeart/2005/8/layout/cycle5"/>
    <dgm:cxn modelId="{5F5FDAB1-FF99-4D58-8600-031B168B814E}" type="presOf" srcId="{9E799B26-F462-4CA2-AA30-7467C2D983FE}" destId="{F5620616-C5AA-4B41-A6B7-49FC53E86002}" srcOrd="0" destOrd="0" presId="urn:microsoft.com/office/officeart/2005/8/layout/cycle5"/>
    <dgm:cxn modelId="{71454D0A-9794-4072-8F6E-5441211B4500}" type="presParOf" srcId="{9EF2B877-034D-47B2-BC02-4E198A4D9B7C}" destId="{B6208388-62BE-4FD8-95B3-347D59D4A2BD}" srcOrd="0" destOrd="0" presId="urn:microsoft.com/office/officeart/2005/8/layout/cycle5"/>
    <dgm:cxn modelId="{96A51159-C301-4762-807E-73D549279E61}" type="presParOf" srcId="{9EF2B877-034D-47B2-BC02-4E198A4D9B7C}" destId="{4AF811EF-B926-4F45-A243-72F52BC7F854}" srcOrd="1" destOrd="0" presId="urn:microsoft.com/office/officeart/2005/8/layout/cycle5"/>
    <dgm:cxn modelId="{CBE1ACF2-54AE-4C02-A6DE-F125073D9AB7}" type="presParOf" srcId="{9EF2B877-034D-47B2-BC02-4E198A4D9B7C}" destId="{F5620616-C5AA-4B41-A6B7-49FC53E86002}" srcOrd="2" destOrd="0" presId="urn:microsoft.com/office/officeart/2005/8/layout/cycle5"/>
    <dgm:cxn modelId="{00F4F32E-5D38-4A24-90B0-FDABEC15CE13}" type="presParOf" srcId="{9EF2B877-034D-47B2-BC02-4E198A4D9B7C}" destId="{66E2A552-F31C-4A47-B719-9C93C7DD8170}" srcOrd="3" destOrd="0" presId="urn:microsoft.com/office/officeart/2005/8/layout/cycle5"/>
    <dgm:cxn modelId="{720AEAE2-B303-4BF6-BB3A-FEB912AB3581}" type="presParOf" srcId="{9EF2B877-034D-47B2-BC02-4E198A4D9B7C}" destId="{2262D36A-237C-4203-B4CE-AFDA58CC8E35}" srcOrd="4" destOrd="0" presId="urn:microsoft.com/office/officeart/2005/8/layout/cycle5"/>
    <dgm:cxn modelId="{28BB4703-CC9D-4EFF-A3B2-AF1A85BC8EA4}" type="presParOf" srcId="{9EF2B877-034D-47B2-BC02-4E198A4D9B7C}" destId="{746EF2BF-3BF8-4709-9258-3AA627CA80B7}" srcOrd="5"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2123E6-22FB-45B3-8590-C7EE457F603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nl-NL"/>
        </a:p>
      </dgm:t>
    </dgm:pt>
    <dgm:pt modelId="{D8BC8A67-A9AB-4534-BF62-5E0F12BFBE6F}">
      <dgm:prSet phldrT="[Text]"/>
      <dgm:spPr/>
      <dgm:t>
        <a:bodyPr/>
        <a:lstStyle/>
        <a:p>
          <a:r>
            <a:rPr lang="nl-NL" dirty="0" smtClean="0"/>
            <a:t>CAESES</a:t>
          </a:r>
          <a:endParaRPr lang="nl-NL" dirty="0"/>
        </a:p>
      </dgm:t>
    </dgm:pt>
    <dgm:pt modelId="{A876703B-0C36-42C5-8BA4-605418A265F0}" type="parTrans" cxnId="{E8192089-67D7-45FA-AAEC-BAD521A670E4}">
      <dgm:prSet/>
      <dgm:spPr/>
      <dgm:t>
        <a:bodyPr/>
        <a:lstStyle/>
        <a:p>
          <a:endParaRPr lang="nl-NL"/>
        </a:p>
      </dgm:t>
    </dgm:pt>
    <dgm:pt modelId="{9E799B26-F462-4CA2-AA30-7467C2D983FE}" type="sibTrans" cxnId="{E8192089-67D7-45FA-AAEC-BAD521A670E4}">
      <dgm:prSet/>
      <dgm:spPr>
        <a:ln w="76200">
          <a:solidFill>
            <a:schemeClr val="accent1"/>
          </a:solidFill>
        </a:ln>
      </dgm:spPr>
      <dgm:t>
        <a:bodyPr/>
        <a:lstStyle/>
        <a:p>
          <a:endParaRPr lang="nl-NL"/>
        </a:p>
      </dgm:t>
    </dgm:pt>
    <dgm:pt modelId="{8E355CF3-0C80-454E-BD84-46A0C6703B21}">
      <dgm:prSet phldrT="[Text]"/>
      <dgm:spPr/>
      <dgm:t>
        <a:bodyPr/>
        <a:lstStyle/>
        <a:p>
          <a:r>
            <a:rPr lang="nl-NL" dirty="0" smtClean="0"/>
            <a:t>CFD</a:t>
          </a:r>
          <a:endParaRPr lang="nl-NL" dirty="0"/>
        </a:p>
      </dgm:t>
    </dgm:pt>
    <dgm:pt modelId="{28EBC967-AFE1-42E7-ABF4-C631CB7574C0}" type="parTrans" cxnId="{DE6B24B1-9EBF-41CD-AE48-51BB6B4F886D}">
      <dgm:prSet/>
      <dgm:spPr/>
      <dgm:t>
        <a:bodyPr/>
        <a:lstStyle/>
        <a:p>
          <a:endParaRPr lang="nl-NL"/>
        </a:p>
      </dgm:t>
    </dgm:pt>
    <dgm:pt modelId="{DB2BCFB5-5AF9-45C4-91D5-736948E4AA03}" type="sibTrans" cxnId="{DE6B24B1-9EBF-41CD-AE48-51BB6B4F886D}">
      <dgm:prSet>
        <dgm:style>
          <a:lnRef idx="3">
            <a:schemeClr val="accent1"/>
          </a:lnRef>
          <a:fillRef idx="0">
            <a:schemeClr val="accent1"/>
          </a:fillRef>
          <a:effectRef idx="2">
            <a:schemeClr val="accent1"/>
          </a:effectRef>
          <a:fontRef idx="minor">
            <a:schemeClr val="tx1"/>
          </a:fontRef>
        </dgm:style>
      </dgm:prSet>
      <dgm:spPr>
        <a:ln w="76200"/>
      </dgm:spPr>
      <dgm:t>
        <a:bodyPr/>
        <a:lstStyle/>
        <a:p>
          <a:endParaRPr lang="nl-NL"/>
        </a:p>
      </dgm:t>
    </dgm:pt>
    <dgm:pt modelId="{9EF2B877-034D-47B2-BC02-4E198A4D9B7C}" type="pres">
      <dgm:prSet presAssocID="{C72123E6-22FB-45B3-8590-C7EE457F603F}" presName="cycle" presStyleCnt="0">
        <dgm:presLayoutVars>
          <dgm:dir/>
          <dgm:resizeHandles val="exact"/>
        </dgm:presLayoutVars>
      </dgm:prSet>
      <dgm:spPr/>
      <dgm:t>
        <a:bodyPr/>
        <a:lstStyle/>
        <a:p>
          <a:endParaRPr lang="nb-NO"/>
        </a:p>
      </dgm:t>
    </dgm:pt>
    <dgm:pt modelId="{B6208388-62BE-4FD8-95B3-347D59D4A2BD}" type="pres">
      <dgm:prSet presAssocID="{D8BC8A67-A9AB-4534-BF62-5E0F12BFBE6F}" presName="node" presStyleLbl="node1" presStyleIdx="0" presStyleCnt="2">
        <dgm:presLayoutVars>
          <dgm:bulletEnabled val="1"/>
        </dgm:presLayoutVars>
      </dgm:prSet>
      <dgm:spPr/>
      <dgm:t>
        <a:bodyPr/>
        <a:lstStyle/>
        <a:p>
          <a:endParaRPr lang="nb-NO"/>
        </a:p>
      </dgm:t>
    </dgm:pt>
    <dgm:pt modelId="{4AF811EF-B926-4F45-A243-72F52BC7F854}" type="pres">
      <dgm:prSet presAssocID="{D8BC8A67-A9AB-4534-BF62-5E0F12BFBE6F}" presName="spNode" presStyleCnt="0"/>
      <dgm:spPr/>
    </dgm:pt>
    <dgm:pt modelId="{F5620616-C5AA-4B41-A6B7-49FC53E86002}" type="pres">
      <dgm:prSet presAssocID="{9E799B26-F462-4CA2-AA30-7467C2D983FE}" presName="sibTrans" presStyleLbl="sibTrans1D1" presStyleIdx="0" presStyleCnt="2"/>
      <dgm:spPr/>
      <dgm:t>
        <a:bodyPr/>
        <a:lstStyle/>
        <a:p>
          <a:endParaRPr lang="nb-NO"/>
        </a:p>
      </dgm:t>
    </dgm:pt>
    <dgm:pt modelId="{66E2A552-F31C-4A47-B719-9C93C7DD8170}" type="pres">
      <dgm:prSet presAssocID="{8E355CF3-0C80-454E-BD84-46A0C6703B21}" presName="node" presStyleLbl="node1" presStyleIdx="1" presStyleCnt="2">
        <dgm:presLayoutVars>
          <dgm:bulletEnabled val="1"/>
        </dgm:presLayoutVars>
      </dgm:prSet>
      <dgm:spPr/>
      <dgm:t>
        <a:bodyPr/>
        <a:lstStyle/>
        <a:p>
          <a:endParaRPr lang="nl-NL"/>
        </a:p>
      </dgm:t>
    </dgm:pt>
    <dgm:pt modelId="{2262D36A-237C-4203-B4CE-AFDA58CC8E35}" type="pres">
      <dgm:prSet presAssocID="{8E355CF3-0C80-454E-BD84-46A0C6703B21}" presName="spNode" presStyleCnt="0"/>
      <dgm:spPr/>
    </dgm:pt>
    <dgm:pt modelId="{746EF2BF-3BF8-4709-9258-3AA627CA80B7}" type="pres">
      <dgm:prSet presAssocID="{DB2BCFB5-5AF9-45C4-91D5-736948E4AA03}" presName="sibTrans" presStyleLbl="sibTrans1D1" presStyleIdx="1" presStyleCnt="2"/>
      <dgm:spPr/>
      <dgm:t>
        <a:bodyPr/>
        <a:lstStyle/>
        <a:p>
          <a:endParaRPr lang="nb-NO"/>
        </a:p>
      </dgm:t>
    </dgm:pt>
  </dgm:ptLst>
  <dgm:cxnLst>
    <dgm:cxn modelId="{31BF17A5-5B53-4E88-8914-8C8D89EF42C8}" type="presOf" srcId="{DB2BCFB5-5AF9-45C4-91D5-736948E4AA03}" destId="{746EF2BF-3BF8-4709-9258-3AA627CA80B7}" srcOrd="0" destOrd="0" presId="urn:microsoft.com/office/officeart/2005/8/layout/cycle5"/>
    <dgm:cxn modelId="{649CEC81-1D35-4D01-ABEA-8DC3BDDBAF14}" type="presOf" srcId="{9E799B26-F462-4CA2-AA30-7467C2D983FE}" destId="{F5620616-C5AA-4B41-A6B7-49FC53E86002}" srcOrd="0" destOrd="0" presId="urn:microsoft.com/office/officeart/2005/8/layout/cycle5"/>
    <dgm:cxn modelId="{DE6B24B1-9EBF-41CD-AE48-51BB6B4F886D}" srcId="{C72123E6-22FB-45B3-8590-C7EE457F603F}" destId="{8E355CF3-0C80-454E-BD84-46A0C6703B21}" srcOrd="1" destOrd="0" parTransId="{28EBC967-AFE1-42E7-ABF4-C631CB7574C0}" sibTransId="{DB2BCFB5-5AF9-45C4-91D5-736948E4AA03}"/>
    <dgm:cxn modelId="{4A2FAC9B-9448-4C8A-B6A2-288C02C033A4}" type="presOf" srcId="{D8BC8A67-A9AB-4534-BF62-5E0F12BFBE6F}" destId="{B6208388-62BE-4FD8-95B3-347D59D4A2BD}" srcOrd="0" destOrd="0" presId="urn:microsoft.com/office/officeart/2005/8/layout/cycle5"/>
    <dgm:cxn modelId="{50C729C3-3A14-451A-B7B1-B851122646FF}" type="presOf" srcId="{C72123E6-22FB-45B3-8590-C7EE457F603F}" destId="{9EF2B877-034D-47B2-BC02-4E198A4D9B7C}" srcOrd="0" destOrd="0" presId="urn:microsoft.com/office/officeart/2005/8/layout/cycle5"/>
    <dgm:cxn modelId="{E8192089-67D7-45FA-AAEC-BAD521A670E4}" srcId="{C72123E6-22FB-45B3-8590-C7EE457F603F}" destId="{D8BC8A67-A9AB-4534-BF62-5E0F12BFBE6F}" srcOrd="0" destOrd="0" parTransId="{A876703B-0C36-42C5-8BA4-605418A265F0}" sibTransId="{9E799B26-F462-4CA2-AA30-7467C2D983FE}"/>
    <dgm:cxn modelId="{CE422F57-33F8-485C-9C6F-AD598AC95B87}" type="presOf" srcId="{8E355CF3-0C80-454E-BD84-46A0C6703B21}" destId="{66E2A552-F31C-4A47-B719-9C93C7DD8170}" srcOrd="0" destOrd="0" presId="urn:microsoft.com/office/officeart/2005/8/layout/cycle5"/>
    <dgm:cxn modelId="{39BE9E50-0A59-4184-87E4-7577A520B9A2}" type="presParOf" srcId="{9EF2B877-034D-47B2-BC02-4E198A4D9B7C}" destId="{B6208388-62BE-4FD8-95B3-347D59D4A2BD}" srcOrd="0" destOrd="0" presId="urn:microsoft.com/office/officeart/2005/8/layout/cycle5"/>
    <dgm:cxn modelId="{0235A316-A99D-4644-B337-CA20A8319C36}" type="presParOf" srcId="{9EF2B877-034D-47B2-BC02-4E198A4D9B7C}" destId="{4AF811EF-B926-4F45-A243-72F52BC7F854}" srcOrd="1" destOrd="0" presId="urn:microsoft.com/office/officeart/2005/8/layout/cycle5"/>
    <dgm:cxn modelId="{3531B9AD-3EC4-4C5B-BB5A-E2EB8E7B508A}" type="presParOf" srcId="{9EF2B877-034D-47B2-BC02-4E198A4D9B7C}" destId="{F5620616-C5AA-4B41-A6B7-49FC53E86002}" srcOrd="2" destOrd="0" presId="urn:microsoft.com/office/officeart/2005/8/layout/cycle5"/>
    <dgm:cxn modelId="{0139FB2F-6C01-4CF8-BF3D-657426076F54}" type="presParOf" srcId="{9EF2B877-034D-47B2-BC02-4E198A4D9B7C}" destId="{66E2A552-F31C-4A47-B719-9C93C7DD8170}" srcOrd="3" destOrd="0" presId="urn:microsoft.com/office/officeart/2005/8/layout/cycle5"/>
    <dgm:cxn modelId="{12FD0693-1B37-4A22-9F6C-C027E51E9E4C}" type="presParOf" srcId="{9EF2B877-034D-47B2-BC02-4E198A4D9B7C}" destId="{2262D36A-237C-4203-B4CE-AFDA58CC8E35}" srcOrd="4" destOrd="0" presId="urn:microsoft.com/office/officeart/2005/8/layout/cycle5"/>
    <dgm:cxn modelId="{F0A506F5-0C7B-43B4-A731-E185DA065FB1}" type="presParOf" srcId="{9EF2B877-034D-47B2-BC02-4E198A4D9B7C}" destId="{746EF2BF-3BF8-4709-9258-3AA627CA80B7}" srcOrd="5" destOrd="0" presId="urn:microsoft.com/office/officeart/2005/8/layout/cycle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E9B3F-4961-48E2-802A-665664946013}">
      <dsp:nvSpPr>
        <dsp:cNvPr id="0" name=""/>
        <dsp:cNvSpPr/>
      </dsp:nvSpPr>
      <dsp:spPr>
        <a:xfrm>
          <a:off x="742949" y="0"/>
          <a:ext cx="8420100" cy="175577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DBE34C-5491-4887-9B5D-CB959372E1A6}">
      <dsp:nvSpPr>
        <dsp:cNvPr id="0" name=""/>
        <dsp:cNvSpPr/>
      </dsp:nvSpPr>
      <dsp:spPr>
        <a:xfrm>
          <a:off x="0" y="526732"/>
          <a:ext cx="2971800" cy="7023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Curves</a:t>
          </a:r>
          <a:endParaRPr lang="en-GB" sz="2900" kern="1200" dirty="0"/>
        </a:p>
      </dsp:txBody>
      <dsp:txXfrm>
        <a:off x="34284" y="561016"/>
        <a:ext cx="2903232" cy="633742"/>
      </dsp:txXfrm>
    </dsp:sp>
    <dsp:sp modelId="{76B123A6-162E-4272-A980-FD02BC7CBB83}">
      <dsp:nvSpPr>
        <dsp:cNvPr id="0" name=""/>
        <dsp:cNvSpPr/>
      </dsp:nvSpPr>
      <dsp:spPr>
        <a:xfrm>
          <a:off x="3467100" y="526732"/>
          <a:ext cx="2971800" cy="7023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Connections</a:t>
          </a:r>
          <a:endParaRPr lang="en-GB" sz="2900" kern="1200" dirty="0"/>
        </a:p>
      </dsp:txBody>
      <dsp:txXfrm>
        <a:off x="3501384" y="561016"/>
        <a:ext cx="2903232" cy="633742"/>
      </dsp:txXfrm>
    </dsp:sp>
    <dsp:sp modelId="{4C61F88F-0C8A-4E81-9539-27B0F59A8966}">
      <dsp:nvSpPr>
        <dsp:cNvPr id="0" name=""/>
        <dsp:cNvSpPr/>
      </dsp:nvSpPr>
      <dsp:spPr>
        <a:xfrm>
          <a:off x="6934200" y="526732"/>
          <a:ext cx="2971800" cy="7023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Solid</a:t>
          </a:r>
          <a:endParaRPr lang="en-GB" sz="2900" kern="1200" dirty="0"/>
        </a:p>
      </dsp:txBody>
      <dsp:txXfrm>
        <a:off x="6968484" y="561016"/>
        <a:ext cx="2903232" cy="6337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F2371-5894-4183-AA0B-7D95E61F882D}">
      <dsp:nvSpPr>
        <dsp:cNvPr id="0" name=""/>
        <dsp:cNvSpPr/>
      </dsp:nvSpPr>
      <dsp:spPr>
        <a:xfrm>
          <a:off x="8706" y="0"/>
          <a:ext cx="2602259" cy="914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Curves</a:t>
          </a:r>
          <a:endParaRPr lang="en-GB" sz="3900" kern="1200" dirty="0"/>
        </a:p>
      </dsp:txBody>
      <dsp:txXfrm>
        <a:off x="35488" y="26782"/>
        <a:ext cx="2548695" cy="860836"/>
      </dsp:txXfrm>
    </dsp:sp>
    <dsp:sp modelId="{2E8D4927-DA13-4325-B886-BC3EB17D9BC2}">
      <dsp:nvSpPr>
        <dsp:cNvPr id="0" name=""/>
        <dsp:cNvSpPr/>
      </dsp:nvSpPr>
      <dsp:spPr>
        <a:xfrm>
          <a:off x="2871192" y="134519"/>
          <a:ext cx="551679" cy="6453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GB" sz="2700" kern="1200"/>
        </a:p>
      </dsp:txBody>
      <dsp:txXfrm>
        <a:off x="2871192" y="263591"/>
        <a:ext cx="386175" cy="387216"/>
      </dsp:txXfrm>
    </dsp:sp>
    <dsp:sp modelId="{8783F423-59D3-4833-A003-FF85059CAD6E}">
      <dsp:nvSpPr>
        <dsp:cNvPr id="0" name=""/>
        <dsp:cNvSpPr/>
      </dsp:nvSpPr>
      <dsp:spPr>
        <a:xfrm>
          <a:off x="3651870" y="0"/>
          <a:ext cx="2602259" cy="914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Wireframe</a:t>
          </a:r>
          <a:endParaRPr lang="en-GB" sz="3900" kern="1200" dirty="0"/>
        </a:p>
      </dsp:txBody>
      <dsp:txXfrm>
        <a:off x="3678652" y="26782"/>
        <a:ext cx="2548695" cy="860836"/>
      </dsp:txXfrm>
    </dsp:sp>
    <dsp:sp modelId="{62CAE893-8A52-4841-9B84-47F80F37D3E8}">
      <dsp:nvSpPr>
        <dsp:cNvPr id="0" name=""/>
        <dsp:cNvSpPr/>
      </dsp:nvSpPr>
      <dsp:spPr>
        <a:xfrm>
          <a:off x="6514355" y="134519"/>
          <a:ext cx="551679" cy="6453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GB" sz="2700" kern="1200"/>
        </a:p>
      </dsp:txBody>
      <dsp:txXfrm>
        <a:off x="6514355" y="263591"/>
        <a:ext cx="386175" cy="387216"/>
      </dsp:txXfrm>
    </dsp:sp>
    <dsp:sp modelId="{CD2BC380-14F7-4F8F-99DF-6EC47824CFCE}">
      <dsp:nvSpPr>
        <dsp:cNvPr id="0" name=""/>
        <dsp:cNvSpPr/>
      </dsp:nvSpPr>
      <dsp:spPr>
        <a:xfrm>
          <a:off x="7295033" y="0"/>
          <a:ext cx="2602259" cy="914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Solid</a:t>
          </a:r>
          <a:endParaRPr lang="en-GB" sz="3900" kern="1200" dirty="0"/>
        </a:p>
      </dsp:txBody>
      <dsp:txXfrm>
        <a:off x="7321815" y="26782"/>
        <a:ext cx="2548695" cy="8608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3F423-59D3-4833-A003-FF85059CAD6E}">
      <dsp:nvSpPr>
        <dsp:cNvPr id="0" name=""/>
        <dsp:cNvSpPr/>
      </dsp:nvSpPr>
      <dsp:spPr>
        <a:xfrm>
          <a:off x="0" y="0"/>
          <a:ext cx="2597785" cy="914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Wireframe</a:t>
          </a:r>
          <a:endParaRPr lang="en-GB" sz="3900" kern="1200" dirty="0"/>
        </a:p>
      </dsp:txBody>
      <dsp:txXfrm>
        <a:off x="26782" y="26782"/>
        <a:ext cx="2544221" cy="8608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884DF-5B45-4EBF-AA67-D8BA50B4E7A7}">
      <dsp:nvSpPr>
        <dsp:cNvPr id="0" name=""/>
        <dsp:cNvSpPr/>
      </dsp:nvSpPr>
      <dsp:spPr>
        <a:xfrm>
          <a:off x="4332293" y="1569"/>
          <a:ext cx="1851012" cy="12031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nl-NL" sz="2900" kern="1200" dirty="0" smtClean="0"/>
            <a:t>Variation</a:t>
          </a:r>
          <a:endParaRPr lang="nl-NL" sz="2900" kern="1200" dirty="0"/>
        </a:p>
      </dsp:txBody>
      <dsp:txXfrm>
        <a:off x="4391026" y="60302"/>
        <a:ext cx="1733546" cy="1085692"/>
      </dsp:txXfrm>
    </dsp:sp>
    <dsp:sp modelId="{2A03129F-2DDE-462E-BFBF-2E4D84B4347F}">
      <dsp:nvSpPr>
        <dsp:cNvPr id="0" name=""/>
        <dsp:cNvSpPr/>
      </dsp:nvSpPr>
      <dsp:spPr>
        <a:xfrm>
          <a:off x="3270148" y="603148"/>
          <a:ext cx="3975302" cy="3975302"/>
        </a:xfrm>
        <a:custGeom>
          <a:avLst/>
          <a:gdLst/>
          <a:ahLst/>
          <a:cxnLst/>
          <a:rect l="0" t="0" r="0" b="0"/>
          <a:pathLst>
            <a:path>
              <a:moveTo>
                <a:pt x="3168647" y="388900"/>
              </a:moveTo>
              <a:arcTo wR="1987651" hR="1987651" stAng="18387195" swAng="1633622"/>
            </a:path>
          </a:pathLst>
        </a:custGeom>
        <a:noFill/>
        <a:ln w="762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3542BE3-A211-4C03-94B4-B44F2A3A6DDB}">
      <dsp:nvSpPr>
        <dsp:cNvPr id="0" name=""/>
        <dsp:cNvSpPr/>
      </dsp:nvSpPr>
      <dsp:spPr>
        <a:xfrm>
          <a:off x="6319944" y="1989220"/>
          <a:ext cx="1851012" cy="1203158"/>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nl-NL" sz="2900" kern="1200" dirty="0" smtClean="0"/>
            <a:t>CFD</a:t>
          </a:r>
          <a:endParaRPr lang="nl-NL" sz="2900" kern="1200" dirty="0"/>
        </a:p>
      </dsp:txBody>
      <dsp:txXfrm>
        <a:off x="6378677" y="2047953"/>
        <a:ext cx="1733546" cy="1085692"/>
      </dsp:txXfrm>
    </dsp:sp>
    <dsp:sp modelId="{37832FF6-4411-49BA-8B1F-E12A130277A0}">
      <dsp:nvSpPr>
        <dsp:cNvPr id="0" name=""/>
        <dsp:cNvSpPr/>
      </dsp:nvSpPr>
      <dsp:spPr>
        <a:xfrm>
          <a:off x="3270148" y="603148"/>
          <a:ext cx="3975302" cy="3975302"/>
        </a:xfrm>
        <a:custGeom>
          <a:avLst/>
          <a:gdLst/>
          <a:ahLst/>
          <a:cxnLst/>
          <a:rect l="0" t="0" r="0" b="0"/>
          <a:pathLst>
            <a:path>
              <a:moveTo>
                <a:pt x="3769250" y="2868935"/>
              </a:moveTo>
              <a:arcTo wR="1987651" hR="1987651" stAng="1579183" swAng="1633622"/>
            </a:path>
          </a:pathLst>
        </a:custGeom>
        <a:noFill/>
        <a:ln w="762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C44E446-E0C5-4FC1-9F42-4C49853F2E98}">
      <dsp:nvSpPr>
        <dsp:cNvPr id="0" name=""/>
        <dsp:cNvSpPr/>
      </dsp:nvSpPr>
      <dsp:spPr>
        <a:xfrm>
          <a:off x="4332293" y="3976872"/>
          <a:ext cx="1851012" cy="12031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nl-NL" sz="2900" kern="1200" dirty="0" smtClean="0"/>
            <a:t>Selection</a:t>
          </a:r>
          <a:endParaRPr lang="nl-NL" sz="2900" kern="1200" dirty="0"/>
        </a:p>
      </dsp:txBody>
      <dsp:txXfrm>
        <a:off x="4391026" y="4035605"/>
        <a:ext cx="1733546" cy="1085692"/>
      </dsp:txXfrm>
    </dsp:sp>
    <dsp:sp modelId="{EBD3831D-C723-445B-BB00-2F3BF8A67D58}">
      <dsp:nvSpPr>
        <dsp:cNvPr id="0" name=""/>
        <dsp:cNvSpPr/>
      </dsp:nvSpPr>
      <dsp:spPr>
        <a:xfrm>
          <a:off x="3270148" y="603148"/>
          <a:ext cx="3975302" cy="3975302"/>
        </a:xfrm>
        <a:custGeom>
          <a:avLst/>
          <a:gdLst/>
          <a:ahLst/>
          <a:cxnLst/>
          <a:rect l="0" t="0" r="0" b="0"/>
          <a:pathLst>
            <a:path>
              <a:moveTo>
                <a:pt x="806654" y="3586402"/>
              </a:moveTo>
              <a:arcTo wR="1987651" hR="1987651" stAng="7587195" swAng="1633622"/>
            </a:path>
          </a:pathLst>
        </a:custGeom>
        <a:noFill/>
        <a:ln w="762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F39FD9B-E132-4066-9374-51CDA778C903}">
      <dsp:nvSpPr>
        <dsp:cNvPr id="0" name=""/>
        <dsp:cNvSpPr/>
      </dsp:nvSpPr>
      <dsp:spPr>
        <a:xfrm>
          <a:off x="2344642" y="1989220"/>
          <a:ext cx="1851012" cy="1203158"/>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nl-NL" sz="2900" kern="1200" dirty="0" smtClean="0"/>
            <a:t>Geometry</a:t>
          </a:r>
          <a:endParaRPr lang="nl-NL" sz="2900" kern="1200" dirty="0"/>
        </a:p>
      </dsp:txBody>
      <dsp:txXfrm>
        <a:off x="2403375" y="2047953"/>
        <a:ext cx="1733546" cy="1085692"/>
      </dsp:txXfrm>
    </dsp:sp>
    <dsp:sp modelId="{60809141-3957-47B1-9904-6D14343D6849}">
      <dsp:nvSpPr>
        <dsp:cNvPr id="0" name=""/>
        <dsp:cNvSpPr/>
      </dsp:nvSpPr>
      <dsp:spPr>
        <a:xfrm>
          <a:off x="3270148" y="603148"/>
          <a:ext cx="3975302" cy="3975302"/>
        </a:xfrm>
        <a:custGeom>
          <a:avLst/>
          <a:gdLst/>
          <a:ahLst/>
          <a:cxnLst/>
          <a:rect l="0" t="0" r="0" b="0"/>
          <a:pathLst>
            <a:path>
              <a:moveTo>
                <a:pt x="206051" y="1106367"/>
              </a:moveTo>
              <a:arcTo wR="1987651" hR="1987651" stAng="12379183" swAng="1633622"/>
            </a:path>
          </a:pathLst>
        </a:custGeom>
        <a:noFill/>
        <a:ln w="762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08388-62BE-4FD8-95B3-347D59D4A2BD}">
      <dsp:nvSpPr>
        <dsp:cNvPr id="0" name=""/>
        <dsp:cNvSpPr/>
      </dsp:nvSpPr>
      <dsp:spPr>
        <a:xfrm>
          <a:off x="935231" y="779287"/>
          <a:ext cx="2248297" cy="14613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nl-NL" sz="4600" kern="1200" dirty="0" smtClean="0"/>
            <a:t>CAESES</a:t>
          </a:r>
          <a:endParaRPr lang="nl-NL" sz="4600" kern="1200" dirty="0"/>
        </a:p>
      </dsp:txBody>
      <dsp:txXfrm>
        <a:off x="1006570" y="850626"/>
        <a:ext cx="2105619" cy="1318715"/>
      </dsp:txXfrm>
    </dsp:sp>
    <dsp:sp modelId="{F5620616-C5AA-4B41-A6B7-49FC53E86002}">
      <dsp:nvSpPr>
        <dsp:cNvPr id="0" name=""/>
        <dsp:cNvSpPr/>
      </dsp:nvSpPr>
      <dsp:spPr>
        <a:xfrm>
          <a:off x="2059379" y="271002"/>
          <a:ext cx="2477963" cy="2477963"/>
        </a:xfrm>
        <a:custGeom>
          <a:avLst/>
          <a:gdLst/>
          <a:ahLst/>
          <a:cxnLst/>
          <a:rect l="0" t="0" r="0" b="0"/>
          <a:pathLst>
            <a:path>
              <a:moveTo>
                <a:pt x="522110" y="228451"/>
              </a:moveTo>
              <a:arcTo wR="1238981" hR="1238981" stAng="14078885" swAng="4242230"/>
            </a:path>
          </a:pathLst>
        </a:custGeom>
        <a:noFill/>
        <a:ln w="76200" cap="flat" cmpd="sng" algn="ctr">
          <a:solidFill>
            <a:schemeClr val="accent1">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6E2A552-F31C-4A47-B719-9C93C7DD8170}">
      <dsp:nvSpPr>
        <dsp:cNvPr id="0" name=""/>
        <dsp:cNvSpPr/>
      </dsp:nvSpPr>
      <dsp:spPr>
        <a:xfrm>
          <a:off x="3413194" y="779287"/>
          <a:ext cx="2248297" cy="14613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nl-NL" sz="4600" kern="1200" dirty="0" smtClean="0"/>
            <a:t>CFD</a:t>
          </a:r>
          <a:endParaRPr lang="nl-NL" sz="4600" kern="1200" dirty="0"/>
        </a:p>
      </dsp:txBody>
      <dsp:txXfrm>
        <a:off x="3484533" y="850626"/>
        <a:ext cx="2105619" cy="1318715"/>
      </dsp:txXfrm>
    </dsp:sp>
    <dsp:sp modelId="{746EF2BF-3BF8-4709-9258-3AA627CA80B7}">
      <dsp:nvSpPr>
        <dsp:cNvPr id="0" name=""/>
        <dsp:cNvSpPr/>
      </dsp:nvSpPr>
      <dsp:spPr>
        <a:xfrm>
          <a:off x="2059379" y="271002"/>
          <a:ext cx="2477963" cy="2477963"/>
        </a:xfrm>
        <a:custGeom>
          <a:avLst/>
          <a:gdLst/>
          <a:ahLst/>
          <a:cxnLst/>
          <a:rect l="0" t="0" r="0" b="0"/>
          <a:pathLst>
            <a:path>
              <a:moveTo>
                <a:pt x="1955852" y="2249512"/>
              </a:moveTo>
              <a:arcTo wR="1238981" hR="1238981" stAng="3278885" swAng="4242230"/>
            </a:path>
          </a:pathLst>
        </a:custGeom>
        <a:noFill/>
        <a:ln w="76200" cap="flat" cmpd="sng" algn="ctr">
          <a:solidFill>
            <a:schemeClr val="accent1">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08388-62BE-4FD8-95B3-347D59D4A2BD}">
      <dsp:nvSpPr>
        <dsp:cNvPr id="0" name=""/>
        <dsp:cNvSpPr/>
      </dsp:nvSpPr>
      <dsp:spPr>
        <a:xfrm>
          <a:off x="968357" y="768052"/>
          <a:ext cx="2216086" cy="14404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nl-NL" sz="4400" kern="1200" dirty="0" smtClean="0"/>
            <a:t>Fairway</a:t>
          </a:r>
          <a:endParaRPr lang="nl-NL" sz="4400" kern="1200" dirty="0"/>
        </a:p>
      </dsp:txBody>
      <dsp:txXfrm>
        <a:off x="1038674" y="838369"/>
        <a:ext cx="2075452" cy="1299822"/>
      </dsp:txXfrm>
    </dsp:sp>
    <dsp:sp modelId="{F5620616-C5AA-4B41-A6B7-49FC53E86002}">
      <dsp:nvSpPr>
        <dsp:cNvPr id="0" name=""/>
        <dsp:cNvSpPr/>
      </dsp:nvSpPr>
      <dsp:spPr>
        <a:xfrm>
          <a:off x="2076401" y="266320"/>
          <a:ext cx="2443920" cy="2443920"/>
        </a:xfrm>
        <a:custGeom>
          <a:avLst/>
          <a:gdLst/>
          <a:ahLst/>
          <a:cxnLst/>
          <a:rect l="0" t="0" r="0" b="0"/>
          <a:pathLst>
            <a:path>
              <a:moveTo>
                <a:pt x="514606" y="225548"/>
              </a:moveTo>
              <a:arcTo wR="1221960" hR="1221960" stAng="14077741" swAng="4244519"/>
            </a:path>
          </a:pathLst>
        </a:custGeom>
        <a:noFill/>
        <a:ln w="76200" cap="flat" cmpd="sng" algn="ctr">
          <a:solidFill>
            <a:schemeClr val="accent1"/>
          </a:solidFill>
          <a:prstDash val="solid"/>
          <a:miter lim="800000"/>
          <a:tailEnd type="arrow"/>
        </a:ln>
        <a:effectLst/>
      </dsp:spPr>
      <dsp:style>
        <a:lnRef idx="1">
          <a:scrgbClr r="0" g="0" b="0"/>
        </a:lnRef>
        <a:fillRef idx="0">
          <a:scrgbClr r="0" g="0" b="0"/>
        </a:fillRef>
        <a:effectRef idx="0">
          <a:scrgbClr r="0" g="0" b="0"/>
        </a:effectRef>
        <a:fontRef idx="minor"/>
      </dsp:style>
    </dsp:sp>
    <dsp:sp modelId="{66E2A552-F31C-4A47-B719-9C93C7DD8170}">
      <dsp:nvSpPr>
        <dsp:cNvPr id="0" name=""/>
        <dsp:cNvSpPr/>
      </dsp:nvSpPr>
      <dsp:spPr>
        <a:xfrm>
          <a:off x="3412278" y="768052"/>
          <a:ext cx="2216086" cy="14404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nl-NL" sz="4400" kern="1200" dirty="0" smtClean="0"/>
            <a:t>CAESES</a:t>
          </a:r>
          <a:endParaRPr lang="nl-NL" sz="4400" kern="1200" dirty="0"/>
        </a:p>
      </dsp:txBody>
      <dsp:txXfrm>
        <a:off x="3482595" y="838369"/>
        <a:ext cx="2075452" cy="1299822"/>
      </dsp:txXfrm>
    </dsp:sp>
    <dsp:sp modelId="{746EF2BF-3BF8-4709-9258-3AA627CA80B7}">
      <dsp:nvSpPr>
        <dsp:cNvPr id="0" name=""/>
        <dsp:cNvSpPr/>
      </dsp:nvSpPr>
      <dsp:spPr>
        <a:xfrm>
          <a:off x="2076401" y="266320"/>
          <a:ext cx="2443920" cy="2443920"/>
        </a:xfrm>
        <a:custGeom>
          <a:avLst/>
          <a:gdLst/>
          <a:ahLst/>
          <a:cxnLst/>
          <a:rect l="0" t="0" r="0" b="0"/>
          <a:pathLst>
            <a:path>
              <a:moveTo>
                <a:pt x="1929314" y="2218372"/>
              </a:moveTo>
              <a:arcTo wR="1221960" hR="1221960" stAng="3277741" swAng="4244519"/>
            </a:path>
          </a:pathLst>
        </a:custGeom>
        <a:noFill/>
        <a:ln w="76200" cap="flat" cmpd="sng" algn="ctr">
          <a:solidFill>
            <a:schemeClr val="accent1"/>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08388-62BE-4FD8-95B3-347D59D4A2BD}">
      <dsp:nvSpPr>
        <dsp:cNvPr id="0" name=""/>
        <dsp:cNvSpPr/>
      </dsp:nvSpPr>
      <dsp:spPr>
        <a:xfrm>
          <a:off x="935231" y="779287"/>
          <a:ext cx="2248297" cy="14613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nl-NL" sz="4600" kern="1200" dirty="0" smtClean="0"/>
            <a:t>CAESES</a:t>
          </a:r>
          <a:endParaRPr lang="nl-NL" sz="4600" kern="1200" dirty="0"/>
        </a:p>
      </dsp:txBody>
      <dsp:txXfrm>
        <a:off x="1006570" y="850626"/>
        <a:ext cx="2105619" cy="1318715"/>
      </dsp:txXfrm>
    </dsp:sp>
    <dsp:sp modelId="{F5620616-C5AA-4B41-A6B7-49FC53E86002}">
      <dsp:nvSpPr>
        <dsp:cNvPr id="0" name=""/>
        <dsp:cNvSpPr/>
      </dsp:nvSpPr>
      <dsp:spPr>
        <a:xfrm>
          <a:off x="2059379" y="271002"/>
          <a:ext cx="2477963" cy="2477963"/>
        </a:xfrm>
        <a:custGeom>
          <a:avLst/>
          <a:gdLst/>
          <a:ahLst/>
          <a:cxnLst/>
          <a:rect l="0" t="0" r="0" b="0"/>
          <a:pathLst>
            <a:path>
              <a:moveTo>
                <a:pt x="522110" y="228451"/>
              </a:moveTo>
              <a:arcTo wR="1238981" hR="1238981" stAng="14078885" swAng="4242230"/>
            </a:path>
          </a:pathLst>
        </a:custGeom>
        <a:noFill/>
        <a:ln w="76200" cap="flat" cmpd="sng" algn="ctr">
          <a:solidFill>
            <a:schemeClr val="accent1"/>
          </a:solidFill>
          <a:prstDash val="solid"/>
          <a:miter lim="800000"/>
          <a:tailEnd type="arrow"/>
        </a:ln>
        <a:effectLst/>
      </dsp:spPr>
      <dsp:style>
        <a:lnRef idx="1">
          <a:scrgbClr r="0" g="0" b="0"/>
        </a:lnRef>
        <a:fillRef idx="0">
          <a:scrgbClr r="0" g="0" b="0"/>
        </a:fillRef>
        <a:effectRef idx="0">
          <a:scrgbClr r="0" g="0" b="0"/>
        </a:effectRef>
        <a:fontRef idx="minor"/>
      </dsp:style>
    </dsp:sp>
    <dsp:sp modelId="{66E2A552-F31C-4A47-B719-9C93C7DD8170}">
      <dsp:nvSpPr>
        <dsp:cNvPr id="0" name=""/>
        <dsp:cNvSpPr/>
      </dsp:nvSpPr>
      <dsp:spPr>
        <a:xfrm>
          <a:off x="3413194" y="779287"/>
          <a:ext cx="2248297" cy="14613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nl-NL" sz="4600" kern="1200" dirty="0" smtClean="0"/>
            <a:t>CFD</a:t>
          </a:r>
          <a:endParaRPr lang="nl-NL" sz="4600" kern="1200" dirty="0"/>
        </a:p>
      </dsp:txBody>
      <dsp:txXfrm>
        <a:off x="3484533" y="850626"/>
        <a:ext cx="2105619" cy="1318715"/>
      </dsp:txXfrm>
    </dsp:sp>
    <dsp:sp modelId="{746EF2BF-3BF8-4709-9258-3AA627CA80B7}">
      <dsp:nvSpPr>
        <dsp:cNvPr id="0" name=""/>
        <dsp:cNvSpPr/>
      </dsp:nvSpPr>
      <dsp:spPr>
        <a:xfrm>
          <a:off x="2059379" y="271002"/>
          <a:ext cx="2477963" cy="2477963"/>
        </a:xfrm>
        <a:custGeom>
          <a:avLst/>
          <a:gdLst/>
          <a:ahLst/>
          <a:cxnLst/>
          <a:rect l="0" t="0" r="0" b="0"/>
          <a:pathLst>
            <a:path>
              <a:moveTo>
                <a:pt x="1955852" y="2249512"/>
              </a:moveTo>
              <a:arcTo wR="1238981" hR="1238981" stAng="3278885" swAng="4242230"/>
            </a:path>
          </a:pathLst>
        </a:custGeom>
        <a:noFill/>
        <a:ln w="76200" cap="flat" cmpd="sng" algn="ctr">
          <a:solidFill>
            <a:schemeClr val="accent1"/>
          </a:solidFill>
          <a:prstDash val="solid"/>
          <a:miter lim="800000"/>
          <a:tailEnd type="arrow"/>
        </a:ln>
        <a:effectLst/>
      </dsp:spPr>
      <dsp:style>
        <a:lnRef idx="3">
          <a:schemeClr val="accent1"/>
        </a:lnRef>
        <a:fillRef idx="0">
          <a:schemeClr val="accent1"/>
        </a:fillRef>
        <a:effectRef idx="2">
          <a:schemeClr val="accent1"/>
        </a:effectRef>
        <a:fontRef idx="minor">
          <a:schemeClr val="tx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E7F33C91-83C2-4075-8F4E-93B065167C4B}" type="datetimeFigureOut">
              <a:rPr lang="nl-NL"/>
              <a:pPr>
                <a:defRPr/>
              </a:pPr>
              <a:t>6-4-2017</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D41D5F4-F679-45B6-88FB-F2F1E83A141A}" type="slidenum">
              <a:rPr lang="nl-NL" altLang="nl-NL"/>
              <a:pPr/>
              <a:t>‹#›</a:t>
            </a:fld>
            <a:endParaRPr lang="nl-NL" altLang="nl-NL"/>
          </a:p>
        </p:txBody>
      </p:sp>
    </p:spTree>
    <p:extLst>
      <p:ext uri="{BB962C8B-B14F-4D97-AF65-F5344CB8AC3E}">
        <p14:creationId xmlns:p14="http://schemas.microsoft.com/office/powerpoint/2010/main" val="30870322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u="none" kern="1200" baseline="0" dirty="0" smtClean="0">
                <a:solidFill>
                  <a:schemeClr val="tx1"/>
                </a:solidFill>
                <a:latin typeface="+mn-lt"/>
                <a:ea typeface="+mn-ea"/>
                <a:cs typeface="+mn-cs"/>
              </a:rPr>
              <a:t>As most of you know, Fairway is one of the cornerstones in our company, it is the tool that we use for defining the geometry of ship hulls; Fairway can do more than that, but that’s what it’s primarily for.</a:t>
            </a:r>
          </a:p>
          <a:p>
            <a:endParaRPr lang="en-US" sz="1200" u="none" kern="1200" baseline="0" dirty="0" smtClean="0">
              <a:solidFill>
                <a:schemeClr val="tx1"/>
              </a:solidFill>
              <a:latin typeface="+mn-lt"/>
              <a:ea typeface="+mn-ea"/>
              <a:cs typeface="+mn-cs"/>
            </a:endParaRPr>
          </a:p>
          <a:p>
            <a:r>
              <a:rPr lang="en-GB" sz="1200" u="none" kern="1200" baseline="0" dirty="0" smtClean="0">
                <a:solidFill>
                  <a:schemeClr val="tx1"/>
                </a:solidFill>
                <a:latin typeface="+mn-lt"/>
                <a:ea typeface="+mn-ea"/>
                <a:cs typeface="+mn-cs"/>
              </a:rPr>
              <a:t>As a start, I’d like to take a minute and introduce Fairway to those of you who aren’t using Fairway yet, so you’ll be able to make sense of this presentation.</a:t>
            </a:r>
            <a:endParaRPr lang="en-US" dirty="0"/>
          </a:p>
        </p:txBody>
      </p:sp>
      <p:sp>
        <p:nvSpPr>
          <p:cNvPr id="4" name="Tijdelijke aanduiding voor dianummer 3"/>
          <p:cNvSpPr>
            <a:spLocks noGrp="1"/>
          </p:cNvSpPr>
          <p:nvPr>
            <p:ph type="sldNum" sz="quarter" idx="10"/>
          </p:nvPr>
        </p:nvSpPr>
        <p:spPr/>
        <p:txBody>
          <a:bodyPr/>
          <a:lstStyle/>
          <a:p>
            <a:fld id="{AD41D5F4-F679-45B6-88FB-F2F1E83A141A}" type="slidenum">
              <a:rPr lang="nl-NL" altLang="nl-NL" smtClean="0"/>
              <a:pPr/>
              <a:t>1</a:t>
            </a:fld>
            <a:endParaRPr lang="nl-NL" altLang="nl-NL"/>
          </a:p>
        </p:txBody>
      </p:sp>
    </p:spTree>
    <p:extLst>
      <p:ext uri="{BB962C8B-B14F-4D97-AF65-F5344CB8AC3E}">
        <p14:creationId xmlns:p14="http://schemas.microsoft.com/office/powerpoint/2010/main" val="1177663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kern="1200" baseline="0" dirty="0" smtClean="0">
                <a:solidFill>
                  <a:schemeClr val="tx1"/>
                </a:solidFill>
                <a:latin typeface="+mn-lt"/>
                <a:ea typeface="+mn-ea"/>
                <a:cs typeface="+mn-cs"/>
              </a:rPr>
              <a:t>So there’s your waterfall, let’s move on to the features.</a:t>
            </a:r>
            <a:endParaRPr lang="en-GB"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10</a:t>
            </a:fld>
            <a:endParaRPr lang="nl-NL" altLang="nl-NL"/>
          </a:p>
        </p:txBody>
      </p:sp>
    </p:spTree>
    <p:extLst>
      <p:ext uri="{BB962C8B-B14F-4D97-AF65-F5344CB8AC3E}">
        <p14:creationId xmlns:p14="http://schemas.microsoft.com/office/powerpoint/2010/main" val="147407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We don’t have time to cover all new featuers in Fairway,</a:t>
            </a:r>
            <a:r>
              <a:rPr lang="nl-NL" baseline="0" dirty="0" smtClean="0"/>
              <a:t> but there are five areas that I’d like to highlight.</a:t>
            </a:r>
          </a:p>
          <a:p>
            <a:endParaRPr lang="nl-NL" baseline="0" dirty="0" smtClean="0"/>
          </a:p>
          <a:p>
            <a:r>
              <a:rPr lang="nl-NL" baseline="0" dirty="0" smtClean="0"/>
              <a:t>In short:</a:t>
            </a:r>
          </a:p>
          <a:p>
            <a:r>
              <a:rPr lang="nl-NL" dirty="0" smtClean="0"/>
              <a:t>Import and wireframes</a:t>
            </a:r>
          </a:p>
          <a:p>
            <a:r>
              <a:rPr lang="nl-NL" dirty="0" smtClean="0"/>
              <a:t>Regions</a:t>
            </a:r>
            <a:r>
              <a:rPr lang="nl-NL" baseline="0" dirty="0" smtClean="0"/>
              <a:t> and surface rendering and -export</a:t>
            </a:r>
          </a:p>
          <a:p>
            <a:r>
              <a:rPr lang="nl-NL" baseline="0" dirty="0" smtClean="0"/>
              <a:t>And hydrodynamics.</a:t>
            </a:r>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11</a:t>
            </a:fld>
            <a:endParaRPr lang="nl-NL" altLang="nl-NL"/>
          </a:p>
        </p:txBody>
      </p:sp>
    </p:spTree>
    <p:extLst>
      <p:ext uri="{BB962C8B-B14F-4D97-AF65-F5344CB8AC3E}">
        <p14:creationId xmlns:p14="http://schemas.microsoft.com/office/powerpoint/2010/main" val="1937167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kern="1200" baseline="0" dirty="0" smtClean="0">
                <a:solidFill>
                  <a:schemeClr val="tx1"/>
                </a:solidFill>
                <a:latin typeface="+mn-lt"/>
                <a:ea typeface="+mn-ea"/>
                <a:cs typeface="+mn-cs"/>
              </a:rPr>
              <a:t>Because Fairway defines solid geometry based on curves, if you want to import existing geometry into Fairway, it needs to be in the form of curves. These can either be provided directly in DXF/IGES, or be extracted from NURBS surface patches.</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Given a set of curves, an algorithm needs to find out what curves need to be connected (and where) so that a proper solid is unambiguously defined. We used to have a separate utility for this entire process, but without much opportunity for interaction.</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What is new is that we have chopped this process up and integrated each of the bits directly in Fairway. </a:t>
            </a:r>
          </a:p>
          <a:p>
            <a:r>
              <a:rPr lang="en-US" sz="1200" u="none" kern="1200" baseline="0" dirty="0" smtClean="0">
                <a:solidFill>
                  <a:schemeClr val="tx1"/>
                </a:solidFill>
                <a:latin typeface="+mn-lt"/>
                <a:ea typeface="+mn-ea"/>
                <a:cs typeface="+mn-cs"/>
              </a:rPr>
              <a:t>-</a:t>
            </a:r>
          </a:p>
          <a:p>
            <a:r>
              <a:rPr lang="en-US" sz="1200" u="none" kern="1200" baseline="0" dirty="0" smtClean="0">
                <a:solidFill>
                  <a:schemeClr val="tx1"/>
                </a:solidFill>
                <a:latin typeface="+mn-lt"/>
                <a:ea typeface="+mn-ea"/>
                <a:cs typeface="+mn-cs"/>
              </a:rPr>
              <a:t>Now. when curves are imported into Fairway, they are collected in a group of curves which we call a wireframe.</a:t>
            </a:r>
          </a:p>
          <a:p>
            <a:r>
              <a:rPr lang="en-US" sz="1200" u="none" kern="1200" baseline="0" dirty="0" smtClean="0">
                <a:solidFill>
                  <a:schemeClr val="tx1"/>
                </a:solidFill>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none" kern="1200" baseline="0" dirty="0" smtClean="0">
                <a:solidFill>
                  <a:schemeClr val="tx1"/>
                </a:solidFill>
                <a:latin typeface="+mn-lt"/>
                <a:ea typeface="+mn-ea"/>
                <a:cs typeface="+mn-cs"/>
              </a:rPr>
              <a:t>Wireframes can be manipulated in various ways. </a:t>
            </a:r>
            <a:r>
              <a:rPr lang="en-GB" sz="1200" u="none" kern="1200" baseline="0" dirty="0" smtClean="0">
                <a:solidFill>
                  <a:schemeClr val="tx1"/>
                </a:solidFill>
                <a:latin typeface="+mn-lt"/>
                <a:ea typeface="+mn-ea"/>
                <a:cs typeface="+mn-cs"/>
              </a:rPr>
              <a:t>One of the great advantages is that you can now use the graphical interface to correct inaccuracies and downright errors in the input. In our experience, only some 10% of files delivered to SARC are free of deficiencies and convert to solids without problems.</a:t>
            </a:r>
          </a:p>
          <a:p>
            <a:r>
              <a:rPr lang="en-US" sz="1200" u="none" kern="1200" baseline="0" dirty="0" smtClean="0">
                <a:solidFill>
                  <a:schemeClr val="tx1"/>
                </a:solidFill>
                <a:latin typeface="+mn-lt"/>
                <a:ea typeface="+mn-ea"/>
                <a:cs typeface="+mn-cs"/>
              </a:rPr>
              <a:t>-</a:t>
            </a:r>
          </a:p>
          <a:p>
            <a:r>
              <a:rPr lang="en-US" sz="1200" u="none" kern="1200" baseline="0" dirty="0" smtClean="0">
                <a:solidFill>
                  <a:schemeClr val="tx1"/>
                </a:solidFill>
                <a:latin typeface="+mn-lt"/>
                <a:ea typeface="+mn-ea"/>
                <a:cs typeface="+mn-cs"/>
              </a:rPr>
              <a:t>Once the wireframe is corrected it can be successfully converted to a proper Fairway solid. Bart </a:t>
            </a:r>
            <a:r>
              <a:rPr lang="en-US" sz="1200" u="none" kern="1200" baseline="0" dirty="0" err="1" smtClean="0">
                <a:solidFill>
                  <a:schemeClr val="tx1"/>
                </a:solidFill>
                <a:latin typeface="+mn-lt"/>
                <a:ea typeface="+mn-ea"/>
                <a:cs typeface="+mn-cs"/>
              </a:rPr>
              <a:t>Soede</a:t>
            </a:r>
            <a:r>
              <a:rPr lang="en-US" sz="1200" u="none" kern="1200" baseline="0" dirty="0" smtClean="0">
                <a:solidFill>
                  <a:schemeClr val="tx1"/>
                </a:solidFill>
                <a:latin typeface="+mn-lt"/>
                <a:ea typeface="+mn-ea"/>
                <a:cs typeface="+mn-cs"/>
              </a:rPr>
              <a:t> will demonstrate this live after the break.</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So what else can you do with a wireframe?</a:t>
            </a:r>
            <a:endParaRPr lang="en-GB" sz="1200" u="non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12</a:t>
            </a:fld>
            <a:endParaRPr lang="nl-NL" altLang="nl-NL"/>
          </a:p>
        </p:txBody>
      </p:sp>
    </p:spTree>
    <p:extLst>
      <p:ext uri="{BB962C8B-B14F-4D97-AF65-F5344CB8AC3E}">
        <p14:creationId xmlns:p14="http://schemas.microsoft.com/office/powerpoint/2010/main" val="4103376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kern="1200" baseline="0" dirty="0" smtClean="0">
                <a:solidFill>
                  <a:schemeClr val="tx1"/>
                </a:solidFill>
                <a:latin typeface="+mn-lt"/>
                <a:ea typeface="+mn-ea"/>
                <a:cs typeface="+mn-cs"/>
              </a:rPr>
              <a:t>You can make and break connections between curves. Curves in a wireframe may be unconnected, partially connected, fully connected, or even connected in ways that are impossible in solids – most often as an intermediate state.</a:t>
            </a:r>
          </a:p>
          <a:p>
            <a:r>
              <a:rPr lang="en-US" sz="1200" u="none" kern="1200" baseline="0" dirty="0" smtClean="0">
                <a:solidFill>
                  <a:schemeClr val="tx1"/>
                </a:solidFill>
                <a:latin typeface="+mn-lt"/>
                <a:ea typeface="+mn-ea"/>
                <a:cs typeface="+mn-cs"/>
              </a:rPr>
              <a:t>-</a:t>
            </a:r>
            <a:endParaRPr lang="en-GB" sz="1200" u="none" kern="1200" baseline="0" dirty="0" smtClean="0">
              <a:solidFill>
                <a:schemeClr val="tx1"/>
              </a:solidFill>
              <a:latin typeface="+mn-lt"/>
              <a:ea typeface="+mn-ea"/>
              <a:cs typeface="+mn-cs"/>
            </a:endParaRPr>
          </a:p>
          <a:p>
            <a:r>
              <a:rPr lang="en-GB" sz="1200" u="none" kern="1200" baseline="0" dirty="0" smtClean="0">
                <a:solidFill>
                  <a:schemeClr val="tx1"/>
                </a:solidFill>
                <a:latin typeface="+mn-lt"/>
                <a:ea typeface="+mn-ea"/>
                <a:cs typeface="+mn-cs"/>
              </a:rPr>
              <a:t>Apart from specialised actions for working with wireframes, the usual actions for manipulation of solids also work on wireframes, where appropriate.</a:t>
            </a:r>
          </a:p>
          <a:p>
            <a:r>
              <a:rPr lang="en-US" sz="1200" u="none" kern="1200" baseline="0" dirty="0" smtClean="0">
                <a:solidFill>
                  <a:schemeClr val="tx1"/>
                </a:solidFill>
                <a:latin typeface="+mn-lt"/>
                <a:ea typeface="+mn-ea"/>
                <a:cs typeface="+mn-cs"/>
              </a:rPr>
              <a:t>-</a:t>
            </a:r>
            <a:endParaRPr lang="en-GB" sz="1200" u="none" kern="1200" baseline="0" dirty="0" smtClean="0">
              <a:solidFill>
                <a:schemeClr val="tx1"/>
              </a:solidFill>
              <a:latin typeface="+mn-lt"/>
              <a:ea typeface="+mn-ea"/>
              <a:cs typeface="+mn-cs"/>
            </a:endParaRPr>
          </a:p>
          <a:p>
            <a:r>
              <a:rPr lang="en-GB" sz="1200" u="none" kern="1200" baseline="0" dirty="0" smtClean="0">
                <a:solidFill>
                  <a:schemeClr val="tx1"/>
                </a:solidFill>
                <a:latin typeface="+mn-lt"/>
                <a:ea typeface="+mn-ea"/>
                <a:cs typeface="+mn-cs"/>
              </a:rPr>
              <a:t>Sometimes, you’ll want to import only frames just to produce a so called .</a:t>
            </a:r>
            <a:r>
              <a:rPr lang="en-GB" sz="1200" u="none" kern="1200" baseline="0" dirty="0" err="1" smtClean="0">
                <a:solidFill>
                  <a:schemeClr val="tx1"/>
                </a:solidFill>
                <a:latin typeface="+mn-lt"/>
                <a:ea typeface="+mn-ea"/>
                <a:cs typeface="+mn-cs"/>
              </a:rPr>
              <a:t>hyd</a:t>
            </a:r>
            <a:r>
              <a:rPr lang="en-GB" sz="1200" u="none" kern="1200" baseline="0" dirty="0" smtClean="0">
                <a:solidFill>
                  <a:schemeClr val="tx1"/>
                </a:solidFill>
                <a:latin typeface="+mn-lt"/>
                <a:ea typeface="+mn-ea"/>
                <a:cs typeface="+mn-cs"/>
              </a:rPr>
              <a:t> file for use in other PIAS modules. Bart Soede will demonstrate: that this can now be done directly, without converting the frames to solid at all.</a:t>
            </a:r>
          </a:p>
          <a:p>
            <a:r>
              <a:rPr lang="en-US" sz="1200" u="none" kern="1200" baseline="0" dirty="0" smtClean="0">
                <a:solidFill>
                  <a:schemeClr val="tx1"/>
                </a:solidFill>
                <a:latin typeface="+mn-lt"/>
                <a:ea typeface="+mn-ea"/>
                <a:cs typeface="+mn-cs"/>
              </a:rPr>
              <a:t>-</a:t>
            </a:r>
            <a:endParaRPr lang="en-GB" sz="1200" u="none" kern="1200" baseline="0" dirty="0" smtClean="0">
              <a:solidFill>
                <a:schemeClr val="tx1"/>
              </a:solidFill>
              <a:latin typeface="+mn-lt"/>
              <a:ea typeface="+mn-ea"/>
              <a:cs typeface="+mn-cs"/>
            </a:endParaRPr>
          </a:p>
          <a:p>
            <a:r>
              <a:rPr lang="en-GB" sz="1200" u="none" kern="1200" baseline="0" dirty="0" smtClean="0">
                <a:solidFill>
                  <a:schemeClr val="tx1"/>
                </a:solidFill>
                <a:latin typeface="+mn-lt"/>
                <a:ea typeface="+mn-ea"/>
                <a:cs typeface="+mn-cs"/>
              </a:rPr>
              <a:t>Other times you do need a solid, for example for interpolation of new curves, for adjustments or for production-fairing and plate expansion. For this purpose there are graphical methods for inspection of a wireframe and for diagnostics in case the wireframe is not a valid representation of a solid, which will prevent conversion.</a:t>
            </a:r>
          </a:p>
          <a:p>
            <a:r>
              <a:rPr lang="en-US" sz="1200" u="none" kern="1200" baseline="0" dirty="0" smtClean="0">
                <a:solidFill>
                  <a:schemeClr val="tx1"/>
                </a:solidFill>
                <a:latin typeface="+mn-lt"/>
                <a:ea typeface="+mn-ea"/>
                <a:cs typeface="+mn-cs"/>
              </a:rPr>
              <a:t>-</a:t>
            </a:r>
            <a:endParaRPr lang="en-GB" sz="1200" u="none" kern="1200" baseline="0" dirty="0" smtClean="0">
              <a:solidFill>
                <a:schemeClr val="tx1"/>
              </a:solidFill>
              <a:latin typeface="+mn-lt"/>
              <a:ea typeface="+mn-ea"/>
              <a:cs typeface="+mn-cs"/>
            </a:endParaRPr>
          </a:p>
          <a:p>
            <a:r>
              <a:rPr lang="en-GB" sz="1200" u="none" kern="1200" baseline="0" dirty="0" smtClean="0">
                <a:solidFill>
                  <a:schemeClr val="tx1"/>
                </a:solidFill>
                <a:latin typeface="+mn-lt"/>
                <a:ea typeface="+mn-ea"/>
                <a:cs typeface="+mn-cs"/>
              </a:rPr>
              <a:t>Of course, it is also possible to draw an elementary lines plan by hand, from the ground up. Some people may prefer to start their design this way, converting it to a solid at a later stage.</a:t>
            </a:r>
          </a:p>
          <a:p>
            <a:endParaRPr lang="en-GB"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13</a:t>
            </a:fld>
            <a:endParaRPr lang="nl-NL" altLang="nl-NL"/>
          </a:p>
        </p:txBody>
      </p:sp>
    </p:spTree>
    <p:extLst>
      <p:ext uri="{BB962C8B-B14F-4D97-AF65-F5344CB8AC3E}">
        <p14:creationId xmlns:p14="http://schemas.microsoft.com/office/powerpoint/2010/main" val="2284909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kern="1200" baseline="0" dirty="0" smtClean="0">
                <a:solidFill>
                  <a:schemeClr val="tx1"/>
                </a:solidFill>
                <a:latin typeface="+mn-lt"/>
                <a:ea typeface="+mn-ea"/>
                <a:cs typeface="+mn-cs"/>
              </a:rPr>
              <a:t>Fairway has had the ability to define shell plating and compute plate expansions for many years. This functionality has largely been rewritten and generalised.</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Shell regions are defined by clicking on the corners of the region in a clockwise order.</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This allows for fast and easy definition of regions of arbitrary shape with visual feedback.</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Automatic generation of regions between defined seams and butts is also available, as before.</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After definition, a region can be given a particular purpose, such as 1) </a:t>
            </a:r>
            <a:r>
              <a:rPr lang="en-GB" sz="1200" u="none" kern="1200" baseline="0" dirty="0" smtClean="0">
                <a:solidFill>
                  <a:schemeClr val="tx1"/>
                </a:solidFill>
                <a:latin typeface="+mn-lt"/>
                <a:ea typeface="+mn-ea"/>
                <a:cs typeface="+mn-cs"/>
              </a:rPr>
              <a:t>surface properties</a:t>
            </a:r>
            <a:r>
              <a:rPr lang="en-GB" sz="1200" u="none" kern="1200" baseline="0" dirty="0" smtClean="0">
                <a:solidFill>
                  <a:schemeClr val="tx1"/>
                </a:solidFill>
                <a:latin typeface="+mn-lt"/>
                <a:ea typeface="+mn-ea"/>
                <a:cs typeface="+mn-cs"/>
              </a:rPr>
              <a:t>, 2) plate definition, 3) colour, or 4) regional settings for export.</a:t>
            </a:r>
          </a:p>
          <a:p>
            <a:r>
              <a:rPr lang="en-US"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Regions may overlap, which makes it possible to assign various purposes with different regions to the same area.</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Defined regions appear in the three view under the Shell item.</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Regions do not lock the underlying solid in any way. For example: you can still remove the </a:t>
            </a:r>
            <a:r>
              <a:rPr lang="en-GB" sz="1200" u="none" kern="1200" baseline="0" dirty="0" err="1" smtClean="0">
                <a:solidFill>
                  <a:schemeClr val="tx1"/>
                </a:solidFill>
                <a:latin typeface="+mn-lt"/>
                <a:ea typeface="+mn-ea"/>
                <a:cs typeface="+mn-cs"/>
              </a:rPr>
              <a:t>polycurve</a:t>
            </a:r>
            <a:r>
              <a:rPr lang="en-GB" sz="1200" u="none" kern="1200" baseline="0" dirty="0" smtClean="0">
                <a:solidFill>
                  <a:schemeClr val="tx1"/>
                </a:solidFill>
                <a:latin typeface="+mn-lt"/>
                <a:ea typeface="+mn-ea"/>
                <a:cs typeface="+mn-cs"/>
              </a:rPr>
              <a:t> that is part of a boundary of a region. This will mark the region as having an invalid boundary. Regions can exist without valid boundaries, their other properties won’t get lost. These regions can be fixed by simply redefining their boundary.</a:t>
            </a:r>
            <a:endParaRPr lang="en-GB"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14</a:t>
            </a:fld>
            <a:endParaRPr lang="nl-NL" altLang="nl-NL"/>
          </a:p>
        </p:txBody>
      </p:sp>
    </p:spTree>
    <p:extLst>
      <p:ext uri="{BB962C8B-B14F-4D97-AF65-F5344CB8AC3E}">
        <p14:creationId xmlns:p14="http://schemas.microsoft.com/office/powerpoint/2010/main" val="2950537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kern="1200" baseline="0" dirty="0" smtClean="0">
                <a:solidFill>
                  <a:schemeClr val="tx1"/>
                </a:solidFill>
                <a:latin typeface="+mn-lt"/>
                <a:ea typeface="+mn-ea"/>
                <a:cs typeface="+mn-cs"/>
              </a:rPr>
              <a:t>Shortly after the previous SARC user day was over we implemented shell rendering as a background task in Fairway, meaning that the surface of the solid is continuously updated as you are working with the model.</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The quality of that rendering has been dramatically improved.</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We can now simulate reflections in the shell surface including reflected striping, to allow easy interpretation of the fairness of the surface.</a:t>
            </a:r>
          </a:p>
          <a:p>
            <a:endParaRPr lang="en-US" sz="1200" u="none" kern="1200" baseline="0" dirty="0" smtClean="0">
              <a:solidFill>
                <a:schemeClr val="tx1"/>
              </a:solidFill>
              <a:latin typeface="+mn-lt"/>
              <a:ea typeface="+mn-ea"/>
              <a:cs typeface="+mn-cs"/>
            </a:endParaRPr>
          </a:p>
          <a:p>
            <a:r>
              <a:rPr lang="en-GB" sz="1200" u="none" kern="1200" baseline="0" dirty="0" smtClean="0">
                <a:solidFill>
                  <a:schemeClr val="tx1"/>
                </a:solidFill>
                <a:latin typeface="+mn-lt"/>
                <a:ea typeface="+mn-ea"/>
                <a:cs typeface="+mn-cs"/>
              </a:rPr>
              <a:t>In ship construction, curves rather than surfaces are used to define stiffeners and templates. The surfaces as modelled in Fairway have always been “fit for purpose”, which was primarily interpolation of new curves. Nevertheless, we are aware that surface quality is slowly becoming more important, not the least in hydrodynamic analysis. </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We recently had an intern, </a:t>
            </a:r>
            <a:r>
              <a:rPr lang="en-GB" sz="1200" u="none" kern="1200" baseline="0" dirty="0" err="1" smtClean="0">
                <a:solidFill>
                  <a:schemeClr val="tx1"/>
                </a:solidFill>
                <a:latin typeface="+mn-lt"/>
                <a:ea typeface="+mn-ea"/>
                <a:cs typeface="+mn-cs"/>
              </a:rPr>
              <a:t>Sayantam</a:t>
            </a:r>
            <a:r>
              <a:rPr lang="en-GB" sz="1200" u="none" kern="1200" baseline="0" dirty="0" smtClean="0">
                <a:solidFill>
                  <a:schemeClr val="tx1"/>
                </a:solidFill>
                <a:latin typeface="+mn-lt"/>
                <a:ea typeface="+mn-ea"/>
                <a:cs typeface="+mn-cs"/>
              </a:rPr>
              <a:t> Dutta from India, who took his Master’s in computational mathematics with us, trying to further improve the </a:t>
            </a:r>
            <a:r>
              <a:rPr lang="en-GB" sz="1200" u="none" kern="1200" baseline="0" dirty="0" smtClean="0">
                <a:solidFill>
                  <a:schemeClr val="tx1"/>
                </a:solidFill>
                <a:latin typeface="+mn-lt"/>
                <a:ea typeface="+mn-ea"/>
                <a:cs typeface="+mn-cs"/>
              </a:rPr>
              <a:t>shape of surface </a:t>
            </a:r>
            <a:r>
              <a:rPr lang="en-GB" sz="1200" u="none" kern="1200" baseline="0" dirty="0" smtClean="0">
                <a:solidFill>
                  <a:schemeClr val="tx1"/>
                </a:solidFill>
                <a:latin typeface="+mn-lt"/>
                <a:ea typeface="+mn-ea"/>
                <a:cs typeface="+mn-cs"/>
              </a:rPr>
              <a:t>patches in Fairway. His work will likely find its way to customers in the near future.</a:t>
            </a:r>
          </a:p>
          <a:p>
            <a:r>
              <a:rPr lang="en-US"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Another option that we’d like to explore is to visualise and manipulate the so-called tangent ribbons, which will bring more </a:t>
            </a:r>
            <a:r>
              <a:rPr lang="en-GB" sz="1200" i="1" u="none" kern="1200" baseline="0" dirty="0" smtClean="0">
                <a:solidFill>
                  <a:schemeClr val="tx1"/>
                </a:solidFill>
                <a:latin typeface="+mn-lt"/>
                <a:ea typeface="+mn-ea"/>
                <a:cs typeface="+mn-cs"/>
              </a:rPr>
              <a:t>control over the internal shape </a:t>
            </a:r>
            <a:r>
              <a:rPr lang="en-GB" sz="1200" u="none" kern="1200" baseline="0" dirty="0" smtClean="0">
                <a:solidFill>
                  <a:schemeClr val="tx1"/>
                </a:solidFill>
                <a:latin typeface="+mn-lt"/>
                <a:ea typeface="+mn-ea"/>
                <a:cs typeface="+mn-cs"/>
              </a:rPr>
              <a:t>of patches so that we can use fewer curves to define a particular shape. </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Currently, all curves take part it the definition of the surface shape. We now plan to implement passive curves, that will </a:t>
            </a:r>
            <a:r>
              <a:rPr lang="en-GB" sz="1200" i="1" u="none" kern="1200" baseline="0" dirty="0" smtClean="0">
                <a:solidFill>
                  <a:schemeClr val="tx1"/>
                </a:solidFill>
                <a:latin typeface="+mn-lt"/>
                <a:ea typeface="+mn-ea"/>
                <a:cs typeface="+mn-cs"/>
              </a:rPr>
              <a:t>not</a:t>
            </a:r>
            <a:r>
              <a:rPr lang="en-GB" sz="1200" i="0" u="none" kern="1200" baseline="0" dirty="0" smtClean="0">
                <a:solidFill>
                  <a:schemeClr val="tx1"/>
                </a:solidFill>
                <a:latin typeface="+mn-lt"/>
                <a:ea typeface="+mn-ea"/>
                <a:cs typeface="+mn-cs"/>
              </a:rPr>
              <a:t> take part in the definition but always follow the existing surface patches</a:t>
            </a:r>
            <a:r>
              <a:rPr lang="en-GB" sz="1200" u="none" kern="1200" baseline="0" dirty="0" smtClean="0">
                <a:solidFill>
                  <a:schemeClr val="tx1"/>
                </a:solidFill>
                <a:latin typeface="+mn-lt"/>
                <a:ea typeface="+mn-ea"/>
                <a:cs typeface="+mn-cs"/>
              </a:rPr>
              <a:t>. A passive curve can be made active at any time. The number of entities required for hull modelling will be reduced, even more so in combination with control over tangent ribbons.</a:t>
            </a:r>
            <a:endParaRPr lang="en-GB"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15</a:t>
            </a:fld>
            <a:endParaRPr lang="nl-NL" altLang="nl-NL"/>
          </a:p>
        </p:txBody>
      </p:sp>
    </p:spTree>
    <p:extLst>
      <p:ext uri="{BB962C8B-B14F-4D97-AF65-F5344CB8AC3E}">
        <p14:creationId xmlns:p14="http://schemas.microsoft.com/office/powerpoint/2010/main" val="2184808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kern="1200" baseline="0" dirty="0" smtClean="0">
                <a:solidFill>
                  <a:schemeClr val="tx1"/>
                </a:solidFill>
                <a:latin typeface="+mn-lt"/>
                <a:ea typeface="+mn-ea"/>
                <a:cs typeface="+mn-cs"/>
              </a:rPr>
              <a:t>We have successfully eliminated NURBS surface patches from hull-modelling. However, we are still required to export our hull models to NURBS surface patches in IGES format for use in third-party software. So, what we have so successfully eliminated, still comes back to haunt us.</a:t>
            </a:r>
          </a:p>
          <a:p>
            <a:r>
              <a:rPr lang="en-GB" sz="1200" u="none" kern="1200" baseline="0" dirty="0" smtClean="0">
                <a:solidFill>
                  <a:schemeClr val="tx1"/>
                </a:solidFill>
                <a:latin typeface="+mn-lt"/>
                <a:ea typeface="+mn-ea"/>
                <a:cs typeface="+mn-cs"/>
              </a:rPr>
              <a:t>-</a:t>
            </a:r>
            <a:endParaRPr lang="en-GB" sz="1200" u="none" kern="1200" baseline="0" dirty="0" smtClean="0">
              <a:solidFill>
                <a:schemeClr val="tx1"/>
              </a:solidFill>
              <a:latin typeface="+mn-lt"/>
              <a:ea typeface="+mn-ea"/>
              <a:cs typeface="+mn-cs"/>
            </a:endParaRPr>
          </a:p>
          <a:p>
            <a:r>
              <a:rPr lang="en-GB" sz="1200" u="none" kern="1200" baseline="0" dirty="0" smtClean="0">
                <a:solidFill>
                  <a:schemeClr val="tx1"/>
                </a:solidFill>
                <a:latin typeface="+mn-lt"/>
                <a:ea typeface="+mn-ea"/>
                <a:cs typeface="+mn-cs"/>
              </a:rPr>
              <a:t>As all surface patches in Fairway are currently exported as separate NURBS surfaces, 20.000 NURBS surfaces in an export is not an exception for a dense network. This may be beyond </a:t>
            </a:r>
            <a:r>
              <a:rPr lang="en-GB" sz="1200" i="0" u="none" kern="1200" baseline="0" dirty="0" smtClean="0">
                <a:solidFill>
                  <a:schemeClr val="tx1"/>
                </a:solidFill>
                <a:latin typeface="+mn-lt"/>
                <a:ea typeface="+mn-ea"/>
                <a:cs typeface="+mn-cs"/>
              </a:rPr>
              <a:t>the capacities of the receiving software. In addition, our current conversion to NURBS surfaces may yield models that are not watertight, which also may present problems for receiving software.</a:t>
            </a:r>
          </a:p>
          <a:p>
            <a:endParaRPr lang="en-GB" sz="1200" i="0" u="none" kern="1200" baseline="0" dirty="0" smtClean="0">
              <a:solidFill>
                <a:schemeClr val="tx1"/>
              </a:solidFill>
              <a:latin typeface="+mn-lt"/>
              <a:ea typeface="+mn-ea"/>
              <a:cs typeface="+mn-cs"/>
            </a:endParaRPr>
          </a:p>
          <a:p>
            <a:r>
              <a:rPr lang="en-GB" sz="1200" i="0" u="none" kern="1200" baseline="0" dirty="0" smtClean="0">
                <a:solidFill>
                  <a:schemeClr val="tx1"/>
                </a:solidFill>
                <a:latin typeface="+mn-lt"/>
                <a:ea typeface="+mn-ea"/>
                <a:cs typeface="+mn-cs"/>
              </a:rPr>
              <a:t>We recognise that these compatibility issues may present a problem to Fairway users. Apparently, receiving software will stick to NURBS surfaces. Thus, although completely unnecessary for the inner workings of Fairway, we have invested considerable research and development on improving NURBS surface export.</a:t>
            </a:r>
          </a:p>
          <a:p>
            <a:endParaRPr lang="en-GB" sz="1200" i="0" u="none" kern="1200" baseline="0" dirty="0" smtClean="0">
              <a:solidFill>
                <a:schemeClr val="tx1"/>
              </a:solidFill>
              <a:latin typeface="+mn-lt"/>
              <a:ea typeface="+mn-ea"/>
              <a:cs typeface="+mn-cs"/>
            </a:endParaRPr>
          </a:p>
          <a:p>
            <a:r>
              <a:rPr lang="en-GB" sz="1200" i="0" u="none" kern="1200" baseline="0" dirty="0" smtClean="0">
                <a:solidFill>
                  <a:schemeClr val="tx1"/>
                </a:solidFill>
                <a:latin typeface="+mn-lt"/>
                <a:ea typeface="+mn-ea"/>
                <a:cs typeface="+mn-cs"/>
              </a:rPr>
              <a:t>We are implementing large regions in a Fairway model to be covered with a single NURBS surface patch that will closely approximate the curves and surface within the respective region, </a:t>
            </a:r>
            <a:r>
              <a:rPr lang="en-GB" sz="1200" i="1" u="none" kern="1200" baseline="0" dirty="0" smtClean="0">
                <a:solidFill>
                  <a:schemeClr val="tx1"/>
                </a:solidFill>
                <a:latin typeface="+mn-lt"/>
                <a:ea typeface="+mn-ea"/>
                <a:cs typeface="+mn-cs"/>
              </a:rPr>
              <a:t>and</a:t>
            </a:r>
            <a:r>
              <a:rPr lang="en-GB" sz="1200" i="0" u="none" kern="1200" baseline="0" dirty="0" smtClean="0">
                <a:solidFill>
                  <a:schemeClr val="tx1"/>
                </a:solidFill>
                <a:latin typeface="+mn-lt"/>
                <a:ea typeface="+mn-ea"/>
                <a:cs typeface="+mn-cs"/>
              </a:rPr>
              <a:t> matches the region </a:t>
            </a:r>
            <a:r>
              <a:rPr lang="en-GB" sz="1200" i="1" u="none" kern="1200" baseline="0" dirty="0" smtClean="0">
                <a:solidFill>
                  <a:schemeClr val="tx1"/>
                </a:solidFill>
                <a:latin typeface="+mn-lt"/>
                <a:ea typeface="+mn-ea"/>
                <a:cs typeface="+mn-cs"/>
              </a:rPr>
              <a:t>boundary</a:t>
            </a:r>
            <a:r>
              <a:rPr lang="en-GB" sz="1200" i="0" u="none" kern="1200" baseline="0" dirty="0" smtClean="0">
                <a:solidFill>
                  <a:schemeClr val="tx1"/>
                </a:solidFill>
                <a:latin typeface="+mn-lt"/>
                <a:ea typeface="+mn-ea"/>
                <a:cs typeface="+mn-cs"/>
              </a:rPr>
              <a:t> curves </a:t>
            </a:r>
            <a:r>
              <a:rPr lang="en-GB" sz="1200" i="1" u="none" kern="1200" baseline="0" dirty="0" smtClean="0">
                <a:solidFill>
                  <a:schemeClr val="tx1"/>
                </a:solidFill>
                <a:latin typeface="+mn-lt"/>
                <a:ea typeface="+mn-ea"/>
                <a:cs typeface="+mn-cs"/>
              </a:rPr>
              <a:t>exactly. </a:t>
            </a:r>
            <a:r>
              <a:rPr lang="en-GB" sz="1200" i="0" u="none" kern="1200" baseline="0" dirty="0" smtClean="0">
                <a:solidFill>
                  <a:schemeClr val="tx1"/>
                </a:solidFill>
                <a:latin typeface="+mn-lt"/>
                <a:ea typeface="+mn-ea"/>
                <a:cs typeface="+mn-cs"/>
              </a:rPr>
              <a:t>Solving the puzzle of dividing the hull surface into purely four-sided regions may require a bit of user input initially. Please note: this is always the case in NURBS surface modellers. This new export feature will produce watertight models consisting of only a few NURBS surface patches. We expect this to greatly reduce the problems in third-party software and work hard to get this ready for release in Q3 2017.</a:t>
            </a:r>
            <a:endParaRPr lang="en-GB" sz="1200" i="1" u="none" kern="1200" baseline="0" dirty="0" smtClean="0">
              <a:solidFill>
                <a:schemeClr val="tx1"/>
              </a:solidFill>
              <a:latin typeface="+mn-lt"/>
              <a:ea typeface="+mn-ea"/>
              <a:cs typeface="+mn-cs"/>
            </a:endParaRPr>
          </a:p>
          <a:p>
            <a:endParaRPr lang="en-GB" sz="1200" i="0" u="none" kern="1200" baseline="0" dirty="0" smtClean="0">
              <a:solidFill>
                <a:schemeClr val="tx1"/>
              </a:solidFill>
              <a:latin typeface="+mn-lt"/>
              <a:ea typeface="+mn-ea"/>
              <a:cs typeface="+mn-cs"/>
            </a:endParaRPr>
          </a:p>
          <a:p>
            <a:r>
              <a:rPr lang="en-GB" sz="1200" i="0" u="none" kern="1200" baseline="0" dirty="0" smtClean="0">
                <a:solidFill>
                  <a:schemeClr val="tx1"/>
                </a:solidFill>
                <a:latin typeface="+mn-lt"/>
                <a:ea typeface="+mn-ea"/>
                <a:cs typeface="+mn-cs"/>
              </a:rPr>
              <a:t>While we are working on this, we have another MSc intern, Maria </a:t>
            </a:r>
            <a:r>
              <a:rPr lang="en-GB" sz="1200" i="0" u="none" kern="1200" baseline="0" dirty="0" err="1" smtClean="0">
                <a:solidFill>
                  <a:schemeClr val="tx1"/>
                </a:solidFill>
                <a:latin typeface="+mn-lt"/>
                <a:ea typeface="+mn-ea"/>
                <a:cs typeface="+mn-cs"/>
              </a:rPr>
              <a:t>Ardavani</a:t>
            </a:r>
            <a:r>
              <a:rPr lang="en-GB" sz="1200" i="0" u="none" kern="1200" baseline="0" dirty="0" smtClean="0">
                <a:solidFill>
                  <a:schemeClr val="tx1"/>
                </a:solidFill>
                <a:latin typeface="+mn-lt"/>
                <a:ea typeface="+mn-ea"/>
                <a:cs typeface="+mn-cs"/>
              </a:rPr>
              <a:t> from Greece, who is researching the possibilities for finding optimal partition of the hull in four-sided regions automatically. This could relieve the user from having to solve puzzles and define export regions by hand.</a:t>
            </a:r>
            <a:endParaRPr lang="en-GB"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16</a:t>
            </a:fld>
            <a:endParaRPr lang="nl-NL" altLang="nl-NL"/>
          </a:p>
        </p:txBody>
      </p:sp>
    </p:spTree>
    <p:extLst>
      <p:ext uri="{BB962C8B-B14F-4D97-AF65-F5344CB8AC3E}">
        <p14:creationId xmlns:p14="http://schemas.microsoft.com/office/powerpoint/2010/main" val="569257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u="none" kern="1200" baseline="0" dirty="0" smtClean="0">
                <a:solidFill>
                  <a:schemeClr val="tx1"/>
                </a:solidFill>
                <a:latin typeface="+mn-lt"/>
                <a:ea typeface="+mn-ea"/>
                <a:cs typeface="+mn-cs"/>
              </a:rPr>
              <a:t>So what we are working on is the ability to define large rectangular regions in a Fairway model, to be covered with a single NURBS surface patch. This patch will closely approximate the curves and surface within the respective region, </a:t>
            </a:r>
            <a:r>
              <a:rPr lang="en-GB" sz="1200" i="1" u="none" kern="1200" baseline="0" dirty="0" smtClean="0">
                <a:solidFill>
                  <a:schemeClr val="tx1"/>
                </a:solidFill>
                <a:latin typeface="+mn-lt"/>
                <a:ea typeface="+mn-ea"/>
                <a:cs typeface="+mn-cs"/>
              </a:rPr>
              <a:t>and</a:t>
            </a:r>
            <a:r>
              <a:rPr lang="en-GB" sz="1200" i="0" u="none" kern="1200" baseline="0" dirty="0" smtClean="0">
                <a:solidFill>
                  <a:schemeClr val="tx1"/>
                </a:solidFill>
                <a:latin typeface="+mn-lt"/>
                <a:ea typeface="+mn-ea"/>
                <a:cs typeface="+mn-cs"/>
              </a:rPr>
              <a:t> matches the region </a:t>
            </a:r>
            <a:r>
              <a:rPr lang="en-GB" sz="1200" i="1" u="none" kern="1200" baseline="0" dirty="0" smtClean="0">
                <a:solidFill>
                  <a:schemeClr val="tx1"/>
                </a:solidFill>
                <a:latin typeface="+mn-lt"/>
                <a:ea typeface="+mn-ea"/>
                <a:cs typeface="+mn-cs"/>
              </a:rPr>
              <a:t>boundary</a:t>
            </a:r>
            <a:r>
              <a:rPr lang="en-GB" sz="1200" i="0" u="none" kern="1200" baseline="0" dirty="0" smtClean="0">
                <a:solidFill>
                  <a:schemeClr val="tx1"/>
                </a:solidFill>
                <a:latin typeface="+mn-lt"/>
                <a:ea typeface="+mn-ea"/>
                <a:cs typeface="+mn-cs"/>
              </a:rPr>
              <a:t> curves </a:t>
            </a:r>
            <a:r>
              <a:rPr lang="en-GB" sz="1200" i="1" u="none" kern="1200" baseline="0" dirty="0" smtClean="0">
                <a:solidFill>
                  <a:schemeClr val="tx1"/>
                </a:solidFill>
                <a:latin typeface="+mn-lt"/>
                <a:ea typeface="+mn-ea"/>
                <a:cs typeface="+mn-cs"/>
              </a:rPr>
              <a:t>exactly. </a:t>
            </a:r>
            <a:r>
              <a:rPr lang="en-GB" sz="1200" i="0" u="none" kern="1200" baseline="0" dirty="0" smtClean="0">
                <a:solidFill>
                  <a:schemeClr val="tx1"/>
                </a:solidFill>
                <a:latin typeface="+mn-lt"/>
                <a:ea typeface="+mn-ea"/>
                <a:cs typeface="+mn-cs"/>
              </a:rPr>
              <a:t>Solving the puzzle of dividing the hull surface into purely four-sided regions may require a bit of user input initially. [[Please note: this is always the case in NURBS surface modellers.]] This new export feature will produce watertight models consisting of only a few NURBS surface patches. We expect this to greatly reduce the problems in third-party software and work hard to get this ready for release in Q3 this year.</a:t>
            </a:r>
            <a:endParaRPr lang="en-GB" sz="1200" i="1" u="none" kern="1200" baseline="0" dirty="0" smtClean="0">
              <a:solidFill>
                <a:schemeClr val="tx1"/>
              </a:solidFill>
              <a:latin typeface="+mn-lt"/>
              <a:ea typeface="+mn-ea"/>
              <a:cs typeface="+mn-cs"/>
            </a:endParaRPr>
          </a:p>
          <a:p>
            <a:endParaRPr lang="en-GB" sz="1200" i="0" u="none" kern="1200" baseline="0" dirty="0" smtClean="0">
              <a:solidFill>
                <a:schemeClr val="tx1"/>
              </a:solidFill>
              <a:latin typeface="+mn-lt"/>
              <a:ea typeface="+mn-ea"/>
              <a:cs typeface="+mn-cs"/>
            </a:endParaRPr>
          </a:p>
          <a:p>
            <a:r>
              <a:rPr lang="en-GB" sz="1200" i="0" u="none" kern="1200" baseline="0" dirty="0" smtClean="0">
                <a:solidFill>
                  <a:schemeClr val="tx1"/>
                </a:solidFill>
                <a:latin typeface="+mn-lt"/>
                <a:ea typeface="+mn-ea"/>
                <a:cs typeface="+mn-cs"/>
              </a:rPr>
              <a:t>While we are working on this, we have another Master of Science intern, Maria </a:t>
            </a:r>
            <a:r>
              <a:rPr lang="en-GB" sz="1200" i="0" u="none" kern="1200" baseline="0" dirty="0" err="1" smtClean="0">
                <a:solidFill>
                  <a:schemeClr val="tx1"/>
                </a:solidFill>
                <a:latin typeface="+mn-lt"/>
                <a:ea typeface="+mn-ea"/>
                <a:cs typeface="+mn-cs"/>
              </a:rPr>
              <a:t>Ardavani</a:t>
            </a:r>
            <a:r>
              <a:rPr lang="en-GB" sz="1200" i="0" u="none" kern="1200" baseline="0" dirty="0" smtClean="0">
                <a:solidFill>
                  <a:schemeClr val="tx1"/>
                </a:solidFill>
                <a:latin typeface="+mn-lt"/>
                <a:ea typeface="+mn-ea"/>
                <a:cs typeface="+mn-cs"/>
              </a:rPr>
              <a:t> from Greece, who is researching the possibilities for finding optimal partition of the hull in four-sided regions automatically. This could relieve the user from having to solve puzzles and define export regions by hand.</a:t>
            </a:r>
            <a:endParaRPr lang="en-GB" dirty="0" smtClean="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17</a:t>
            </a:fld>
            <a:endParaRPr lang="nl-NL" altLang="nl-NL"/>
          </a:p>
        </p:txBody>
      </p:sp>
    </p:spTree>
    <p:extLst>
      <p:ext uri="{BB962C8B-B14F-4D97-AF65-F5344CB8AC3E}">
        <p14:creationId xmlns:p14="http://schemas.microsoft.com/office/powerpoint/2010/main" val="894775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kern="1200" baseline="0" dirty="0" smtClean="0">
                <a:solidFill>
                  <a:schemeClr val="tx1"/>
                </a:solidFill>
                <a:latin typeface="+mn-lt"/>
                <a:ea typeface="+mn-ea"/>
                <a:cs typeface="+mn-cs"/>
              </a:rPr>
              <a:t>Traditionally, SARC has had a very strong focus on hydrostatics and validation of regulatory requirements. There is no doubt that </a:t>
            </a:r>
            <a:r>
              <a:rPr lang="en-GB" sz="1200" i="1" u="none" kern="1200" baseline="0" dirty="0" smtClean="0">
                <a:solidFill>
                  <a:schemeClr val="tx1"/>
                </a:solidFill>
                <a:latin typeface="+mn-lt"/>
                <a:ea typeface="+mn-ea"/>
                <a:cs typeface="+mn-cs"/>
              </a:rPr>
              <a:t>hydrodynamic</a:t>
            </a:r>
            <a:r>
              <a:rPr lang="en-GB" sz="1200" i="0" u="none" kern="1200" baseline="0" dirty="0" smtClean="0">
                <a:solidFill>
                  <a:schemeClr val="tx1"/>
                </a:solidFill>
                <a:latin typeface="+mn-lt"/>
                <a:ea typeface="+mn-ea"/>
                <a:cs typeface="+mn-cs"/>
              </a:rPr>
              <a:t> optimisation is receiving increased attention, and the tools and technology for computational fluid dynamics analysis are increasingly becoming more accessible, as elucidated in the keynote by Volker Bertram. I’d like to close this presentation with how we are preparing Fairway for this development.</a:t>
            </a:r>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18</a:t>
            </a:fld>
            <a:endParaRPr lang="nl-NL" altLang="nl-NL"/>
          </a:p>
        </p:txBody>
      </p:sp>
    </p:spTree>
    <p:extLst>
      <p:ext uri="{BB962C8B-B14F-4D97-AF65-F5344CB8AC3E}">
        <p14:creationId xmlns:p14="http://schemas.microsoft.com/office/powerpoint/2010/main" val="3214031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u="none" kern="1200" baseline="0" dirty="0" smtClean="0">
                <a:solidFill>
                  <a:schemeClr val="tx1"/>
                </a:solidFill>
                <a:latin typeface="+mn-lt"/>
                <a:ea typeface="+mn-ea"/>
                <a:cs typeface="+mn-cs"/>
              </a:rPr>
              <a:t>The problems of geometric design and hydrodynamic analysis have been solved, by means of Fairway and existing CFD solvers. What is necessary for hydrodynamic </a:t>
            </a:r>
            <a:r>
              <a:rPr lang="en-GB" sz="1200" i="1" u="none" kern="1200" baseline="0" dirty="0" smtClean="0">
                <a:solidFill>
                  <a:schemeClr val="tx1"/>
                </a:solidFill>
                <a:latin typeface="+mn-lt"/>
                <a:ea typeface="+mn-ea"/>
                <a:cs typeface="+mn-cs"/>
              </a:rPr>
              <a:t>optimisation</a:t>
            </a:r>
            <a:r>
              <a:rPr lang="en-GB" sz="1200" i="0" u="none" kern="1200" baseline="0" dirty="0" smtClean="0">
                <a:solidFill>
                  <a:schemeClr val="tx1"/>
                </a:solidFill>
                <a:latin typeface="+mn-lt"/>
                <a:ea typeface="+mn-ea"/>
                <a:cs typeface="+mn-cs"/>
              </a:rPr>
              <a:t> is a means of generating shape variations,</a:t>
            </a:r>
          </a:p>
          <a:p>
            <a:r>
              <a:rPr lang="en-GB" sz="1200" i="0" u="none" kern="1200" baseline="0" dirty="0" smtClean="0">
                <a:solidFill>
                  <a:schemeClr val="tx1"/>
                </a:solidFill>
                <a:latin typeface="+mn-lt"/>
                <a:ea typeface="+mn-ea"/>
                <a:cs typeface="+mn-cs"/>
              </a:rPr>
              <a:t>-</a:t>
            </a:r>
          </a:p>
          <a:p>
            <a:r>
              <a:rPr lang="en-GB" sz="1200" i="0" u="none" kern="1200" baseline="0" dirty="0" smtClean="0">
                <a:solidFill>
                  <a:schemeClr val="tx1"/>
                </a:solidFill>
                <a:latin typeface="+mn-lt"/>
                <a:ea typeface="+mn-ea"/>
                <a:cs typeface="+mn-cs"/>
              </a:rPr>
              <a:t>and connecting the systems. </a:t>
            </a:r>
            <a:r>
              <a:rPr lang="en-GB" sz="1200" i="1" u="none" kern="1200" baseline="0" dirty="0" smtClean="0">
                <a:solidFill>
                  <a:schemeClr val="tx1"/>
                </a:solidFill>
                <a:latin typeface="+mn-lt"/>
                <a:ea typeface="+mn-ea"/>
                <a:cs typeface="+mn-cs"/>
              </a:rPr>
              <a:t>Automated optimisation</a:t>
            </a:r>
            <a:r>
              <a:rPr lang="en-GB" sz="1200" i="0" u="none" kern="1200" baseline="0" dirty="0" smtClean="0">
                <a:solidFill>
                  <a:schemeClr val="tx1"/>
                </a:solidFill>
                <a:latin typeface="+mn-lt"/>
                <a:ea typeface="+mn-ea"/>
                <a:cs typeface="+mn-cs"/>
              </a:rPr>
              <a:t> requires in addition an algorithm</a:t>
            </a:r>
          </a:p>
          <a:p>
            <a:r>
              <a:rPr lang="en-GB" sz="1200" i="0" u="none" kern="1200" baseline="0" dirty="0" smtClean="0">
                <a:solidFill>
                  <a:schemeClr val="tx1"/>
                </a:solidFill>
                <a:latin typeface="+mn-lt"/>
                <a:ea typeface="+mn-ea"/>
                <a:cs typeface="+mn-cs"/>
              </a:rPr>
              <a:t>-</a:t>
            </a:r>
          </a:p>
          <a:p>
            <a:r>
              <a:rPr lang="en-GB" sz="1200" i="0" u="none" kern="1200" baseline="0" dirty="0" smtClean="0">
                <a:solidFill>
                  <a:schemeClr val="tx1"/>
                </a:solidFill>
                <a:latin typeface="+mn-lt"/>
                <a:ea typeface="+mn-ea"/>
                <a:cs typeface="+mn-cs"/>
              </a:rPr>
              <a:t>that can drive shape variations towards more optimal solutions.</a:t>
            </a:r>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19</a:t>
            </a:fld>
            <a:endParaRPr lang="nl-NL" altLang="nl-NL"/>
          </a:p>
        </p:txBody>
      </p:sp>
    </p:spTree>
    <p:extLst>
      <p:ext uri="{BB962C8B-B14F-4D97-AF65-F5344CB8AC3E}">
        <p14:creationId xmlns:p14="http://schemas.microsoft.com/office/powerpoint/2010/main" val="2520051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kern="1200" baseline="0" dirty="0" smtClean="0">
                <a:solidFill>
                  <a:schemeClr val="tx1"/>
                </a:solidFill>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kern="1200" baseline="0" dirty="0" smtClean="0">
                <a:solidFill>
                  <a:schemeClr val="tx1"/>
                </a:solidFill>
                <a:latin typeface="+mn-lt"/>
                <a:ea typeface="+mn-ea"/>
                <a:cs typeface="+mn-cs"/>
              </a:rPr>
              <a:t>I’ll answer the question “Why would I want to use Fairway over Rhino, SolidWorks or AutoCAD?” (or whatever mechanical CAD system you have) and also “Why didn’t you implement Fairway as a plugin to an existing system?”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none" kern="1200" baseline="0" dirty="0" smtClean="0">
                <a:solidFill>
                  <a:schemeClr val="tx1"/>
                </a:solidFill>
                <a:latin typeface="+mn-lt"/>
                <a:ea typeface="+mn-ea"/>
                <a:cs typeface="+mn-cs"/>
              </a:rPr>
              <a:t>-</a:t>
            </a:r>
            <a:endParaRPr lang="en-GB" sz="1200" u="none" kern="1200" baseline="0" dirty="0" smtClean="0">
              <a:solidFill>
                <a:schemeClr val="tx1"/>
              </a:solidFill>
              <a:latin typeface="+mn-lt"/>
              <a:ea typeface="+mn-ea"/>
              <a:cs typeface="+mn-cs"/>
            </a:endParaRPr>
          </a:p>
          <a:p>
            <a:r>
              <a:rPr lang="en-GB" sz="1200" u="none" kern="1200" baseline="0" dirty="0" smtClean="0">
                <a:solidFill>
                  <a:schemeClr val="tx1"/>
                </a:solidFill>
                <a:latin typeface="+mn-lt"/>
                <a:ea typeface="+mn-ea"/>
                <a:cs typeface="+mn-cs"/>
              </a:rPr>
              <a:t>Traditional mechanical CAD systems are based on non-uniform rational B-spline surface patches, which is also the data format of geometry exchange formats such as IGES and DXF.</a:t>
            </a:r>
          </a:p>
          <a:p>
            <a:r>
              <a:rPr lang="en-US"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What do NURBS patches look like?</a:t>
            </a:r>
          </a:p>
          <a:p>
            <a:r>
              <a:rPr lang="en-US"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1. Always four-sided, have four corners.</a:t>
            </a:r>
          </a:p>
          <a:p>
            <a:r>
              <a:rPr lang="en-US" sz="1200" u="none" kern="1200" baseline="0" dirty="0" smtClean="0">
                <a:solidFill>
                  <a:schemeClr val="tx1"/>
                </a:solidFill>
                <a:latin typeface="+mn-lt"/>
                <a:ea typeface="+mn-ea"/>
                <a:cs typeface="+mn-cs"/>
              </a:rPr>
              <a:t>-</a:t>
            </a:r>
            <a:endParaRPr lang="en-GB" sz="1200" u="none" kern="1200" baseline="0" dirty="0" smtClean="0">
              <a:solidFill>
                <a:schemeClr val="tx1"/>
              </a:solidFill>
              <a:latin typeface="+mn-lt"/>
              <a:ea typeface="+mn-ea"/>
              <a:cs typeface="+mn-cs"/>
            </a:endParaRPr>
          </a:p>
          <a:p>
            <a:r>
              <a:rPr lang="en-GB" sz="1200" u="none" kern="1200" baseline="0" dirty="0" smtClean="0">
                <a:solidFill>
                  <a:schemeClr val="tx1"/>
                </a:solidFill>
                <a:latin typeface="+mn-lt"/>
                <a:ea typeface="+mn-ea"/>
                <a:cs typeface="+mn-cs"/>
              </a:rPr>
              <a:t>2. Data definition is always a regular network of control points.</a:t>
            </a:r>
          </a:p>
          <a:p>
            <a:endParaRPr lang="en-GB"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a:t>
            </a:fld>
            <a:endParaRPr lang="nl-NL" altLang="nl-NL"/>
          </a:p>
        </p:txBody>
      </p:sp>
    </p:spTree>
    <p:extLst>
      <p:ext uri="{BB962C8B-B14F-4D97-AF65-F5344CB8AC3E}">
        <p14:creationId xmlns:p14="http://schemas.microsoft.com/office/powerpoint/2010/main" val="206027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u="none" kern="1200" baseline="0" dirty="0" smtClean="0">
                <a:solidFill>
                  <a:schemeClr val="tx1"/>
                </a:solidFill>
                <a:latin typeface="+mn-lt"/>
                <a:ea typeface="+mn-ea"/>
                <a:cs typeface="+mn-cs"/>
              </a:rPr>
              <a:t>Typical naval architectural shape variations are available right from the Fairway GUI, such as </a:t>
            </a:r>
            <a:r>
              <a:rPr lang="en-GB" sz="1200" i="1" u="none" kern="1200" baseline="0" dirty="0" err="1" smtClean="0">
                <a:solidFill>
                  <a:schemeClr val="tx1"/>
                </a:solidFill>
                <a:latin typeface="+mn-lt"/>
                <a:ea typeface="+mn-ea"/>
                <a:cs typeface="+mn-cs"/>
              </a:rPr>
              <a:t>Lackenby</a:t>
            </a:r>
            <a:r>
              <a:rPr lang="en-GB" sz="1200" i="1" u="none" kern="1200" baseline="0" dirty="0" smtClean="0">
                <a:solidFill>
                  <a:schemeClr val="tx1"/>
                </a:solidFill>
                <a:latin typeface="+mn-lt"/>
                <a:ea typeface="+mn-ea"/>
                <a:cs typeface="+mn-cs"/>
              </a:rPr>
              <a:t> transformation</a:t>
            </a:r>
            <a:r>
              <a:rPr lang="en-GB" sz="1200" i="0" u="none" kern="1200" baseline="0" dirty="0" smtClean="0">
                <a:solidFill>
                  <a:schemeClr val="tx1"/>
                </a:solidFill>
                <a:latin typeface="+mn-lt"/>
                <a:ea typeface="+mn-ea"/>
                <a:cs typeface="+mn-cs"/>
              </a:rPr>
              <a:t>, with which a hull can be adjusted to specific design particulars such as LCB and </a:t>
            </a:r>
            <a:r>
              <a:rPr lang="en-GB" sz="1200" i="0" u="none" kern="1200" baseline="0" dirty="0" err="1" smtClean="0">
                <a:solidFill>
                  <a:schemeClr val="tx1"/>
                </a:solidFill>
                <a:latin typeface="+mn-lt"/>
                <a:ea typeface="+mn-ea"/>
                <a:cs typeface="+mn-cs"/>
              </a:rPr>
              <a:t>C_b</a:t>
            </a:r>
            <a:r>
              <a:rPr lang="en-GB" sz="1200" i="0" u="none" kern="1200" baseline="0" dirty="0" smtClean="0">
                <a:solidFill>
                  <a:schemeClr val="tx1"/>
                </a:solidFill>
                <a:latin typeface="+mn-lt"/>
                <a:ea typeface="+mn-ea"/>
                <a:cs typeface="+mn-cs"/>
              </a:rPr>
              <a:t>. Although since 1951 </a:t>
            </a:r>
            <a:r>
              <a:rPr lang="en-GB" sz="1200" i="0" u="none" kern="1200" baseline="0" dirty="0" err="1" smtClean="0">
                <a:solidFill>
                  <a:schemeClr val="tx1"/>
                </a:solidFill>
                <a:latin typeface="+mn-lt"/>
                <a:ea typeface="+mn-ea"/>
                <a:cs typeface="+mn-cs"/>
              </a:rPr>
              <a:t>Lackenby</a:t>
            </a:r>
            <a:r>
              <a:rPr lang="en-GB" sz="1200" i="0" u="none" kern="1200" baseline="0" dirty="0" smtClean="0">
                <a:solidFill>
                  <a:schemeClr val="tx1"/>
                </a:solidFill>
                <a:latin typeface="+mn-lt"/>
                <a:ea typeface="+mn-ea"/>
                <a:cs typeface="+mn-cs"/>
              </a:rPr>
              <a:t> has proven to be very powerful, this method affects the entire hull. However, for hydrodynamic optimisation more localised shape modifications are required.</a:t>
            </a:r>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20</a:t>
            </a:fld>
            <a:endParaRPr lang="nl-NL" altLang="nl-NL"/>
          </a:p>
        </p:txBody>
      </p:sp>
    </p:spTree>
    <p:extLst>
      <p:ext uri="{BB962C8B-B14F-4D97-AF65-F5344CB8AC3E}">
        <p14:creationId xmlns:p14="http://schemas.microsoft.com/office/powerpoint/2010/main" val="3214031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u="none" kern="1200" baseline="0" dirty="0" smtClean="0">
                <a:solidFill>
                  <a:schemeClr val="tx1"/>
                </a:solidFill>
                <a:latin typeface="+mn-lt"/>
                <a:ea typeface="+mn-ea"/>
                <a:cs typeface="+mn-cs"/>
              </a:rPr>
              <a:t>Generating these kinds of shape variations in Fairway models was the subject of my PhD thesis from 2004. That research has resulted in a method for localised shape transformation based on a technique called spatial deformation. A simplified version of this transformation is currently in beta and Bart will demonstrate its potentials.</a:t>
            </a:r>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21</a:t>
            </a:fld>
            <a:endParaRPr lang="nl-NL" altLang="nl-NL"/>
          </a:p>
        </p:txBody>
      </p:sp>
    </p:spTree>
    <p:extLst>
      <p:ext uri="{BB962C8B-B14F-4D97-AF65-F5344CB8AC3E}">
        <p14:creationId xmlns:p14="http://schemas.microsoft.com/office/powerpoint/2010/main" val="3214031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u="none" kern="1200" baseline="0" dirty="0" smtClean="0">
                <a:solidFill>
                  <a:schemeClr val="tx1"/>
                </a:solidFill>
                <a:latin typeface="+mn-lt"/>
                <a:ea typeface="+mn-ea"/>
                <a:cs typeface="+mn-cs"/>
              </a:rPr>
              <a:t>-</a:t>
            </a:r>
          </a:p>
          <a:p>
            <a:r>
              <a:rPr lang="en-GB" sz="1200" i="0" u="none" kern="1200" baseline="0" dirty="0" smtClean="0">
                <a:solidFill>
                  <a:schemeClr val="tx1"/>
                </a:solidFill>
                <a:latin typeface="+mn-lt"/>
                <a:ea typeface="+mn-ea"/>
                <a:cs typeface="+mn-cs"/>
              </a:rPr>
              <a:t>We are currently making plans together with another company you may have heard of: Friendship Systems in Potsdam, Germany.</a:t>
            </a:r>
            <a:endParaRPr lang="en-GB"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22</a:t>
            </a:fld>
            <a:endParaRPr lang="nl-NL" altLang="nl-NL"/>
          </a:p>
        </p:txBody>
      </p:sp>
    </p:spTree>
    <p:extLst>
      <p:ext uri="{BB962C8B-B14F-4D97-AF65-F5344CB8AC3E}">
        <p14:creationId xmlns:p14="http://schemas.microsoft.com/office/powerpoint/2010/main" val="3214031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u="none" kern="1200" baseline="0" dirty="0" smtClean="0">
                <a:solidFill>
                  <a:schemeClr val="tx1"/>
                </a:solidFill>
                <a:latin typeface="+mn-lt"/>
                <a:ea typeface="+mn-ea"/>
                <a:cs typeface="+mn-cs"/>
              </a:rPr>
              <a:t>With their software called CAESES they specialise in hydrodynamic optimisation, covering the synthesis of shape variations, meshing,</a:t>
            </a:r>
          </a:p>
          <a:p>
            <a:r>
              <a:rPr lang="en-GB" sz="1200" i="0" u="none" kern="1200" baseline="0" dirty="0" smtClean="0">
                <a:solidFill>
                  <a:schemeClr val="tx1"/>
                </a:solidFill>
                <a:latin typeface="+mn-lt"/>
                <a:ea typeface="+mn-ea"/>
                <a:cs typeface="+mn-cs"/>
              </a:rPr>
              <a:t>-</a:t>
            </a:r>
          </a:p>
          <a:p>
            <a:r>
              <a:rPr lang="en-GB" sz="1200" i="0" u="none" kern="1200" baseline="0" dirty="0" smtClean="0">
                <a:solidFill>
                  <a:schemeClr val="tx1"/>
                </a:solidFill>
                <a:latin typeface="+mn-lt"/>
                <a:ea typeface="+mn-ea"/>
                <a:cs typeface="+mn-cs"/>
              </a:rPr>
              <a:t>communication with CFD solvers,</a:t>
            </a:r>
          </a:p>
          <a:p>
            <a:r>
              <a:rPr lang="en-GB" sz="1200" i="0" u="none" kern="1200" baseline="0" dirty="0" smtClean="0">
                <a:solidFill>
                  <a:schemeClr val="tx1"/>
                </a:solidFill>
                <a:latin typeface="+mn-lt"/>
                <a:ea typeface="+mn-ea"/>
                <a:cs typeface="+mn-cs"/>
              </a:rPr>
              <a:t>-</a:t>
            </a:r>
          </a:p>
          <a:p>
            <a:r>
              <a:rPr lang="en-GB" sz="1200" i="0" u="none" kern="1200" baseline="0" dirty="0" smtClean="0">
                <a:solidFill>
                  <a:schemeClr val="tx1"/>
                </a:solidFill>
                <a:latin typeface="+mn-lt"/>
                <a:ea typeface="+mn-ea"/>
                <a:cs typeface="+mn-cs"/>
              </a:rPr>
              <a:t>and optimisation.</a:t>
            </a:r>
            <a:endParaRPr lang="en-GB"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23</a:t>
            </a:fld>
            <a:endParaRPr lang="nl-NL" altLang="nl-NL"/>
          </a:p>
        </p:txBody>
      </p:sp>
    </p:spTree>
    <p:extLst>
      <p:ext uri="{BB962C8B-B14F-4D97-AF65-F5344CB8AC3E}">
        <p14:creationId xmlns:p14="http://schemas.microsoft.com/office/powerpoint/2010/main" val="1244662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u="none" kern="1200" baseline="0" dirty="0" smtClean="0">
                <a:solidFill>
                  <a:schemeClr val="tx1"/>
                </a:solidFill>
                <a:latin typeface="+mn-lt"/>
                <a:ea typeface="+mn-ea"/>
                <a:cs typeface="+mn-cs"/>
              </a:rPr>
              <a:t>What we are working on with Friendship Systems</a:t>
            </a:r>
          </a:p>
          <a:p>
            <a:r>
              <a:rPr lang="en-GB" sz="1200" i="0" u="none" kern="1200" baseline="0" dirty="0" smtClean="0">
                <a:solidFill>
                  <a:schemeClr val="tx1"/>
                </a:solidFill>
                <a:latin typeface="+mn-lt"/>
                <a:ea typeface="+mn-ea"/>
                <a:cs typeface="+mn-cs"/>
              </a:rPr>
              <a:t>-</a:t>
            </a:r>
          </a:p>
          <a:p>
            <a:r>
              <a:rPr lang="en-GB" sz="1200" i="0" u="none" kern="1200" baseline="0" dirty="0" smtClean="0">
                <a:solidFill>
                  <a:schemeClr val="tx1"/>
                </a:solidFill>
                <a:latin typeface="+mn-lt"/>
                <a:ea typeface="+mn-ea"/>
                <a:cs typeface="+mn-cs"/>
              </a:rPr>
              <a:t>is a protocol for lossless communication between Fairway and CAESES. This will make sure that the structure of a Fairway model remains intact during a hydrodynamic optimisation, without conversion issues to and from different formats. This will be a great advantage, as Fairway will retain all its powers over the model, and be able to make changes before, during and after the optimisation. Tentatively we estimate that this functionality will be available for general use by the end of this year.</a:t>
            </a:r>
          </a:p>
          <a:p>
            <a:endParaRPr lang="en-GB" sz="1200" i="0" u="none" kern="1200" baseline="0" dirty="0" smtClean="0">
              <a:solidFill>
                <a:schemeClr val="tx1"/>
              </a:solidFill>
              <a:latin typeface="+mn-lt"/>
              <a:ea typeface="+mn-ea"/>
              <a:cs typeface="+mn-cs"/>
            </a:endParaRPr>
          </a:p>
          <a:p>
            <a:r>
              <a:rPr lang="en-GB" sz="1200" i="0" u="none" kern="1200" baseline="0" dirty="0" smtClean="0">
                <a:solidFill>
                  <a:schemeClr val="tx1"/>
                </a:solidFill>
                <a:latin typeface="+mn-lt"/>
                <a:ea typeface="+mn-ea"/>
                <a:cs typeface="+mn-cs"/>
              </a:rPr>
              <a:t>That is all I have time for at this moment. Thank you very much for your attention!</a:t>
            </a:r>
          </a:p>
          <a:p>
            <a:endParaRPr lang="en-GB" sz="1200" i="0" u="none" kern="1200" baseline="0" dirty="0" smtClean="0">
              <a:solidFill>
                <a:schemeClr val="tx1"/>
              </a:solidFill>
              <a:latin typeface="+mn-lt"/>
              <a:ea typeface="+mn-ea"/>
              <a:cs typeface="+mn-cs"/>
            </a:endParaRPr>
          </a:p>
          <a:p>
            <a:r>
              <a:rPr lang="en-GB" sz="1200" i="0" u="none" kern="1200" baseline="0" dirty="0" smtClean="0">
                <a:solidFill>
                  <a:schemeClr val="tx1"/>
                </a:solidFill>
                <a:latin typeface="+mn-lt"/>
                <a:ea typeface="+mn-ea"/>
                <a:cs typeface="+mn-cs"/>
              </a:rPr>
              <a:t>I propose that we take a break now, under which you’ll be able to ask me any questions you might have. And if the question is of general interest, I can repeat it on stage just before Bart starts his demonstration of Fairway after the break.</a:t>
            </a:r>
            <a:endParaRPr lang="en-GB"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24</a:t>
            </a:fld>
            <a:endParaRPr lang="nl-NL" altLang="nl-NL"/>
          </a:p>
        </p:txBody>
      </p:sp>
    </p:spTree>
    <p:extLst>
      <p:ext uri="{BB962C8B-B14F-4D97-AF65-F5344CB8AC3E}">
        <p14:creationId xmlns:p14="http://schemas.microsoft.com/office/powerpoint/2010/main" val="1670653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kern="1200" baseline="0" dirty="0" smtClean="0">
                <a:solidFill>
                  <a:schemeClr val="tx1"/>
                </a:solidFill>
                <a:latin typeface="+mn-lt"/>
                <a:ea typeface="+mn-ea"/>
                <a:cs typeface="+mn-cs"/>
              </a:rPr>
              <a:t>NURBS patches are good for most applications in mechanical CAD: extrusions, sweeps, surfaces of revolution, fillets, chamfers, and cut-outs are all very well supported.</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They are not so good for free-form shapes, but are usually good enough in applications where you can accept to be dictated by the method at certain levels: like in appliances that just need to look appealing, but their exact geometry is not important.</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For the design of free-form shapes </a:t>
            </a:r>
            <a:r>
              <a:rPr lang="en-GB" sz="1200" i="1" u="none" kern="1200" baseline="0" dirty="0" smtClean="0">
                <a:solidFill>
                  <a:schemeClr val="tx1"/>
                </a:solidFill>
                <a:latin typeface="+mn-lt"/>
                <a:ea typeface="+mn-ea"/>
                <a:cs typeface="+mn-cs"/>
              </a:rPr>
              <a:t>with</a:t>
            </a:r>
            <a:r>
              <a:rPr lang="en-GB" sz="1200" i="0" u="none" kern="1200" baseline="0" dirty="0" smtClean="0">
                <a:solidFill>
                  <a:schemeClr val="tx1"/>
                </a:solidFill>
                <a:latin typeface="+mn-lt"/>
                <a:ea typeface="+mn-ea"/>
                <a:cs typeface="+mn-cs"/>
              </a:rPr>
              <a:t> exact geometric requirements, such as ships and automobiles, NURBS surfaces just don’t cut it.</a:t>
            </a:r>
            <a:endParaRPr lang="en-GB"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3</a:t>
            </a:fld>
            <a:endParaRPr lang="nl-NL" altLang="nl-NL"/>
          </a:p>
        </p:txBody>
      </p:sp>
    </p:spTree>
    <p:extLst>
      <p:ext uri="{BB962C8B-B14F-4D97-AF65-F5344CB8AC3E}">
        <p14:creationId xmlns:p14="http://schemas.microsoft.com/office/powerpoint/2010/main" val="1708539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kern="1200" baseline="0" dirty="0" smtClean="0">
                <a:solidFill>
                  <a:schemeClr val="tx1"/>
                </a:solidFill>
                <a:latin typeface="+mn-lt"/>
                <a:ea typeface="+mn-ea"/>
                <a:cs typeface="+mn-cs"/>
              </a:rPr>
              <a:t>Why don’t they? I could fill an hour long presentation explaining in what ways NURBS surfaces are inappropriate for the job, but it boils down to these three challenges:</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Covering a ship hull with four-sided regions without too much singularities and degenerate corners is a puzzle.</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Obtaining continuity across patches is </a:t>
            </a:r>
            <a:r>
              <a:rPr lang="en-GB" sz="1200" u="none" kern="1200" baseline="0" dirty="0" err="1" smtClean="0">
                <a:solidFill>
                  <a:schemeClr val="tx1"/>
                </a:solidFill>
                <a:latin typeface="+mn-lt"/>
                <a:ea typeface="+mn-ea"/>
                <a:cs typeface="+mn-cs"/>
              </a:rPr>
              <a:t>achallenge</a:t>
            </a:r>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 as is the distribution of control points (both regarding alignment with surface features, as well as the appropriate density).</a:t>
            </a:r>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4</a:t>
            </a:fld>
            <a:endParaRPr lang="nl-NL" altLang="nl-NL"/>
          </a:p>
        </p:txBody>
      </p:sp>
    </p:spTree>
    <p:extLst>
      <p:ext uri="{BB962C8B-B14F-4D97-AF65-F5344CB8AC3E}">
        <p14:creationId xmlns:p14="http://schemas.microsoft.com/office/powerpoint/2010/main" val="1955298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Some people ague that you can eliminate challenges 1 and 2 by using a single NURBS patch.</a:t>
            </a:r>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5</a:t>
            </a:fld>
            <a:endParaRPr lang="nl-NL" altLang="nl-NL"/>
          </a:p>
        </p:txBody>
      </p:sp>
    </p:spTree>
    <p:extLst>
      <p:ext uri="{BB962C8B-B14F-4D97-AF65-F5344CB8AC3E}">
        <p14:creationId xmlns:p14="http://schemas.microsoft.com/office/powerpoint/2010/main" val="4115454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a:t>
            </a:r>
          </a:p>
          <a:p>
            <a:r>
              <a:rPr lang="en-US" sz="1200" u="none" kern="1200" baseline="0" dirty="0" smtClean="0">
                <a:solidFill>
                  <a:schemeClr val="tx1"/>
                </a:solidFill>
                <a:latin typeface="+mn-lt"/>
                <a:ea typeface="+mn-ea"/>
                <a:cs typeface="+mn-cs"/>
              </a:rPr>
              <a:t>So did we in 1985. We actually had a PIAS module for hull form generation based on the principle of a single NURBS patch for several years. The limitations were clear and it is this experience that has sparked the development of Fairway.</a:t>
            </a:r>
          </a:p>
          <a:p>
            <a:r>
              <a:rPr lang="en-US" sz="1200" u="none" kern="1200" baseline="0" dirty="0" smtClean="0">
                <a:solidFill>
                  <a:schemeClr val="tx1"/>
                </a:solidFill>
                <a:latin typeface="+mn-lt"/>
                <a:ea typeface="+mn-ea"/>
                <a:cs typeface="+mn-cs"/>
              </a:rPr>
              <a:t>-</a:t>
            </a:r>
          </a:p>
          <a:p>
            <a:r>
              <a:rPr lang="en-US" sz="1200" u="none" kern="1200" baseline="0" dirty="0" smtClean="0">
                <a:solidFill>
                  <a:schemeClr val="tx1"/>
                </a:solidFill>
                <a:latin typeface="+mn-lt"/>
                <a:ea typeface="+mn-ea"/>
                <a:cs typeface="+mn-cs"/>
              </a:rPr>
              <a:t>When Fairway matured in 1997 we were happy to be able to ditch the NURBS surface approach altogether.</a:t>
            </a:r>
          </a:p>
          <a:p>
            <a:endParaRPr lang="en-US" sz="1200" u="none" kern="1200" baseline="0" dirty="0" smtClean="0">
              <a:solidFill>
                <a:schemeClr val="tx1"/>
              </a:solidFill>
              <a:latin typeface="+mn-lt"/>
              <a:ea typeface="+mn-ea"/>
              <a:cs typeface="+mn-cs"/>
            </a:endParaRPr>
          </a:p>
          <a:p>
            <a:r>
              <a:rPr lang="en-GB" sz="1200" u="none" kern="1200" baseline="0" dirty="0" smtClean="0">
                <a:solidFill>
                  <a:schemeClr val="tx1"/>
                </a:solidFill>
                <a:latin typeface="+mn-lt"/>
                <a:ea typeface="+mn-ea"/>
                <a:cs typeface="+mn-cs"/>
              </a:rPr>
              <a:t>Now, you may be about to raise your hand and point out: “You said automobiles. The automotive industry seems to manage quite well using NURBS surfaces”.</a:t>
            </a:r>
            <a:endParaRPr lang="en-GB" dirty="0" smtClean="0"/>
          </a:p>
          <a:p>
            <a:endParaRPr lang="en-GB"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6</a:t>
            </a:fld>
            <a:endParaRPr lang="nl-NL" altLang="nl-NL"/>
          </a:p>
        </p:txBody>
      </p:sp>
    </p:spTree>
    <p:extLst>
      <p:ext uri="{BB962C8B-B14F-4D97-AF65-F5344CB8AC3E}">
        <p14:creationId xmlns:p14="http://schemas.microsoft.com/office/powerpoint/2010/main" val="2123721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kern="1200" baseline="0" dirty="0" smtClean="0">
                <a:solidFill>
                  <a:schemeClr val="tx1"/>
                </a:solidFill>
                <a:latin typeface="+mn-lt"/>
                <a:ea typeface="+mn-ea"/>
                <a:cs typeface="+mn-cs"/>
              </a:rPr>
              <a:t>Yes so it seems, but really, the bodywork of a car is not </a:t>
            </a:r>
            <a:r>
              <a:rPr lang="en-GB" sz="1200" i="1" u="none" kern="1200" baseline="0" dirty="0" smtClean="0">
                <a:solidFill>
                  <a:schemeClr val="tx1"/>
                </a:solidFill>
                <a:latin typeface="+mn-lt"/>
                <a:ea typeface="+mn-ea"/>
                <a:cs typeface="+mn-cs"/>
              </a:rPr>
              <a:t>designed</a:t>
            </a:r>
            <a:r>
              <a:rPr lang="en-GB" sz="1200" i="0" u="none" kern="1200" baseline="0" dirty="0" smtClean="0">
                <a:solidFill>
                  <a:schemeClr val="tx1"/>
                </a:solidFill>
                <a:latin typeface="+mn-lt"/>
                <a:ea typeface="+mn-ea"/>
                <a:cs typeface="+mn-cs"/>
              </a:rPr>
              <a:t> using NURBS surfaces:</a:t>
            </a:r>
          </a:p>
          <a:p>
            <a:r>
              <a:rPr lang="en-GB" sz="1200" i="0" u="none" kern="1200" baseline="0" dirty="0" smtClean="0">
                <a:solidFill>
                  <a:schemeClr val="tx1"/>
                </a:solidFill>
                <a:latin typeface="+mn-lt"/>
                <a:ea typeface="+mn-ea"/>
                <a:cs typeface="+mn-cs"/>
              </a:rPr>
              <a:t>-</a:t>
            </a:r>
          </a:p>
          <a:p>
            <a:r>
              <a:rPr lang="en-GB" sz="1200" i="0" u="none" kern="1200" baseline="0" dirty="0" smtClean="0">
                <a:solidFill>
                  <a:schemeClr val="tx1"/>
                </a:solidFill>
                <a:latin typeface="+mn-lt"/>
                <a:ea typeface="+mn-ea"/>
                <a:cs typeface="+mn-cs"/>
              </a:rPr>
              <a:t>it typically is still sculpted by hand in clay, and subsequently scanned and painstakingly reverse-engineered into NURBS surfaces.</a:t>
            </a:r>
          </a:p>
          <a:p>
            <a:r>
              <a:rPr lang="en-US" sz="1200" i="0" u="none" kern="1200" baseline="0" dirty="0" smtClean="0">
                <a:solidFill>
                  <a:schemeClr val="tx1"/>
                </a:solidFill>
                <a:latin typeface="+mn-lt"/>
                <a:ea typeface="+mn-ea"/>
                <a:cs typeface="+mn-cs"/>
              </a:rPr>
              <a:t>-</a:t>
            </a:r>
            <a:endParaRPr lang="en-GB" sz="1200" i="0" u="none" kern="1200" baseline="0" dirty="0" smtClean="0">
              <a:solidFill>
                <a:schemeClr val="tx1"/>
              </a:solidFill>
              <a:latin typeface="+mn-lt"/>
              <a:ea typeface="+mn-ea"/>
              <a:cs typeface="+mn-cs"/>
            </a:endParaRPr>
          </a:p>
          <a:p>
            <a:r>
              <a:rPr lang="en-GB" sz="1200" i="0" u="none" kern="1200" baseline="0" dirty="0" smtClean="0">
                <a:solidFill>
                  <a:schemeClr val="tx1"/>
                </a:solidFill>
                <a:latin typeface="+mn-lt"/>
                <a:ea typeface="+mn-ea"/>
                <a:cs typeface="+mn-cs"/>
              </a:rPr>
              <a:t>Because the development cycle of a car is measured in years and the production volume is measured in hundreds of thousands of units, the automotive industry can afford the investment it takes (in man-hours) to mould a patch set into something of sufficient quality.</a:t>
            </a:r>
          </a:p>
          <a:p>
            <a:endParaRPr lang="en-GB" sz="1200" i="0" u="none" kern="1200" baseline="0" dirty="0" smtClean="0">
              <a:solidFill>
                <a:schemeClr val="tx1"/>
              </a:solidFill>
              <a:latin typeface="+mn-lt"/>
              <a:ea typeface="+mn-ea"/>
              <a:cs typeface="+mn-cs"/>
            </a:endParaRPr>
          </a:p>
          <a:p>
            <a:r>
              <a:rPr lang="en-GB" sz="1200" i="0" u="none" kern="1200" baseline="0" dirty="0" smtClean="0">
                <a:solidFill>
                  <a:schemeClr val="tx1"/>
                </a:solidFill>
                <a:latin typeface="+mn-lt"/>
                <a:ea typeface="+mn-ea"/>
                <a:cs typeface="+mn-cs"/>
              </a:rPr>
              <a:t>In our industry, to the contrary, we need something workable within the first weeks of design.</a:t>
            </a:r>
          </a:p>
          <a:p>
            <a:r>
              <a:rPr lang="en-GB" sz="1200" i="0" u="none" kern="1200" baseline="0" dirty="0" smtClean="0">
                <a:solidFill>
                  <a:schemeClr val="tx1"/>
                </a:solidFill>
                <a:latin typeface="+mn-lt"/>
                <a:ea typeface="+mn-ea"/>
                <a:cs typeface="+mn-cs"/>
              </a:rPr>
              <a:t>Then, if you’re lucky, you may have another week or two for hydrodynamic optimisations, and maybe another week for production fairing.</a:t>
            </a:r>
          </a:p>
          <a:p>
            <a:r>
              <a:rPr lang="en-GB" sz="1200" i="0" u="none" kern="1200" baseline="0" dirty="0" smtClean="0">
                <a:solidFill>
                  <a:schemeClr val="tx1"/>
                </a:solidFill>
                <a:latin typeface="+mn-lt"/>
                <a:ea typeface="+mn-ea"/>
                <a:cs typeface="+mn-cs"/>
              </a:rPr>
              <a:t>At the same time the production volume is probably just one unit.</a:t>
            </a:r>
            <a:endParaRPr lang="en-GB"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7</a:t>
            </a:fld>
            <a:endParaRPr lang="nl-NL" altLang="nl-NL"/>
          </a:p>
        </p:txBody>
      </p:sp>
    </p:spTree>
    <p:extLst>
      <p:ext uri="{BB962C8B-B14F-4D97-AF65-F5344CB8AC3E}">
        <p14:creationId xmlns:p14="http://schemas.microsoft.com/office/powerpoint/2010/main" val="2313091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kern="1200" baseline="0" dirty="0" smtClean="0">
                <a:solidFill>
                  <a:schemeClr val="tx1"/>
                </a:solidFill>
                <a:latin typeface="+mn-lt"/>
                <a:ea typeface="+mn-ea"/>
                <a:cs typeface="+mn-cs"/>
              </a:rPr>
              <a:t>Therefore it is important, especially for the shipbuilding industry, to have a tool for geometric design that is efficient and specific to our problem domain. Fairway </a:t>
            </a:r>
            <a:r>
              <a:rPr lang="en-GB" sz="1200" i="1" u="none" kern="1200" baseline="0" dirty="0" smtClean="0">
                <a:solidFill>
                  <a:schemeClr val="tx1"/>
                </a:solidFill>
                <a:latin typeface="+mn-lt"/>
                <a:ea typeface="+mn-ea"/>
                <a:cs typeface="+mn-cs"/>
              </a:rPr>
              <a:t>does</a:t>
            </a:r>
            <a:r>
              <a:rPr lang="en-GB" sz="1200" i="0" u="none" kern="1200" baseline="0" dirty="0" smtClean="0">
                <a:solidFill>
                  <a:schemeClr val="tx1"/>
                </a:solidFill>
                <a:latin typeface="+mn-lt"/>
                <a:ea typeface="+mn-ea"/>
                <a:cs typeface="+mn-cs"/>
              </a:rPr>
              <a:t> provide a well working solution and it is able to do so by throwing NURBS surface patches completely out the window and doing things differently instead.</a:t>
            </a:r>
            <a:endParaRPr lang="en-GB" dirty="0" smtClean="0"/>
          </a:p>
          <a:p>
            <a:endParaRPr lang="en-GB"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8</a:t>
            </a:fld>
            <a:endParaRPr lang="nl-NL" altLang="nl-NL"/>
          </a:p>
        </p:txBody>
      </p:sp>
    </p:spTree>
    <p:extLst>
      <p:ext uri="{BB962C8B-B14F-4D97-AF65-F5344CB8AC3E}">
        <p14:creationId xmlns:p14="http://schemas.microsoft.com/office/powerpoint/2010/main" val="4163726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kern="1200" baseline="0" dirty="0" smtClean="0">
                <a:solidFill>
                  <a:schemeClr val="tx1"/>
                </a:solidFill>
                <a:latin typeface="+mn-lt"/>
                <a:ea typeface="+mn-ea"/>
                <a:cs typeface="+mn-cs"/>
              </a:rPr>
              <a:t>Instead of working with a set of unrelated </a:t>
            </a:r>
            <a:r>
              <a:rPr lang="en-GB" sz="1200" u="none" kern="1200" baseline="0" dirty="0" smtClean="0">
                <a:solidFill>
                  <a:schemeClr val="tx1"/>
                </a:solidFill>
                <a:latin typeface="+mn-lt"/>
                <a:ea typeface="+mn-ea"/>
                <a:cs typeface="+mn-cs"/>
              </a:rPr>
              <a:t>rectangular patches </a:t>
            </a:r>
            <a:r>
              <a:rPr lang="en-GB" sz="1200" u="none" kern="1200" baseline="0" dirty="0" smtClean="0">
                <a:solidFill>
                  <a:schemeClr val="tx1"/>
                </a:solidFill>
                <a:latin typeface="+mn-lt"/>
                <a:ea typeface="+mn-ea"/>
                <a:cs typeface="+mn-cs"/>
              </a:rPr>
              <a:t>that are shaped by control points, Fairway defines a shape by means of a network of intersecting curves.</a:t>
            </a:r>
          </a:p>
          <a:p>
            <a:r>
              <a:rPr lang="en-GB" sz="1200" u="none" kern="1200" baseline="0" dirty="0" smtClean="0">
                <a:solidFill>
                  <a:schemeClr val="tx1"/>
                </a:solidFill>
                <a:latin typeface="+mn-lt"/>
                <a:ea typeface="+mn-ea"/>
                <a:cs typeface="+mn-cs"/>
              </a:rPr>
              <a:t>-</a:t>
            </a:r>
          </a:p>
          <a:p>
            <a:r>
              <a:rPr lang="en-GB" sz="1200" u="none" kern="1200" baseline="0" dirty="0" smtClean="0">
                <a:solidFill>
                  <a:schemeClr val="tx1"/>
                </a:solidFill>
                <a:latin typeface="+mn-lt"/>
                <a:ea typeface="+mn-ea"/>
                <a:cs typeface="+mn-cs"/>
              </a:rPr>
              <a:t>The </a:t>
            </a:r>
            <a:r>
              <a:rPr lang="en-GB" sz="1200" i="1" u="none" kern="1200" baseline="0" dirty="0" smtClean="0">
                <a:solidFill>
                  <a:schemeClr val="tx1"/>
                </a:solidFill>
                <a:latin typeface="+mn-lt"/>
                <a:ea typeface="+mn-ea"/>
                <a:cs typeface="+mn-cs"/>
              </a:rPr>
              <a:t>curves</a:t>
            </a:r>
            <a:r>
              <a:rPr lang="en-GB" sz="1200" i="0" u="none" kern="1200" baseline="0" dirty="0" smtClean="0">
                <a:solidFill>
                  <a:schemeClr val="tx1"/>
                </a:solidFill>
                <a:latin typeface="+mn-lt"/>
                <a:ea typeface="+mn-ea"/>
                <a:cs typeface="+mn-cs"/>
              </a:rPr>
              <a:t> in a Fairway model are the geometry-defining entities: the shape of a ship hull is </a:t>
            </a:r>
            <a:r>
              <a:rPr lang="en-GB" sz="1200" i="0" u="none" kern="1200" baseline="0" dirty="0" smtClean="0">
                <a:solidFill>
                  <a:schemeClr val="tx1"/>
                </a:solidFill>
                <a:latin typeface="+mn-lt"/>
                <a:ea typeface="+mn-ea"/>
                <a:cs typeface="+mn-cs"/>
              </a:rPr>
              <a:t>manipulated </a:t>
            </a:r>
          </a:p>
          <a:p>
            <a:r>
              <a:rPr lang="en-GB" sz="1200" i="0" u="none" kern="1200" baseline="0" dirty="0" smtClean="0">
                <a:solidFill>
                  <a:schemeClr val="tx1"/>
                </a:solidFill>
                <a:latin typeface="+mn-lt"/>
                <a:ea typeface="+mn-ea"/>
                <a:cs typeface="+mn-cs"/>
              </a:rPr>
              <a:t>through </a:t>
            </a:r>
            <a:r>
              <a:rPr lang="en-GB" sz="1200" i="0" u="none" kern="1200" baseline="0" dirty="0" smtClean="0">
                <a:solidFill>
                  <a:schemeClr val="tx1"/>
                </a:solidFill>
                <a:latin typeface="+mn-lt"/>
                <a:ea typeface="+mn-ea"/>
                <a:cs typeface="+mn-cs"/>
              </a:rPr>
              <a:t>the manipulation of curves, </a:t>
            </a:r>
            <a:r>
              <a:rPr lang="en-GB" sz="1200" i="0" u="none" kern="1200" baseline="0" dirty="0" smtClean="0">
                <a:solidFill>
                  <a:schemeClr val="tx1"/>
                </a:solidFill>
                <a:latin typeface="+mn-lt"/>
                <a:ea typeface="+mn-ea"/>
                <a:cs typeface="+mn-cs"/>
              </a:rPr>
              <a:t>and</a:t>
            </a:r>
          </a:p>
          <a:p>
            <a:r>
              <a:rPr lang="en-GB" sz="1200" i="0" u="none" kern="1200" baseline="0" dirty="0" smtClean="0">
                <a:solidFill>
                  <a:schemeClr val="tx1"/>
                </a:solidFill>
                <a:latin typeface="+mn-lt"/>
                <a:ea typeface="+mn-ea"/>
                <a:cs typeface="+mn-cs"/>
              </a:rPr>
              <a:t>-</a:t>
            </a:r>
          </a:p>
          <a:p>
            <a:r>
              <a:rPr lang="en-GB" sz="1200" i="0" u="none" kern="1200" baseline="0" dirty="0" smtClean="0">
                <a:solidFill>
                  <a:schemeClr val="tx1"/>
                </a:solidFill>
                <a:latin typeface="+mn-lt"/>
                <a:ea typeface="+mn-ea"/>
                <a:cs typeface="+mn-cs"/>
              </a:rPr>
              <a:t>Fairway </a:t>
            </a:r>
            <a:r>
              <a:rPr lang="en-GB" sz="1200" i="0" u="none" kern="1200" baseline="0" dirty="0" smtClean="0">
                <a:solidFill>
                  <a:schemeClr val="tx1"/>
                </a:solidFill>
                <a:latin typeface="+mn-lt"/>
                <a:ea typeface="+mn-ea"/>
                <a:cs typeface="+mn-cs"/>
              </a:rPr>
              <a:t>offers an extensive toolbox for the precise manipulation of curves.</a:t>
            </a:r>
          </a:p>
          <a:p>
            <a:r>
              <a:rPr lang="en-GB" sz="1200" i="0" u="none" kern="1200" baseline="0" dirty="0" smtClean="0">
                <a:solidFill>
                  <a:schemeClr val="tx1"/>
                </a:solidFill>
                <a:latin typeface="+mn-lt"/>
                <a:ea typeface="+mn-ea"/>
                <a:cs typeface="+mn-cs"/>
              </a:rPr>
              <a:t>-</a:t>
            </a:r>
          </a:p>
          <a:p>
            <a:r>
              <a:rPr lang="en-GB" sz="1200" i="0" u="none" kern="1200" baseline="0" dirty="0" smtClean="0">
                <a:solidFill>
                  <a:schemeClr val="tx1"/>
                </a:solidFill>
                <a:latin typeface="+mn-lt"/>
                <a:ea typeface="+mn-ea"/>
                <a:cs typeface="+mn-cs"/>
              </a:rPr>
              <a:t>The </a:t>
            </a:r>
            <a:r>
              <a:rPr lang="en-GB" sz="1200" i="0" u="none" kern="1200" baseline="0" dirty="0" smtClean="0">
                <a:solidFill>
                  <a:schemeClr val="tx1"/>
                </a:solidFill>
                <a:latin typeface="+mn-lt"/>
                <a:ea typeface="+mn-ea"/>
                <a:cs typeface="+mn-cs"/>
              </a:rPr>
              <a:t>cells or </a:t>
            </a:r>
            <a:r>
              <a:rPr lang="en-GB" sz="1200" i="0" u="none" kern="1200" baseline="0" dirty="0" smtClean="0">
                <a:solidFill>
                  <a:schemeClr val="tx1"/>
                </a:solidFill>
                <a:latin typeface="+mn-lt"/>
                <a:ea typeface="+mn-ea"/>
                <a:cs typeface="+mn-cs"/>
              </a:rPr>
              <a:t>meshes in this network are filled with a very different kind of surface patches, that are not restricted to being four-sided, have no control points at all and whose shape is automatically derived from the shape of the surrounding curves. </a:t>
            </a:r>
          </a:p>
          <a:p>
            <a:r>
              <a:rPr lang="en-GB" sz="1200" i="0" u="none" kern="1200" baseline="0" dirty="0" smtClean="0">
                <a:solidFill>
                  <a:schemeClr val="tx1"/>
                </a:solidFill>
                <a:latin typeface="+mn-lt"/>
                <a:ea typeface="+mn-ea"/>
                <a:cs typeface="+mn-cs"/>
              </a:rPr>
              <a:t>-</a:t>
            </a:r>
          </a:p>
          <a:p>
            <a:r>
              <a:rPr lang="en-GB" sz="1200" i="0" u="none" kern="1200" baseline="0" dirty="0" smtClean="0">
                <a:solidFill>
                  <a:schemeClr val="tx1"/>
                </a:solidFill>
                <a:latin typeface="+mn-lt"/>
                <a:ea typeface="+mn-ea"/>
                <a:cs typeface="+mn-cs"/>
              </a:rPr>
              <a:t>They connect seamlessly to form a watertight surface that stretches the complete hull. This surface can then be used for visualisation and interpolation of new curves. Together they form what we call in Fairway a solid — it unambiguously differentiates between what is inside and what is outside the hull.</a:t>
            </a:r>
          </a:p>
          <a:p>
            <a:r>
              <a:rPr lang="en-GB" sz="1200" i="0" u="none" kern="1200" baseline="0" dirty="0" smtClean="0">
                <a:solidFill>
                  <a:schemeClr val="tx1"/>
                </a:solidFill>
                <a:latin typeface="+mn-lt"/>
                <a:ea typeface="+mn-ea"/>
                <a:cs typeface="+mn-cs"/>
              </a:rPr>
              <a:t>-</a:t>
            </a:r>
          </a:p>
          <a:p>
            <a:r>
              <a:rPr lang="en-GB" sz="1200" i="0" u="none" kern="1200" baseline="0" dirty="0" smtClean="0">
                <a:solidFill>
                  <a:schemeClr val="tx1"/>
                </a:solidFill>
                <a:latin typeface="+mn-lt"/>
                <a:ea typeface="+mn-ea"/>
                <a:cs typeface="+mn-cs"/>
              </a:rPr>
              <a:t>Curves can run over long stretches of the solid in any way you like, as long as they start and end on another curve in the network.</a:t>
            </a:r>
          </a:p>
          <a:p>
            <a:endParaRPr lang="en-GB" sz="1200" i="0" u="none" kern="1200" baseline="0" dirty="0" smtClean="0">
              <a:solidFill>
                <a:schemeClr val="tx1"/>
              </a:solidFill>
              <a:latin typeface="+mn-lt"/>
              <a:ea typeface="+mn-ea"/>
              <a:cs typeface="+mn-cs"/>
            </a:endParaRPr>
          </a:p>
          <a:p>
            <a:r>
              <a:rPr lang="en-GB" sz="1200" i="0" u="none" kern="1200" baseline="0" dirty="0" smtClean="0">
                <a:solidFill>
                  <a:schemeClr val="tx1"/>
                </a:solidFill>
                <a:latin typeface="+mn-lt"/>
                <a:ea typeface="+mn-ea"/>
                <a:cs typeface="+mn-cs"/>
              </a:rPr>
              <a:t>So the challenges of working with NURBS patches (solving a puzzle, continuity across patches, control point distribution) are just non-existent in Fairway.</a:t>
            </a:r>
          </a:p>
          <a:p>
            <a:endParaRPr lang="en-GB" sz="1200" i="0" u="none" kern="1200" baseline="0" dirty="0" smtClean="0">
              <a:solidFill>
                <a:schemeClr val="tx1"/>
              </a:solidFill>
              <a:latin typeface="+mn-lt"/>
              <a:ea typeface="+mn-ea"/>
              <a:cs typeface="+mn-cs"/>
            </a:endParaRPr>
          </a:p>
          <a:p>
            <a:r>
              <a:rPr lang="en-GB" sz="1200" i="0" u="none" kern="1200" baseline="0" dirty="0" smtClean="0">
                <a:solidFill>
                  <a:schemeClr val="tx1"/>
                </a:solidFill>
                <a:latin typeface="+mn-lt"/>
                <a:ea typeface="+mn-ea"/>
                <a:cs typeface="+mn-cs"/>
              </a:rPr>
              <a:t>-</a:t>
            </a:r>
          </a:p>
          <a:p>
            <a:r>
              <a:rPr lang="en-GB" sz="1200" i="0" u="none" kern="1200" baseline="0" dirty="0" smtClean="0">
                <a:solidFill>
                  <a:schemeClr val="tx1"/>
                </a:solidFill>
                <a:latin typeface="+mn-lt"/>
                <a:ea typeface="+mn-ea"/>
                <a:cs typeface="+mn-cs"/>
              </a:rPr>
              <a:t>In addition to that, Fairway can allow curves to deviate from their intersection points with crossing curves by a configurable amount, which makes it possible to fair curves and thereby increase the surface quality in an iterative manner. This process is very much analogous to the way lines plans were faired by hand in earlier days, and a method that is simply not possible in your average MCAD system.</a:t>
            </a:r>
          </a:p>
          <a:p>
            <a:endParaRPr lang="en-GB" sz="1200" i="0" u="none" kern="1200" baseline="0" dirty="0" smtClean="0">
              <a:solidFill>
                <a:schemeClr val="tx1"/>
              </a:solidFill>
              <a:latin typeface="+mn-lt"/>
              <a:ea typeface="+mn-ea"/>
              <a:cs typeface="+mn-cs"/>
            </a:endParaRPr>
          </a:p>
          <a:p>
            <a:r>
              <a:rPr lang="en-GB" sz="1050" i="0" u="none" kern="1200" baseline="0" dirty="0" smtClean="0">
                <a:solidFill>
                  <a:schemeClr val="bg1">
                    <a:lumMod val="75000"/>
                  </a:schemeClr>
                </a:solidFill>
                <a:latin typeface="+mn-lt"/>
                <a:ea typeface="+mn-ea"/>
                <a:cs typeface="+mn-cs"/>
              </a:rPr>
              <a:t>[[Sadly, inventing a better way of doing things does not give us paradise. We can’t fix the world on our own, and there are plenty occasions where we need to convert from and to the way others are still working. This is not always straight forward and is a continued focus of development as you’ll see.]]</a:t>
            </a:r>
          </a:p>
          <a:p>
            <a:endParaRPr lang="en-GB" sz="1050" i="0" u="none" kern="1200" baseline="0" dirty="0" smtClean="0">
              <a:solidFill>
                <a:schemeClr val="bg1">
                  <a:lumMod val="75000"/>
                </a:schemeClr>
              </a:solidFill>
              <a:latin typeface="+mn-lt"/>
              <a:ea typeface="+mn-ea"/>
              <a:cs typeface="+mn-cs"/>
            </a:endParaRPr>
          </a:p>
          <a:p>
            <a:r>
              <a:rPr lang="en-GB" sz="1200" i="0" u="none" kern="1200" baseline="0" dirty="0" smtClean="0">
                <a:solidFill>
                  <a:schemeClr val="tx1"/>
                </a:solidFill>
                <a:latin typeface="+mn-lt"/>
                <a:ea typeface="+mn-ea"/>
                <a:cs typeface="+mn-cs"/>
              </a:rPr>
              <a:t>This is as far as I’d like to take this introduction, as I think we now all know enough of the basics to appreciate the rest of this presentation and the live demonstration that will follow after the break.</a:t>
            </a:r>
          </a:p>
          <a:p>
            <a:endParaRPr lang="en-US" sz="1200" i="0" u="none" kern="1200" baseline="0" dirty="0" smtClean="0">
              <a:solidFill>
                <a:schemeClr val="tx1"/>
              </a:solidFill>
              <a:latin typeface="+mn-lt"/>
              <a:ea typeface="+mn-ea"/>
              <a:cs typeface="+mn-cs"/>
            </a:endParaRPr>
          </a:p>
          <a:p>
            <a:r>
              <a:rPr lang="en-GB" sz="1200" u="none" kern="1200" baseline="0" dirty="0" smtClean="0">
                <a:solidFill>
                  <a:schemeClr val="tx1"/>
                </a:solidFill>
                <a:latin typeface="+mn-lt"/>
                <a:ea typeface="+mn-ea"/>
                <a:cs typeface="+mn-cs"/>
              </a:rPr>
              <a:t>AH - Apropos “Waterfall of new Fairway features”, the term </a:t>
            </a:r>
            <a:r>
              <a:rPr lang="en-GB" sz="1200" i="1" u="none" kern="1200" baseline="0" dirty="0" smtClean="0">
                <a:solidFill>
                  <a:schemeClr val="tx1"/>
                </a:solidFill>
                <a:latin typeface="+mn-lt"/>
                <a:ea typeface="+mn-ea"/>
                <a:cs typeface="+mn-cs"/>
              </a:rPr>
              <a:t>fairway</a:t>
            </a:r>
            <a:r>
              <a:rPr lang="en-GB" sz="1200" i="0" u="none" kern="1200" baseline="0" dirty="0" smtClean="0">
                <a:solidFill>
                  <a:schemeClr val="tx1"/>
                </a:solidFill>
                <a:latin typeface="+mn-lt"/>
                <a:ea typeface="+mn-ea"/>
                <a:cs typeface="+mn-cs"/>
              </a:rPr>
              <a:t> in nautical contexts of course means </a:t>
            </a:r>
            <a:r>
              <a:rPr lang="en-GB" sz="1200" i="1" u="none" kern="1200" baseline="0" dirty="0" smtClean="0">
                <a:solidFill>
                  <a:schemeClr val="tx1"/>
                </a:solidFill>
                <a:latin typeface="+mn-lt"/>
                <a:ea typeface="+mn-ea"/>
                <a:cs typeface="+mn-cs"/>
              </a:rPr>
              <a:t>navigable waters. </a:t>
            </a:r>
            <a:r>
              <a:rPr lang="en-GB" sz="1200" i="0" u="none" kern="1200" baseline="0" dirty="0" smtClean="0">
                <a:solidFill>
                  <a:schemeClr val="tx1"/>
                </a:solidFill>
                <a:latin typeface="+mn-lt"/>
                <a:ea typeface="+mn-ea"/>
                <a:cs typeface="+mn-cs"/>
              </a:rPr>
              <a:t>Some people take pride in pushing the boundaries of what can be considered navigable waters:</a:t>
            </a:r>
            <a:endParaRPr lang="en-GB"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9</a:t>
            </a:fld>
            <a:endParaRPr lang="nl-NL" altLang="nl-NL"/>
          </a:p>
        </p:txBody>
      </p:sp>
    </p:spTree>
    <p:extLst>
      <p:ext uri="{BB962C8B-B14F-4D97-AF65-F5344CB8AC3E}">
        <p14:creationId xmlns:p14="http://schemas.microsoft.com/office/powerpoint/2010/main" val="3141056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786188"/>
            <a:ext cx="5457825" cy="259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Tree>
    <p:extLst>
      <p:ext uri="{BB962C8B-B14F-4D97-AF65-F5344CB8AC3E}">
        <p14:creationId xmlns:p14="http://schemas.microsoft.com/office/powerpoint/2010/main" val="269052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nl-NL" smtClean="0"/>
              <a:t>Klik om de stijl te bewerken</a:t>
            </a:r>
            <a:endParaRPr lang="nl-NL"/>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Date Placeholder 3"/>
          <p:cNvSpPr>
            <a:spLocks noGrp="1"/>
          </p:cNvSpPr>
          <p:nvPr>
            <p:ph type="dt" sz="half" idx="10"/>
          </p:nvPr>
        </p:nvSpPr>
        <p:spPr/>
        <p:txBody>
          <a:bodyPr/>
          <a:lstStyle>
            <a:lvl1pPr>
              <a:defRPr/>
            </a:lvl1pPr>
          </a:lstStyle>
          <a:p>
            <a:pPr>
              <a:defRPr/>
            </a:pPr>
            <a:fld id="{FEE43BA4-F494-4F62-B07B-08155BFB95B9}" type="datetime1">
              <a:rPr lang="nl-NL"/>
              <a:pPr>
                <a:defRPr/>
              </a:pPr>
              <a:t>6-4-2017</a:t>
            </a:fld>
            <a:endParaRPr lang="nl-NL"/>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fld id="{66CD7289-5169-4298-96F5-14B723074AF9}" type="slidenum">
              <a:rPr lang="nl-NL" altLang="nl-NL"/>
              <a:pPr/>
              <a:t>‹#›</a:t>
            </a:fld>
            <a:endParaRPr lang="nl-NL" altLang="nl-NL"/>
          </a:p>
        </p:txBody>
      </p:sp>
    </p:spTree>
    <p:extLst>
      <p:ext uri="{BB962C8B-B14F-4D97-AF65-F5344CB8AC3E}">
        <p14:creationId xmlns:p14="http://schemas.microsoft.com/office/powerpoint/2010/main" val="2011344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49000" y="3381375"/>
            <a:ext cx="914400" cy="297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Vertical Title 1"/>
          <p:cNvSpPr>
            <a:spLocks noGrp="1"/>
          </p:cNvSpPr>
          <p:nvPr>
            <p:ph type="title" orient="vert"/>
          </p:nvPr>
        </p:nvSpPr>
        <p:spPr>
          <a:xfrm>
            <a:off x="8688288" y="454868"/>
            <a:ext cx="2628900" cy="5811838"/>
          </a:xfrm>
        </p:spPr>
        <p:txBody>
          <a:bodyPr vert="eaVert"/>
          <a:lstStyle/>
          <a:p>
            <a:r>
              <a:rPr lang="nl-NL" smtClean="0"/>
              <a:t>Klik om de stijl te bewerken</a:t>
            </a:r>
            <a:endParaRPr lang="nl-NL"/>
          </a:p>
        </p:txBody>
      </p:sp>
      <p:sp>
        <p:nvSpPr>
          <p:cNvPr id="3" name="Vertical Text Placeholder 2"/>
          <p:cNvSpPr>
            <a:spLocks noGrp="1"/>
          </p:cNvSpPr>
          <p:nvPr>
            <p:ph type="body" orient="vert" idx="1"/>
          </p:nvPr>
        </p:nvSpPr>
        <p:spPr>
          <a:xfrm>
            <a:off x="767408" y="475456"/>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Date Placeholder 3"/>
          <p:cNvSpPr>
            <a:spLocks noGrp="1"/>
          </p:cNvSpPr>
          <p:nvPr>
            <p:ph type="dt" sz="half" idx="10"/>
          </p:nvPr>
        </p:nvSpPr>
        <p:spPr>
          <a:xfrm rot="5400000">
            <a:off x="-537438" y="537436"/>
            <a:ext cx="1440000" cy="365125"/>
          </a:xfrm>
        </p:spPr>
        <p:txBody>
          <a:bodyPr/>
          <a:lstStyle>
            <a:lvl1pPr>
              <a:defRPr/>
            </a:lvl1pPr>
          </a:lstStyle>
          <a:p>
            <a:pPr>
              <a:defRPr/>
            </a:pPr>
            <a:fld id="{5E9F3318-F329-439A-8281-FE07D2D51FC0}" type="datetime1">
              <a:rPr lang="nl-NL"/>
              <a:pPr>
                <a:defRPr/>
              </a:pPr>
              <a:t>6-4-2017</a:t>
            </a:fld>
            <a:endParaRPr lang="nl-NL"/>
          </a:p>
        </p:txBody>
      </p:sp>
      <p:sp>
        <p:nvSpPr>
          <p:cNvPr id="6" name="Footer Placeholder 4"/>
          <p:cNvSpPr>
            <a:spLocks noGrp="1"/>
          </p:cNvSpPr>
          <p:nvPr>
            <p:ph type="ftr" sz="quarter" idx="11"/>
          </p:nvPr>
        </p:nvSpPr>
        <p:spPr>
          <a:xfrm rot="5400000">
            <a:off x="-1620614" y="3256107"/>
            <a:ext cx="3600000" cy="365125"/>
          </a:xfrm>
        </p:spPr>
        <p:txBody>
          <a:bodyPr/>
          <a:lstStyle>
            <a:lvl1pPr>
              <a:defRPr/>
            </a:lvl1pPr>
          </a:lstStyle>
          <a:p>
            <a:pPr>
              <a:defRPr/>
            </a:pPr>
            <a:endParaRPr lang="nl-NL" dirty="0"/>
          </a:p>
        </p:txBody>
      </p:sp>
      <p:sp>
        <p:nvSpPr>
          <p:cNvPr id="7" name="Slide Number Placeholder 5"/>
          <p:cNvSpPr>
            <a:spLocks noGrp="1"/>
          </p:cNvSpPr>
          <p:nvPr>
            <p:ph type="sldNum" sz="quarter" idx="12"/>
          </p:nvPr>
        </p:nvSpPr>
        <p:spPr>
          <a:xfrm rot="5400000">
            <a:off x="-537438" y="5955437"/>
            <a:ext cx="1440000" cy="365125"/>
          </a:xfrm>
        </p:spPr>
        <p:txBody>
          <a:bodyPr/>
          <a:lstStyle>
            <a:lvl1pPr>
              <a:defRPr/>
            </a:lvl1pPr>
          </a:lstStyle>
          <a:p>
            <a:fld id="{0BF11D08-70C0-4983-B071-A3D26ED1C67C}" type="slidenum">
              <a:rPr lang="nl-NL" altLang="nl-NL"/>
              <a:pPr/>
              <a:t>‹#›</a:t>
            </a:fld>
            <a:endParaRPr lang="nl-NL" altLang="nl-NL"/>
          </a:p>
        </p:txBody>
      </p:sp>
    </p:spTree>
    <p:extLst>
      <p:ext uri="{BB962C8B-B14F-4D97-AF65-F5344CB8AC3E}">
        <p14:creationId xmlns:p14="http://schemas.microsoft.com/office/powerpoint/2010/main" val="2468960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nl-NL" smtClean="0"/>
              <a:t>Klik om de stijl te bewerken</a:t>
            </a:r>
            <a:endParaRPr lang="nl-NL"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Date Placeholder 7"/>
          <p:cNvSpPr>
            <a:spLocks noGrp="1"/>
          </p:cNvSpPr>
          <p:nvPr>
            <p:ph type="dt" sz="half" idx="10"/>
          </p:nvPr>
        </p:nvSpPr>
        <p:spPr/>
        <p:txBody>
          <a:bodyPr/>
          <a:lstStyle>
            <a:lvl1pPr>
              <a:defRPr/>
            </a:lvl1pPr>
          </a:lstStyle>
          <a:p>
            <a:pPr>
              <a:defRPr/>
            </a:pPr>
            <a:fld id="{EFD9D884-01DD-4DCA-AAB8-521629E783C0}" type="datetime1">
              <a:rPr lang="nl-NL"/>
              <a:pPr>
                <a:defRPr/>
              </a:pPr>
              <a:t>6-4-2017</a:t>
            </a:fld>
            <a:endParaRPr lang="nl-NL" dirty="0"/>
          </a:p>
        </p:txBody>
      </p:sp>
      <p:sp>
        <p:nvSpPr>
          <p:cNvPr id="6" name="Footer Placeholder 8"/>
          <p:cNvSpPr>
            <a:spLocks noGrp="1"/>
          </p:cNvSpPr>
          <p:nvPr>
            <p:ph type="ftr" sz="quarter" idx="11"/>
          </p:nvPr>
        </p:nvSpPr>
        <p:spPr/>
        <p:txBody>
          <a:bodyPr/>
          <a:lstStyle>
            <a:lvl1pPr>
              <a:defRPr/>
            </a:lvl1pPr>
          </a:lstStyle>
          <a:p>
            <a:pPr>
              <a:defRPr/>
            </a:pPr>
            <a:endParaRPr lang="nl-NL" dirty="0"/>
          </a:p>
        </p:txBody>
      </p:sp>
      <p:sp>
        <p:nvSpPr>
          <p:cNvPr id="7" name="Slide Number Placeholder 9"/>
          <p:cNvSpPr>
            <a:spLocks noGrp="1"/>
          </p:cNvSpPr>
          <p:nvPr>
            <p:ph type="sldNum" sz="quarter" idx="12"/>
          </p:nvPr>
        </p:nvSpPr>
        <p:spPr/>
        <p:txBody>
          <a:bodyPr/>
          <a:lstStyle>
            <a:lvl1pPr>
              <a:defRPr/>
            </a:lvl1pPr>
          </a:lstStyle>
          <a:p>
            <a:fld id="{2C4BDB0B-48F0-468E-9759-F63765CE59F2}" type="slidenum">
              <a:rPr lang="nl-NL" altLang="nl-NL"/>
              <a:pPr/>
              <a:t>‹#›</a:t>
            </a:fld>
            <a:endParaRPr lang="nl-NL" altLang="nl-NL"/>
          </a:p>
        </p:txBody>
      </p:sp>
    </p:spTree>
    <p:extLst>
      <p:ext uri="{BB962C8B-B14F-4D97-AF65-F5344CB8AC3E}">
        <p14:creationId xmlns:p14="http://schemas.microsoft.com/office/powerpoint/2010/main" val="940233778"/>
      </p:ext>
    </p:extLst>
  </p:cSld>
  <p:clrMapOvr>
    <a:masterClrMapping/>
  </p:clrMapOvr>
  <p:extLst>
    <p:ext uri="{DCECCB84-F9BA-43D5-87BE-67443E8EF086}">
      <p15:sldGuideLst xmlns:p15="http://schemas.microsoft.com/office/powerpoint/2012/main">
        <p15:guide id="1" pos="5591" userDrawn="1">
          <p15:clr>
            <a:srgbClr val="FBAE40"/>
          </p15:clr>
        </p15:guide>
        <p15:guide id="2" orient="horz" pos="720" userDrawn="1">
          <p15:clr>
            <a:srgbClr val="FBAE40"/>
          </p15:clr>
        </p15:guide>
        <p15:guide id="3" orient="horz" pos="14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5" name="Date Placeholder 3"/>
          <p:cNvSpPr>
            <a:spLocks noGrp="1"/>
          </p:cNvSpPr>
          <p:nvPr>
            <p:ph type="dt" sz="half" idx="10"/>
          </p:nvPr>
        </p:nvSpPr>
        <p:spPr/>
        <p:txBody>
          <a:bodyPr/>
          <a:lstStyle>
            <a:lvl1pPr>
              <a:defRPr>
                <a:solidFill>
                  <a:srgbClr val="1C61AB"/>
                </a:solidFill>
              </a:defRPr>
            </a:lvl1pPr>
          </a:lstStyle>
          <a:p>
            <a:pPr>
              <a:defRPr/>
            </a:pPr>
            <a:fld id="{063DD310-5242-4B3F-B394-9278C1E1C25E}" type="datetime1">
              <a:rPr lang="nl-NL"/>
              <a:pPr>
                <a:defRPr/>
              </a:pPr>
              <a:t>6-4-2017</a:t>
            </a:fld>
            <a:endParaRPr lang="nl-NL" dirty="0"/>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fld id="{A74D213B-0C71-4C3B-A49F-5B4ACEAD7771}" type="slidenum">
              <a:rPr lang="nl-NL" altLang="nl-NL"/>
              <a:pPr/>
              <a:t>‹#›</a:t>
            </a:fld>
            <a:endParaRPr lang="nl-NL" altLang="nl-NL"/>
          </a:p>
        </p:txBody>
      </p:sp>
    </p:spTree>
    <p:extLst>
      <p:ext uri="{BB962C8B-B14F-4D97-AF65-F5344CB8AC3E}">
        <p14:creationId xmlns:p14="http://schemas.microsoft.com/office/powerpoint/2010/main" val="4086423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nl-NL" smtClean="0"/>
              <a:t>Klik om de stijl te bewerken</a:t>
            </a:r>
            <a:endParaRPr lang="nl-NL"/>
          </a:p>
        </p:txBody>
      </p:sp>
      <p:sp>
        <p:nvSpPr>
          <p:cNvPr id="3" name="Content Placeholder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Content Placeholder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Date Placeholder 4"/>
          <p:cNvSpPr>
            <a:spLocks noGrp="1"/>
          </p:cNvSpPr>
          <p:nvPr>
            <p:ph type="dt" sz="half" idx="10"/>
          </p:nvPr>
        </p:nvSpPr>
        <p:spPr/>
        <p:txBody>
          <a:bodyPr/>
          <a:lstStyle>
            <a:lvl1pPr>
              <a:defRPr/>
            </a:lvl1pPr>
          </a:lstStyle>
          <a:p>
            <a:pPr>
              <a:defRPr/>
            </a:pPr>
            <a:fld id="{208BF475-8184-4BFB-91FD-BA2759EFAF5B}" type="datetime1">
              <a:rPr lang="nl-NL"/>
              <a:pPr>
                <a:defRPr/>
              </a:pPr>
              <a:t>6-4-2017</a:t>
            </a:fld>
            <a:endParaRPr lang="nl-NL" dirty="0"/>
          </a:p>
        </p:txBody>
      </p:sp>
      <p:sp>
        <p:nvSpPr>
          <p:cNvPr id="7" name="Footer Placeholder 5"/>
          <p:cNvSpPr>
            <a:spLocks noGrp="1"/>
          </p:cNvSpPr>
          <p:nvPr>
            <p:ph type="ftr" sz="quarter" idx="11"/>
          </p:nvPr>
        </p:nvSpPr>
        <p:spPr/>
        <p:txBody>
          <a:bodyPr/>
          <a:lstStyle>
            <a:lvl1pPr>
              <a:defRPr/>
            </a:lvl1pPr>
          </a:lstStyle>
          <a:p>
            <a:pPr>
              <a:defRPr/>
            </a:pPr>
            <a:endParaRPr lang="nl-NL"/>
          </a:p>
        </p:txBody>
      </p:sp>
      <p:sp>
        <p:nvSpPr>
          <p:cNvPr id="8" name="Slide Number Placeholder 6"/>
          <p:cNvSpPr>
            <a:spLocks noGrp="1"/>
          </p:cNvSpPr>
          <p:nvPr>
            <p:ph type="sldNum" sz="quarter" idx="12"/>
          </p:nvPr>
        </p:nvSpPr>
        <p:spPr/>
        <p:txBody>
          <a:bodyPr/>
          <a:lstStyle>
            <a:lvl1pPr>
              <a:defRPr/>
            </a:lvl1pPr>
          </a:lstStyle>
          <a:p>
            <a:fld id="{A3075BA4-0C87-4F8A-BACD-52BE7EC7C029}" type="slidenum">
              <a:rPr lang="nl-NL" altLang="nl-NL"/>
              <a:pPr/>
              <a:t>‹#›</a:t>
            </a:fld>
            <a:endParaRPr lang="nl-NL" altLang="nl-NL"/>
          </a:p>
        </p:txBody>
      </p:sp>
    </p:spTree>
    <p:extLst>
      <p:ext uri="{BB962C8B-B14F-4D97-AF65-F5344CB8AC3E}">
        <p14:creationId xmlns:p14="http://schemas.microsoft.com/office/powerpoint/2010/main" val="1001709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8" name="Date Placeholder 6"/>
          <p:cNvSpPr>
            <a:spLocks noGrp="1"/>
          </p:cNvSpPr>
          <p:nvPr>
            <p:ph type="dt" sz="half" idx="10"/>
          </p:nvPr>
        </p:nvSpPr>
        <p:spPr/>
        <p:txBody>
          <a:bodyPr/>
          <a:lstStyle>
            <a:lvl1pPr>
              <a:defRPr/>
            </a:lvl1pPr>
          </a:lstStyle>
          <a:p>
            <a:pPr>
              <a:defRPr/>
            </a:pPr>
            <a:fld id="{FD4E590A-A80C-4928-AC34-288B9CCEECFE}" type="datetime1">
              <a:rPr lang="nl-NL"/>
              <a:pPr>
                <a:defRPr/>
              </a:pPr>
              <a:t>6-4-2017</a:t>
            </a:fld>
            <a:endParaRPr lang="nl-NL"/>
          </a:p>
        </p:txBody>
      </p:sp>
      <p:sp>
        <p:nvSpPr>
          <p:cNvPr id="9" name="Footer Placeholder 7"/>
          <p:cNvSpPr>
            <a:spLocks noGrp="1"/>
          </p:cNvSpPr>
          <p:nvPr>
            <p:ph type="ftr" sz="quarter" idx="11"/>
          </p:nvPr>
        </p:nvSpPr>
        <p:spPr/>
        <p:txBody>
          <a:bodyPr/>
          <a:lstStyle>
            <a:lvl1pPr>
              <a:defRPr/>
            </a:lvl1pPr>
          </a:lstStyle>
          <a:p>
            <a:pPr>
              <a:defRPr/>
            </a:pPr>
            <a:endParaRPr lang="nl-NL"/>
          </a:p>
        </p:txBody>
      </p:sp>
      <p:sp>
        <p:nvSpPr>
          <p:cNvPr id="10" name="Slide Number Placeholder 8"/>
          <p:cNvSpPr>
            <a:spLocks noGrp="1"/>
          </p:cNvSpPr>
          <p:nvPr>
            <p:ph type="sldNum" sz="quarter" idx="12"/>
          </p:nvPr>
        </p:nvSpPr>
        <p:spPr/>
        <p:txBody>
          <a:bodyPr/>
          <a:lstStyle>
            <a:lvl1pPr>
              <a:defRPr/>
            </a:lvl1pPr>
          </a:lstStyle>
          <a:p>
            <a:fld id="{7D54532B-87FC-4528-B5C3-79449F0E2D47}" type="slidenum">
              <a:rPr lang="nl-NL" altLang="nl-NL"/>
              <a:pPr/>
              <a:t>‹#›</a:t>
            </a:fld>
            <a:endParaRPr lang="nl-NL" altLang="nl-NL"/>
          </a:p>
        </p:txBody>
      </p:sp>
    </p:spTree>
    <p:extLst>
      <p:ext uri="{BB962C8B-B14F-4D97-AF65-F5344CB8AC3E}">
        <p14:creationId xmlns:p14="http://schemas.microsoft.com/office/powerpoint/2010/main" val="123305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nl-NL" smtClean="0"/>
              <a:t>Klik om de stijl te bewerken</a:t>
            </a:r>
            <a:endParaRPr lang="nl-NL"/>
          </a:p>
        </p:txBody>
      </p:sp>
      <p:sp>
        <p:nvSpPr>
          <p:cNvPr id="4" name="Date Placeholder 2"/>
          <p:cNvSpPr>
            <a:spLocks noGrp="1"/>
          </p:cNvSpPr>
          <p:nvPr>
            <p:ph type="dt" sz="half" idx="10"/>
          </p:nvPr>
        </p:nvSpPr>
        <p:spPr/>
        <p:txBody>
          <a:bodyPr/>
          <a:lstStyle>
            <a:lvl1pPr>
              <a:defRPr/>
            </a:lvl1pPr>
          </a:lstStyle>
          <a:p>
            <a:pPr>
              <a:defRPr/>
            </a:pPr>
            <a:fld id="{301A73AC-B878-4EB5-94C0-6A65BC8960DC}" type="datetime1">
              <a:rPr lang="nl-NL"/>
              <a:pPr>
                <a:defRPr/>
              </a:pPr>
              <a:t>6-4-2017</a:t>
            </a:fld>
            <a:endParaRPr lang="nl-NL"/>
          </a:p>
        </p:txBody>
      </p:sp>
      <p:sp>
        <p:nvSpPr>
          <p:cNvPr id="5" name="Footer Placeholder 3"/>
          <p:cNvSpPr>
            <a:spLocks noGrp="1"/>
          </p:cNvSpPr>
          <p:nvPr>
            <p:ph type="ftr" sz="quarter" idx="11"/>
          </p:nvPr>
        </p:nvSpPr>
        <p:spPr/>
        <p:txBody>
          <a:bodyPr/>
          <a:lstStyle>
            <a:lvl1pPr>
              <a:defRPr/>
            </a:lvl1pPr>
          </a:lstStyle>
          <a:p>
            <a:pPr>
              <a:defRPr/>
            </a:pPr>
            <a:endParaRPr lang="nl-NL"/>
          </a:p>
        </p:txBody>
      </p:sp>
      <p:sp>
        <p:nvSpPr>
          <p:cNvPr id="6" name="Slide Number Placeholder 4"/>
          <p:cNvSpPr>
            <a:spLocks noGrp="1"/>
          </p:cNvSpPr>
          <p:nvPr>
            <p:ph type="sldNum" sz="quarter" idx="12"/>
          </p:nvPr>
        </p:nvSpPr>
        <p:spPr/>
        <p:txBody>
          <a:bodyPr/>
          <a:lstStyle>
            <a:lvl1pPr>
              <a:defRPr/>
            </a:lvl1pPr>
          </a:lstStyle>
          <a:p>
            <a:fld id="{F1E40D3F-D9E0-4FC0-9027-CCD0175CBDBC}" type="slidenum">
              <a:rPr lang="nl-NL" altLang="nl-NL"/>
              <a:pPr/>
              <a:t>‹#›</a:t>
            </a:fld>
            <a:endParaRPr lang="nl-NL" altLang="nl-NL"/>
          </a:p>
        </p:txBody>
      </p:sp>
    </p:spTree>
    <p:extLst>
      <p:ext uri="{BB962C8B-B14F-4D97-AF65-F5344CB8AC3E}">
        <p14:creationId xmlns:p14="http://schemas.microsoft.com/office/powerpoint/2010/main" val="337747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2"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2E094513-D677-48B7-B97D-4A1071F83A71}" type="datetime1">
              <a:rPr lang="nl-NL"/>
              <a:pPr>
                <a:defRPr/>
              </a:pPr>
              <a:t>6-4-2017</a:t>
            </a:fld>
            <a:endParaRPr lang="nl-NL"/>
          </a:p>
        </p:txBody>
      </p:sp>
      <p:sp>
        <p:nvSpPr>
          <p:cNvPr id="4" name="Footer Placeholder 2"/>
          <p:cNvSpPr>
            <a:spLocks noGrp="1"/>
          </p:cNvSpPr>
          <p:nvPr>
            <p:ph type="ftr" sz="quarter" idx="11"/>
          </p:nvPr>
        </p:nvSpPr>
        <p:spPr/>
        <p:txBody>
          <a:bodyPr/>
          <a:lstStyle>
            <a:lvl1pPr>
              <a:defRPr/>
            </a:lvl1pPr>
          </a:lstStyle>
          <a:p>
            <a:pPr>
              <a:defRPr/>
            </a:pPr>
            <a:endParaRPr lang="nl-NL"/>
          </a:p>
        </p:txBody>
      </p:sp>
      <p:sp>
        <p:nvSpPr>
          <p:cNvPr id="5" name="Slide Number Placeholder 3"/>
          <p:cNvSpPr>
            <a:spLocks noGrp="1"/>
          </p:cNvSpPr>
          <p:nvPr>
            <p:ph type="sldNum" sz="quarter" idx="12"/>
          </p:nvPr>
        </p:nvSpPr>
        <p:spPr/>
        <p:txBody>
          <a:bodyPr/>
          <a:lstStyle>
            <a:lvl1pPr>
              <a:defRPr/>
            </a:lvl1pPr>
          </a:lstStyle>
          <a:p>
            <a:fld id="{145D0D87-8817-416B-8D25-653C7267A6B5}" type="slidenum">
              <a:rPr lang="nl-NL" altLang="nl-NL"/>
              <a:pPr/>
              <a:t>‹#›</a:t>
            </a:fld>
            <a:endParaRPr lang="nl-NL" altLang="nl-NL"/>
          </a:p>
        </p:txBody>
      </p:sp>
    </p:spTree>
    <p:extLst>
      <p:ext uri="{BB962C8B-B14F-4D97-AF65-F5344CB8AC3E}">
        <p14:creationId xmlns:p14="http://schemas.microsoft.com/office/powerpoint/2010/main" val="419761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6" name="Date Placeholder 4"/>
          <p:cNvSpPr>
            <a:spLocks noGrp="1"/>
          </p:cNvSpPr>
          <p:nvPr>
            <p:ph type="dt" sz="half" idx="10"/>
          </p:nvPr>
        </p:nvSpPr>
        <p:spPr/>
        <p:txBody>
          <a:bodyPr/>
          <a:lstStyle>
            <a:lvl1pPr>
              <a:defRPr/>
            </a:lvl1pPr>
          </a:lstStyle>
          <a:p>
            <a:pPr>
              <a:defRPr/>
            </a:pPr>
            <a:fld id="{93455FFC-606C-4F7E-93CD-63FA994C650C}" type="datetime1">
              <a:rPr lang="nl-NL"/>
              <a:pPr>
                <a:defRPr/>
              </a:pPr>
              <a:t>6-4-2017</a:t>
            </a:fld>
            <a:endParaRPr lang="nl-NL"/>
          </a:p>
        </p:txBody>
      </p:sp>
      <p:sp>
        <p:nvSpPr>
          <p:cNvPr id="7" name="Footer Placeholder 5"/>
          <p:cNvSpPr>
            <a:spLocks noGrp="1"/>
          </p:cNvSpPr>
          <p:nvPr>
            <p:ph type="ftr" sz="quarter" idx="11"/>
          </p:nvPr>
        </p:nvSpPr>
        <p:spPr/>
        <p:txBody>
          <a:bodyPr/>
          <a:lstStyle>
            <a:lvl1pPr>
              <a:defRPr/>
            </a:lvl1pPr>
          </a:lstStyle>
          <a:p>
            <a:pPr>
              <a:defRPr/>
            </a:pPr>
            <a:endParaRPr lang="nl-NL"/>
          </a:p>
        </p:txBody>
      </p:sp>
      <p:sp>
        <p:nvSpPr>
          <p:cNvPr id="8" name="Slide Number Placeholder 6"/>
          <p:cNvSpPr>
            <a:spLocks noGrp="1"/>
          </p:cNvSpPr>
          <p:nvPr>
            <p:ph type="sldNum" sz="quarter" idx="12"/>
          </p:nvPr>
        </p:nvSpPr>
        <p:spPr/>
        <p:txBody>
          <a:bodyPr/>
          <a:lstStyle>
            <a:lvl1pPr>
              <a:defRPr/>
            </a:lvl1pPr>
          </a:lstStyle>
          <a:p>
            <a:fld id="{980CDDFA-02A9-45EF-AC5C-59195D75FB39}" type="slidenum">
              <a:rPr lang="nl-NL" altLang="nl-NL"/>
              <a:pPr/>
              <a:t>‹#›</a:t>
            </a:fld>
            <a:endParaRPr lang="nl-NL" altLang="nl-NL"/>
          </a:p>
        </p:txBody>
      </p:sp>
    </p:spTree>
    <p:extLst>
      <p:ext uri="{BB962C8B-B14F-4D97-AF65-F5344CB8AC3E}">
        <p14:creationId xmlns:p14="http://schemas.microsoft.com/office/powerpoint/2010/main" val="361396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smtClean="0"/>
              <a:t>Klik op het pictogram als u een afbeelding wilt toevoegen</a:t>
            </a:r>
            <a:endParaRPr lang="nl-NL"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6" name="Date Placeholder 4"/>
          <p:cNvSpPr>
            <a:spLocks noGrp="1"/>
          </p:cNvSpPr>
          <p:nvPr>
            <p:ph type="dt" sz="half" idx="10"/>
          </p:nvPr>
        </p:nvSpPr>
        <p:spPr/>
        <p:txBody>
          <a:bodyPr/>
          <a:lstStyle>
            <a:lvl1pPr>
              <a:defRPr/>
            </a:lvl1pPr>
          </a:lstStyle>
          <a:p>
            <a:pPr>
              <a:defRPr/>
            </a:pPr>
            <a:fld id="{14641F52-3743-4493-9E3F-E7142E700328}" type="datetime1">
              <a:rPr lang="nl-NL"/>
              <a:pPr>
                <a:defRPr/>
              </a:pPr>
              <a:t>6-4-2017</a:t>
            </a:fld>
            <a:endParaRPr lang="nl-NL"/>
          </a:p>
        </p:txBody>
      </p:sp>
      <p:sp>
        <p:nvSpPr>
          <p:cNvPr id="7" name="Footer Placeholder 5"/>
          <p:cNvSpPr>
            <a:spLocks noGrp="1"/>
          </p:cNvSpPr>
          <p:nvPr>
            <p:ph type="ftr" sz="quarter" idx="11"/>
          </p:nvPr>
        </p:nvSpPr>
        <p:spPr/>
        <p:txBody>
          <a:bodyPr/>
          <a:lstStyle>
            <a:lvl1pPr>
              <a:defRPr/>
            </a:lvl1pPr>
          </a:lstStyle>
          <a:p>
            <a:pPr>
              <a:defRPr/>
            </a:pPr>
            <a:endParaRPr lang="nl-NL"/>
          </a:p>
        </p:txBody>
      </p:sp>
      <p:sp>
        <p:nvSpPr>
          <p:cNvPr id="8" name="Slide Number Placeholder 6"/>
          <p:cNvSpPr>
            <a:spLocks noGrp="1"/>
          </p:cNvSpPr>
          <p:nvPr>
            <p:ph type="sldNum" sz="quarter" idx="12"/>
          </p:nvPr>
        </p:nvSpPr>
        <p:spPr/>
        <p:txBody>
          <a:bodyPr/>
          <a:lstStyle>
            <a:lvl1pPr>
              <a:defRPr/>
            </a:lvl1pPr>
          </a:lstStyle>
          <a:p>
            <a:fld id="{F0F9F758-7910-49A7-B4F3-67828505A8C4}" type="slidenum">
              <a:rPr lang="nl-NL" altLang="nl-NL"/>
              <a:pPr/>
              <a:t>‹#›</a:t>
            </a:fld>
            <a:endParaRPr lang="nl-NL" altLang="nl-NL"/>
          </a:p>
        </p:txBody>
      </p:sp>
    </p:spTree>
    <p:extLst>
      <p:ext uri="{BB962C8B-B14F-4D97-AF65-F5344CB8AC3E}">
        <p14:creationId xmlns:p14="http://schemas.microsoft.com/office/powerpoint/2010/main" val="3410426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3786188"/>
            <a:ext cx="5457825" cy="2592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smtClean="0"/>
              <a:t>Klik om de stijl te bewerken</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modelstijlen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rgbClr val="1C61AB"/>
                </a:solidFill>
                <a:latin typeface="HelveticaNeueLT Pro 55 Roman" panose="020B0604020202020204" pitchFamily="34" charset="0"/>
                <a:cs typeface="+mn-cs"/>
              </a:defRPr>
            </a:lvl1pPr>
          </a:lstStyle>
          <a:p>
            <a:pPr>
              <a:defRPr/>
            </a:pPr>
            <a:fld id="{995956CE-580C-47B2-985D-6EC1B2655227}" type="datetime1">
              <a:rPr lang="nl-NL"/>
              <a:pPr>
                <a:defRPr/>
              </a:pPr>
              <a:t>6-4-2017</a:t>
            </a:fld>
            <a:endParaRPr lang="nl-NL"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rgbClr val="1C61AB"/>
                </a:solidFill>
                <a:latin typeface="HelveticaNeueLT Pro 55 Roman" panose="020B0604020202020204" pitchFamily="34" charset="0"/>
                <a:cs typeface="+mn-cs"/>
              </a:defRPr>
            </a:lvl1pPr>
          </a:lstStyle>
          <a:p>
            <a:pPr>
              <a:defRPr/>
            </a:pPr>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1C61AB"/>
                </a:solidFill>
                <a:latin typeface="HelveticaNeueLT Pro 55 Roman" panose="020B0604020202020204" pitchFamily="34" charset="0"/>
              </a:defRPr>
            </a:lvl1pPr>
          </a:lstStyle>
          <a:p>
            <a:fld id="{6E6D2A8B-8C12-4218-9949-71B619146BFA}" type="slidenum">
              <a:rPr lang="nl-NL" altLang="nl-NL"/>
              <a:pPr/>
              <a:t>‹#›</a:t>
            </a:fld>
            <a:endParaRPr lang="nl-NL" altLang="nl-NL"/>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iming>
    <p:tnLst>
      <p:par>
        <p:cTn id="1" dur="indefinite" restart="never" nodeType="tmRoot"/>
      </p:par>
    </p:tnLst>
  </p:timing>
  <p:hf hdr="0" ftr="0"/>
  <p:txStyles>
    <p:titleStyle>
      <a:lvl1pPr algn="l" rtl="0" eaLnBrk="1" fontAlgn="base" hangingPunct="1">
        <a:lnSpc>
          <a:spcPct val="90000"/>
        </a:lnSpc>
        <a:spcBef>
          <a:spcPct val="0"/>
        </a:spcBef>
        <a:spcAft>
          <a:spcPct val="0"/>
        </a:spcAft>
        <a:defRPr sz="4400" kern="1200">
          <a:solidFill>
            <a:srgbClr val="1C61AB"/>
          </a:solidFill>
          <a:latin typeface="HelveticaNeueLT Pro 55 Roman" panose="020B0604020202020204" pitchFamily="34" charset="0"/>
          <a:ea typeface="+mj-ea"/>
          <a:cs typeface="+mj-cs"/>
        </a:defRPr>
      </a:lvl1pPr>
      <a:lvl2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2pPr>
      <a:lvl3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3pPr>
      <a:lvl4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4pPr>
      <a:lvl5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5pPr>
      <a:lvl6pPr marL="4572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6pPr>
      <a:lvl7pPr marL="9144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7pPr>
      <a:lvl8pPr marL="13716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8pPr>
      <a:lvl9pPr marL="18288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1C61AB"/>
          </a:solidFill>
          <a:latin typeface="HelveticaNeueLT Pro 55 Roman" panose="020B06040202020202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1C61AB"/>
          </a:solidFill>
          <a:latin typeface="HelveticaNeueLT Pro 55 Roman" panose="020B0604020202020204" pitchFamily="34"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1C61AB"/>
          </a:solidFill>
          <a:latin typeface="HelveticaNeueLT Pro 55 Roman" panose="020B06040202020202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33.png"/><Relationship Id="rId7" Type="http://schemas.openxmlformats.org/officeDocument/2006/relationships/diagramLayout" Target="../diagrams/layout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Data" Target="../diagrams/data5.xml"/><Relationship Id="rId11" Type="http://schemas.openxmlformats.org/officeDocument/2006/relationships/image" Target="../media/image34.png"/><Relationship Id="rId5" Type="http://schemas.openxmlformats.org/officeDocument/2006/relationships/image" Target="../media/image32.png"/><Relationship Id="rId10" Type="http://schemas.microsoft.com/office/2007/relationships/diagramDrawing" Target="../diagrams/drawing5.xml"/><Relationship Id="rId4" Type="http://schemas.openxmlformats.org/officeDocument/2006/relationships/image" Target="../media/image31.png"/><Relationship Id="rId9" Type="http://schemas.openxmlformats.org/officeDocument/2006/relationships/diagramColors" Target="../diagrams/colors5.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3" Type="http://schemas.openxmlformats.org/officeDocument/2006/relationships/image" Target="../media/image31.png"/><Relationship Id="rId7" Type="http://schemas.openxmlformats.org/officeDocument/2006/relationships/diagramQuickStyle" Target="../diagrams/quickStyle6.xml"/><Relationship Id="rId12" Type="http://schemas.openxmlformats.org/officeDocument/2006/relationships/diagramQuickStyle" Target="../diagrams/quickStyle7.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0" Type="http://schemas.openxmlformats.org/officeDocument/2006/relationships/diagramData" Target="../diagrams/data7.xml"/><Relationship Id="rId4" Type="http://schemas.openxmlformats.org/officeDocument/2006/relationships/image" Target="../media/image32.png"/><Relationship Id="rId9" Type="http://schemas.microsoft.com/office/2007/relationships/diagramDrawing" Target="../diagrams/drawing6.xml"/><Relationship Id="rId14"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1773237"/>
          </a:xfrm>
        </p:spPr>
        <p:txBody>
          <a:bodyPr/>
          <a:lstStyle/>
          <a:p>
            <a:r>
              <a:rPr lang="en-US" sz="8000" b="1" dirty="0" smtClean="0">
                <a:latin typeface="HelveticaNeueLT Pro 55 Roman" panose="020B0604020202020204"/>
              </a:rPr>
              <a:t>Fairway</a:t>
            </a:r>
            <a:endParaRPr lang="en-US" sz="8000" b="1" dirty="0">
              <a:latin typeface="HelveticaNeueLT Pro 55 Roman" panose="020B0604020202020204"/>
            </a:endParaRPr>
          </a:p>
        </p:txBody>
      </p:sp>
      <p:sp>
        <p:nvSpPr>
          <p:cNvPr id="3" name="Ondertitel 2"/>
          <p:cNvSpPr>
            <a:spLocks noGrp="1"/>
          </p:cNvSpPr>
          <p:nvPr>
            <p:ph type="subTitle" idx="1"/>
          </p:nvPr>
        </p:nvSpPr>
        <p:spPr>
          <a:xfrm>
            <a:off x="1524000" y="3124200"/>
            <a:ext cx="9144000" cy="2133600"/>
          </a:xfrm>
        </p:spPr>
        <p:txBody>
          <a:bodyPr/>
          <a:lstStyle/>
          <a:p>
            <a:r>
              <a:rPr lang="en-US" sz="3600" dirty="0"/>
              <a:t>A waterfall of novel </a:t>
            </a:r>
            <a:r>
              <a:rPr lang="en-US" sz="3600" dirty="0" smtClean="0"/>
              <a:t>functions </a:t>
            </a:r>
            <a:r>
              <a:rPr lang="en-US" sz="3600" dirty="0"/>
              <a:t>and </a:t>
            </a:r>
            <a:r>
              <a:rPr lang="en-US" sz="3600" dirty="0" smtClean="0"/>
              <a:t>features</a:t>
            </a:r>
            <a:endParaRPr lang="en-US" sz="3600" dirty="0"/>
          </a:p>
        </p:txBody>
      </p:sp>
    </p:spTree>
    <p:extLst>
      <p:ext uri="{BB962C8B-B14F-4D97-AF65-F5344CB8AC3E}">
        <p14:creationId xmlns:p14="http://schemas.microsoft.com/office/powerpoint/2010/main" val="13149639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6" name="Brudesløret">
            <a:hlinkClick r:id="" action="ppaction://media"/>
          </p:cNvPr>
          <p:cNvPicPr>
            <a:picLocks noGrp="1" noChangeAspect="1"/>
          </p:cNvPicPr>
          <p:nvPr>
            <p:ph idx="1"/>
            <a:videoFile r:link="rId2"/>
            <p:extLst>
              <p:ext uri="{DAA4B4D4-6D71-4841-9C94-3DE7FCFB9230}">
                <p14:media xmlns:p14="http://schemas.microsoft.com/office/powerpoint/2010/main" r:embed="rId1">
                  <p14:fade in="250" out="250"/>
                </p14:media>
              </p:ext>
            </p:extLst>
          </p:nvPr>
        </p:nvPicPr>
        <p:blipFill>
          <a:blip r:embed="rId5"/>
          <a:stretch>
            <a:fillRect/>
          </a:stretch>
        </p:blipFill>
        <p:spPr>
          <a:xfrm>
            <a:off x="7" y="4"/>
            <a:ext cx="12193702" cy="6858957"/>
          </a:xfrm>
        </p:spPr>
      </p:pic>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10</a:t>
            </a:fld>
            <a:endParaRPr lang="nl-NL" altLang="nl-NL"/>
          </a:p>
        </p:txBody>
      </p:sp>
    </p:spTree>
    <p:extLst>
      <p:ext uri="{BB962C8B-B14F-4D97-AF65-F5344CB8AC3E}">
        <p14:creationId xmlns:p14="http://schemas.microsoft.com/office/powerpoint/2010/main" val="66073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4400"/>
            <a:ext cx="10515600" cy="1905000"/>
          </a:xfrm>
        </p:spPr>
        <p:txBody>
          <a:bodyPr/>
          <a:lstStyle/>
          <a:p>
            <a:pPr algn="ctr"/>
            <a:r>
              <a:rPr lang="nl-NL" dirty="0" smtClean="0"/>
              <a:t>A Selection of new features</a:t>
            </a:r>
            <a:endParaRPr lang="nl-NL" dirty="0"/>
          </a:p>
        </p:txBody>
      </p:sp>
      <p:sp>
        <p:nvSpPr>
          <p:cNvPr id="3" name="Content Placeholder 2"/>
          <p:cNvSpPr>
            <a:spLocks noGrp="1"/>
          </p:cNvSpPr>
          <p:nvPr>
            <p:ph idx="1"/>
          </p:nvPr>
        </p:nvSpPr>
        <p:spPr>
          <a:xfrm>
            <a:off x="3581400" y="2819399"/>
            <a:ext cx="7772400" cy="3357563"/>
          </a:xfrm>
        </p:spPr>
        <p:txBody>
          <a:bodyPr/>
          <a:lstStyle/>
          <a:p>
            <a:pPr marL="514350" indent="-514350">
              <a:buFont typeface="+mj-lt"/>
              <a:buAutoNum type="arabicPeriod"/>
            </a:pPr>
            <a:r>
              <a:rPr lang="nl-NL" dirty="0" smtClean="0"/>
              <a:t>Import and wireframes</a:t>
            </a:r>
          </a:p>
          <a:p>
            <a:pPr marL="514350" indent="-514350">
              <a:buFont typeface="+mj-lt"/>
              <a:buAutoNum type="arabicPeriod"/>
            </a:pPr>
            <a:r>
              <a:rPr lang="nl-NL" dirty="0" smtClean="0"/>
              <a:t>Shell regions / plates</a:t>
            </a:r>
          </a:p>
          <a:p>
            <a:pPr marL="514350" indent="-514350">
              <a:buFont typeface="+mj-lt"/>
              <a:buAutoNum type="arabicPeriod"/>
            </a:pPr>
            <a:r>
              <a:rPr lang="nl-NL" dirty="0" smtClean="0"/>
              <a:t>Shell rendering &amp; surface quality</a:t>
            </a:r>
          </a:p>
          <a:p>
            <a:pPr marL="514350" indent="-514350">
              <a:buFont typeface="+mj-lt"/>
              <a:buAutoNum type="arabicPeriod"/>
            </a:pPr>
            <a:r>
              <a:rPr lang="nl-NL" dirty="0" smtClean="0"/>
              <a:t>Surface export</a:t>
            </a:r>
          </a:p>
          <a:p>
            <a:pPr marL="514350" indent="-514350">
              <a:buFont typeface="+mj-lt"/>
              <a:buAutoNum type="arabicPeriod"/>
            </a:pPr>
            <a:r>
              <a:rPr lang="nl-NL" dirty="0" smtClean="0"/>
              <a:t>hydrodynamics</a:t>
            </a:r>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11</a:t>
            </a:fld>
            <a:endParaRPr lang="nl-NL" altLang="nl-NL"/>
          </a:p>
        </p:txBody>
      </p:sp>
    </p:spTree>
    <p:extLst>
      <p:ext uri="{BB962C8B-B14F-4D97-AF65-F5344CB8AC3E}">
        <p14:creationId xmlns:p14="http://schemas.microsoft.com/office/powerpoint/2010/main" val="3004388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and wireframes</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46721461"/>
              </p:ext>
            </p:extLst>
          </p:nvPr>
        </p:nvGraphicFramePr>
        <p:xfrm>
          <a:off x="952500" y="2179638"/>
          <a:ext cx="9906000" cy="1755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12</a:t>
            </a:fld>
            <a:endParaRPr lang="nl-NL" altLang="nl-NL"/>
          </a:p>
        </p:txBody>
      </p:sp>
      <p:graphicFrame>
        <p:nvGraphicFramePr>
          <p:cNvPr id="7" name="Diagram 6"/>
          <p:cNvGraphicFramePr/>
          <p:nvPr>
            <p:extLst>
              <p:ext uri="{D42A27DB-BD31-4B8C-83A1-F6EECF244321}">
                <p14:modId xmlns:p14="http://schemas.microsoft.com/office/powerpoint/2010/main" val="866203580"/>
              </p:ext>
            </p:extLst>
          </p:nvPr>
        </p:nvGraphicFramePr>
        <p:xfrm>
          <a:off x="952500" y="5029200"/>
          <a:ext cx="9906000" cy="914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p:cNvSpPr txBox="1"/>
          <p:nvPr/>
        </p:nvSpPr>
        <p:spPr>
          <a:xfrm>
            <a:off x="3657600" y="4361051"/>
            <a:ext cx="4267200" cy="523220"/>
          </a:xfrm>
          <a:prstGeom prst="rect">
            <a:avLst/>
          </a:prstGeom>
          <a:noFill/>
        </p:spPr>
        <p:txBody>
          <a:bodyPr wrap="square" rtlCol="0">
            <a:spAutoFit/>
          </a:bodyPr>
          <a:lstStyle/>
          <a:p>
            <a:pPr algn="ctr"/>
            <a:r>
              <a:rPr lang="en-US" sz="2800" b="1" dirty="0" smtClean="0">
                <a:solidFill>
                  <a:srgbClr val="1C61AB"/>
                </a:solidFill>
                <a:latin typeface="HelveticaNeueLT Pro 55 Roman" panose="020B0604020202020204" pitchFamily="34" charset="0"/>
                <a:ea typeface="+mj-ea"/>
                <a:cs typeface="+mj-cs"/>
              </a:rPr>
              <a:t>Fairway</a:t>
            </a:r>
            <a:endParaRPr lang="en-GB" sz="2800" dirty="0">
              <a:solidFill>
                <a:srgbClr val="1C61AB"/>
              </a:solidFill>
              <a:latin typeface="HelveticaNeueLT Pro 55 Roman" panose="020B0604020202020204" pitchFamily="34" charset="0"/>
              <a:ea typeface="+mj-ea"/>
              <a:cs typeface="+mj-cs"/>
            </a:endParaRPr>
          </a:p>
        </p:txBody>
      </p:sp>
    </p:spTree>
    <p:extLst>
      <p:ext uri="{BB962C8B-B14F-4D97-AF65-F5344CB8AC3E}">
        <p14:creationId xmlns:p14="http://schemas.microsoft.com/office/powerpoint/2010/main" val="340120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F49F2371-5894-4183-AA0B-7D95E61F882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2E8D4927-DA13-4325-B886-BC3EB17D9BC2}"/>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graphicEl>
                                              <a:dgm id="{8783F423-59D3-4833-A003-FF85059CAD6E}"/>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graphicEl>
                                              <a:dgm id="{62CAE893-8A52-4841-9B84-47F80F37D3E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graphicEl>
                                              <a:dgm id="{CD2BC380-14F7-4F8F-99DF-6EC47824CFC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AsOne/>
      </p:bldGraphic>
      <p:bldGraphic spid="7" grpId="0" uiExpand="1">
        <p:bldSub>
          <a:bldDgm bld="one"/>
        </p:bldSub>
      </p:bldGraphic>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and wireframes</a:t>
            </a:r>
            <a:endParaRPr lang="en-GB"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13</a:t>
            </a:fld>
            <a:endParaRPr lang="nl-NL" altLang="nl-NL"/>
          </a:p>
        </p:txBody>
      </p:sp>
      <p:graphicFrame>
        <p:nvGraphicFramePr>
          <p:cNvPr id="7" name="Diagram 6"/>
          <p:cNvGraphicFramePr/>
          <p:nvPr>
            <p:extLst>
              <p:ext uri="{D42A27DB-BD31-4B8C-83A1-F6EECF244321}">
                <p14:modId xmlns:p14="http://schemas.microsoft.com/office/powerpoint/2010/main" val="3878974763"/>
              </p:ext>
            </p:extLst>
          </p:nvPr>
        </p:nvGraphicFramePr>
        <p:xfrm>
          <a:off x="4608000" y="5029200"/>
          <a:ext cx="2600325"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2"/>
          <p:cNvSpPr>
            <a:spLocks noGrp="1"/>
          </p:cNvSpPr>
          <p:nvPr>
            <p:ph idx="1"/>
          </p:nvPr>
        </p:nvSpPr>
        <p:spPr>
          <a:xfrm>
            <a:off x="838200" y="1447800"/>
            <a:ext cx="10515600" cy="4351338"/>
          </a:xfrm>
        </p:spPr>
        <p:txBody>
          <a:bodyPr/>
          <a:lstStyle/>
          <a:p>
            <a:r>
              <a:rPr lang="en-US" dirty="0" smtClean="0"/>
              <a:t>Make and break connections</a:t>
            </a:r>
          </a:p>
          <a:p>
            <a:r>
              <a:rPr lang="en-US" dirty="0" smtClean="0"/>
              <a:t>Common actions</a:t>
            </a:r>
          </a:p>
          <a:p>
            <a:r>
              <a:rPr lang="en-US" dirty="0" smtClean="0"/>
              <a:t>Export of .</a:t>
            </a:r>
            <a:r>
              <a:rPr lang="en-US" dirty="0" err="1" smtClean="0"/>
              <a:t>hyd</a:t>
            </a:r>
            <a:r>
              <a:rPr lang="en-US" dirty="0" smtClean="0"/>
              <a:t> file (frame-based PIAS model)</a:t>
            </a:r>
          </a:p>
          <a:p>
            <a:r>
              <a:rPr lang="en-US" dirty="0" smtClean="0"/>
              <a:t>Inspection and diagnostics</a:t>
            </a:r>
          </a:p>
          <a:p>
            <a:r>
              <a:rPr lang="en-US" dirty="0" smtClean="0"/>
              <a:t>Sketch-wise </a:t>
            </a:r>
            <a:r>
              <a:rPr lang="en-US" i="1" dirty="0" smtClean="0"/>
              <a:t>ab initio </a:t>
            </a:r>
            <a:r>
              <a:rPr lang="en-US" dirty="0" smtClean="0"/>
              <a:t>design</a:t>
            </a:r>
          </a:p>
          <a:p>
            <a:pPr marL="0" indent="0">
              <a:buNone/>
            </a:pPr>
            <a:endParaRPr lang="en-GB" dirty="0"/>
          </a:p>
        </p:txBody>
      </p:sp>
    </p:spTree>
    <p:extLst>
      <p:ext uri="{BB962C8B-B14F-4D97-AF65-F5344CB8AC3E}">
        <p14:creationId xmlns:p14="http://schemas.microsoft.com/office/powerpoint/2010/main" val="397751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Shell regions / plates</a:t>
            </a:r>
            <a:endParaRPr lang="en-GB" dirty="0"/>
          </a:p>
        </p:txBody>
      </p:sp>
      <p:sp>
        <p:nvSpPr>
          <p:cNvPr id="3" name="Content Placeholder 2"/>
          <p:cNvSpPr>
            <a:spLocks noGrp="1"/>
          </p:cNvSpPr>
          <p:nvPr>
            <p:ph idx="1"/>
          </p:nvPr>
        </p:nvSpPr>
        <p:spPr/>
        <p:txBody>
          <a:bodyPr/>
          <a:lstStyle/>
          <a:p>
            <a:r>
              <a:rPr lang="en-US" dirty="0" smtClean="0"/>
              <a:t>Interactive boundary selection</a:t>
            </a:r>
          </a:p>
          <a:p>
            <a:r>
              <a:rPr lang="en-US" dirty="0" smtClean="0"/>
              <a:t>Arbitrary shape</a:t>
            </a:r>
          </a:p>
          <a:p>
            <a:r>
              <a:rPr lang="en-US" dirty="0" smtClean="0"/>
              <a:t>Seams and butts</a:t>
            </a:r>
          </a:p>
          <a:p>
            <a:r>
              <a:rPr lang="en-US" dirty="0" smtClean="0"/>
              <a:t>Multiple properties</a:t>
            </a:r>
          </a:p>
          <a:p>
            <a:r>
              <a:rPr lang="en-US" dirty="0" smtClean="0"/>
              <a:t>May overlap</a:t>
            </a:r>
          </a:p>
          <a:p>
            <a:r>
              <a:rPr lang="en-US" dirty="0" smtClean="0"/>
              <a:t>Listed in tree view</a:t>
            </a:r>
          </a:p>
          <a:p>
            <a:r>
              <a:rPr lang="en-US" dirty="0" smtClean="0"/>
              <a:t>Boundary validity – no locks</a:t>
            </a:r>
            <a:endParaRPr lang="en-GB"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14</a:t>
            </a:fld>
            <a:endParaRPr lang="nl-NL" altLang="nl-NL"/>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5386370" y="1660208"/>
            <a:ext cx="6448459" cy="5300740"/>
          </a:xfrm>
          <a:prstGeom prst="rect">
            <a:avLst/>
          </a:prstGeom>
        </p:spPr>
      </p:pic>
    </p:spTree>
    <p:extLst>
      <p:ext uri="{BB962C8B-B14F-4D97-AF65-F5344CB8AC3E}">
        <p14:creationId xmlns:p14="http://schemas.microsoft.com/office/powerpoint/2010/main" val="56450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Shell rendering &amp; quality</a:t>
            </a:r>
            <a:endParaRPr lang="en-GB" dirty="0"/>
          </a:p>
        </p:txBody>
      </p:sp>
      <p:sp>
        <p:nvSpPr>
          <p:cNvPr id="3" name="Content Placeholder 2"/>
          <p:cNvSpPr>
            <a:spLocks noGrp="1"/>
          </p:cNvSpPr>
          <p:nvPr>
            <p:ph idx="1"/>
          </p:nvPr>
        </p:nvSpPr>
        <p:spPr/>
        <p:txBody>
          <a:bodyPr/>
          <a:lstStyle/>
          <a:p>
            <a:r>
              <a:rPr lang="en-US" dirty="0" err="1" smtClean="0"/>
              <a:t>Phong</a:t>
            </a:r>
            <a:endParaRPr lang="en-US" dirty="0" smtClean="0"/>
          </a:p>
          <a:p>
            <a:r>
              <a:rPr lang="en-US" dirty="0" smtClean="0"/>
              <a:t>Striped </a:t>
            </a:r>
            <a:r>
              <a:rPr lang="en-US" dirty="0" err="1" smtClean="0"/>
              <a:t>Phong</a:t>
            </a:r>
            <a:endParaRPr lang="en-US" dirty="0" smtClean="0"/>
          </a:p>
          <a:p>
            <a:r>
              <a:rPr lang="en-US" dirty="0" smtClean="0"/>
              <a:t>Upcoming</a:t>
            </a:r>
          </a:p>
          <a:p>
            <a:pPr lvl="1"/>
            <a:r>
              <a:rPr lang="en-US" dirty="0" smtClean="0"/>
              <a:t>Improved internal patch geometry</a:t>
            </a:r>
          </a:p>
          <a:p>
            <a:r>
              <a:rPr lang="en-US" dirty="0" smtClean="0"/>
              <a:t>Plan</a:t>
            </a:r>
          </a:p>
          <a:p>
            <a:pPr lvl="1"/>
            <a:r>
              <a:rPr lang="en-US" dirty="0" smtClean="0"/>
              <a:t>Control tangent ribbons</a:t>
            </a:r>
          </a:p>
          <a:p>
            <a:pPr lvl="1"/>
            <a:r>
              <a:rPr lang="en-US" dirty="0" smtClean="0"/>
              <a:t>Passive curves</a:t>
            </a:r>
            <a:endParaRPr lang="en-GB"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15</a:t>
            </a:fld>
            <a:endParaRPr lang="nl-NL" altLang="nl-NL"/>
          </a:p>
        </p:txBody>
      </p:sp>
      <p:pic>
        <p:nvPicPr>
          <p:cNvPr id="6" name="Picture 5"/>
          <p:cNvPicPr>
            <a:picLocks noChangeAspect="1"/>
          </p:cNvPicPr>
          <p:nvPr/>
        </p:nvPicPr>
        <p:blipFill>
          <a:blip r:embed="rId3"/>
          <a:stretch>
            <a:fillRect/>
          </a:stretch>
        </p:blipFill>
        <p:spPr>
          <a:xfrm>
            <a:off x="6477000" y="1752600"/>
            <a:ext cx="5447143" cy="4421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548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export</a:t>
            </a:r>
            <a:endParaRPr lang="en-GB"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16</a:t>
            </a:fld>
            <a:endParaRPr lang="nl-NL" altLang="nl-NL"/>
          </a:p>
        </p:txBody>
      </p:sp>
      <p:pic>
        <p:nvPicPr>
          <p:cNvPr id="6" name="Picture 5"/>
          <p:cNvPicPr>
            <a:picLocks noChangeAspect="1"/>
          </p:cNvPicPr>
          <p:nvPr/>
        </p:nvPicPr>
        <p:blipFill>
          <a:blip r:embed="rId3"/>
          <a:stretch>
            <a:fillRect/>
          </a:stretch>
        </p:blipFill>
        <p:spPr>
          <a:xfrm>
            <a:off x="3352800" y="2166938"/>
            <a:ext cx="8305799" cy="4672012"/>
          </a:xfrm>
          <a:prstGeom prst="rect">
            <a:avLst/>
          </a:prstGeom>
          <a:ln>
            <a:noFill/>
          </a:ln>
          <a:effectLst>
            <a:outerShdw blurRad="292100" dist="139700" dir="2700000" algn="tl" rotWithShape="0">
              <a:srgbClr val="333333">
                <a:alpha val="65000"/>
              </a:srgbClr>
            </a:outerShdw>
          </a:effectLst>
        </p:spPr>
      </p:pic>
      <p:pic>
        <p:nvPicPr>
          <p:cNvPr id="7" name="Plassholder for innhold 6"/>
          <p:cNvPicPr>
            <a:picLocks noGrp="1" noChangeAspect="1"/>
          </p:cNvPicPr>
          <p:nvPr>
            <p:ph idx="1"/>
          </p:nvPr>
        </p:nvPicPr>
        <p:blipFill rotWithShape="1">
          <a:blip r:embed="rId4"/>
          <a:srcRect t="389" b="4281"/>
          <a:stretch/>
        </p:blipFill>
        <p:spPr>
          <a:xfrm>
            <a:off x="533400" y="1411426"/>
            <a:ext cx="6686550" cy="3585541"/>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33400" y="5257800"/>
            <a:ext cx="1676400" cy="461665"/>
          </a:xfrm>
          <a:prstGeom prst="rect">
            <a:avLst/>
          </a:prstGeom>
          <a:noFill/>
        </p:spPr>
        <p:txBody>
          <a:bodyPr wrap="square" rtlCol="0">
            <a:spAutoFit/>
          </a:bodyPr>
          <a:lstStyle/>
          <a:p>
            <a:r>
              <a:rPr lang="nl-NL" sz="2400" b="1" dirty="0" smtClean="0">
                <a:solidFill>
                  <a:schemeClr val="accent1">
                    <a:lumMod val="75000"/>
                  </a:schemeClr>
                </a:solidFill>
                <a:latin typeface="HelveticaNeueLT Pro 55 Roman" panose="020B0604020202020204" pitchFamily="34" charset="0"/>
              </a:rPr>
              <a:t>Fairway</a:t>
            </a:r>
            <a:endParaRPr lang="nl-NL" sz="2400" b="1" dirty="0">
              <a:solidFill>
                <a:schemeClr val="accent1">
                  <a:lumMod val="75000"/>
                </a:schemeClr>
              </a:solidFill>
              <a:latin typeface="HelveticaNeueLT Pro 55 Roman" panose="020B0604020202020204" pitchFamily="34" charset="0"/>
            </a:endParaRPr>
          </a:p>
        </p:txBody>
      </p:sp>
      <p:sp>
        <p:nvSpPr>
          <p:cNvPr id="8" name="TextBox 7"/>
          <p:cNvSpPr txBox="1"/>
          <p:nvPr/>
        </p:nvSpPr>
        <p:spPr>
          <a:xfrm>
            <a:off x="10020300" y="1587798"/>
            <a:ext cx="1676400" cy="461665"/>
          </a:xfrm>
          <a:prstGeom prst="rect">
            <a:avLst/>
          </a:prstGeom>
          <a:noFill/>
        </p:spPr>
        <p:txBody>
          <a:bodyPr wrap="square" rtlCol="0">
            <a:spAutoFit/>
          </a:bodyPr>
          <a:lstStyle/>
          <a:p>
            <a:r>
              <a:rPr lang="nl-NL" sz="2400" b="1" dirty="0" smtClean="0">
                <a:solidFill>
                  <a:schemeClr val="accent1">
                    <a:lumMod val="75000"/>
                  </a:schemeClr>
                </a:solidFill>
                <a:latin typeface="HelveticaNeueLT Pro 55 Roman" panose="020B0604020202020204" pitchFamily="34" charset="0"/>
              </a:rPr>
              <a:t>Rhino</a:t>
            </a:r>
            <a:endParaRPr lang="nl-NL" sz="2400" b="1" dirty="0">
              <a:solidFill>
                <a:schemeClr val="accent1">
                  <a:lumMod val="75000"/>
                </a:schemeClr>
              </a:solidFill>
              <a:latin typeface="HelveticaNeueLT Pro 55 Roman" panose="020B0604020202020204" pitchFamily="34" charset="0"/>
            </a:endParaRPr>
          </a:p>
        </p:txBody>
      </p:sp>
    </p:spTree>
    <p:extLst>
      <p:ext uri="{BB962C8B-B14F-4D97-AF65-F5344CB8AC3E}">
        <p14:creationId xmlns:p14="http://schemas.microsoft.com/office/powerpoint/2010/main" val="41424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17</a:t>
            </a:fld>
            <a:endParaRPr lang="nl-NL" altLang="nl-NL"/>
          </a:p>
        </p:txBody>
      </p:sp>
      <p:pic>
        <p:nvPicPr>
          <p:cNvPr id="6" name="Picture 5"/>
          <p:cNvPicPr preferRelativeResize="0">
            <a:picLocks noChangeAspect="1"/>
          </p:cNvPicPr>
          <p:nvPr/>
        </p:nvPicPr>
        <p:blipFill>
          <a:blip r:embed="rId3"/>
          <a:stretch>
            <a:fillRect/>
          </a:stretch>
        </p:blipFill>
        <p:spPr>
          <a:xfrm>
            <a:off x="3" y="1"/>
            <a:ext cx="12168000" cy="6844500"/>
          </a:xfrm>
          <a:prstGeom prst="rect">
            <a:avLst/>
          </a:prstGeom>
        </p:spPr>
      </p:pic>
    </p:spTree>
    <p:extLst>
      <p:ext uri="{BB962C8B-B14F-4D97-AF65-F5344CB8AC3E}">
        <p14:creationId xmlns:p14="http://schemas.microsoft.com/office/powerpoint/2010/main" val="3123313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Hydrodynamics</a:t>
            </a:r>
            <a:endParaRPr lang="en-GB"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18</a:t>
            </a:fld>
            <a:endParaRPr lang="nl-NL" altLang="nl-NL"/>
          </a:p>
        </p:txBody>
      </p:sp>
      <p:sp>
        <p:nvSpPr>
          <p:cNvPr id="7" name="Content Placeholder 6"/>
          <p:cNvSpPr>
            <a:spLocks noGrp="1"/>
          </p:cNvSpPr>
          <p:nvPr>
            <p:ph idx="1"/>
          </p:nvPr>
        </p:nvSpPr>
        <p:spPr/>
        <p:txBody>
          <a:bodyPr/>
          <a:lstStyle/>
          <a:p>
            <a:endParaRPr lang="nl-NL"/>
          </a:p>
        </p:txBody>
      </p:sp>
    </p:spTree>
    <p:extLst>
      <p:ext uri="{BB962C8B-B14F-4D97-AF65-F5344CB8AC3E}">
        <p14:creationId xmlns:p14="http://schemas.microsoft.com/office/powerpoint/2010/main" val="38504426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Hydrodynamics</a:t>
            </a:r>
            <a:endParaRPr lang="en-GB"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19</a:t>
            </a:fld>
            <a:endParaRPr lang="nl-NL" altLang="nl-NL"/>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554854690"/>
              </p:ext>
            </p:extLst>
          </p:nvPr>
        </p:nvGraphicFramePr>
        <p:xfrm>
          <a:off x="838200" y="1447800"/>
          <a:ext cx="10515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3581400" y="1295400"/>
            <a:ext cx="502920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p:cNvSpPr/>
          <p:nvPr/>
        </p:nvSpPr>
        <p:spPr>
          <a:xfrm>
            <a:off x="3550920" y="4648200"/>
            <a:ext cx="502920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5052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28601"/>
            <a:ext cx="10515600" cy="838199"/>
          </a:xfrm>
        </p:spPr>
        <p:txBody>
          <a:bodyPr/>
          <a:lstStyle/>
          <a:p>
            <a:r>
              <a:rPr lang="en-US" sz="5400" b="1" dirty="0" smtClean="0"/>
              <a:t>Why Fairway?</a:t>
            </a:r>
            <a:endParaRPr lang="en-US" sz="5400" b="1" dirty="0"/>
          </a:p>
        </p:txBody>
      </p:sp>
      <p:sp>
        <p:nvSpPr>
          <p:cNvPr id="3" name="Tijdelijke aanduiding voor inhoud 2"/>
          <p:cNvSpPr>
            <a:spLocks noGrp="1"/>
          </p:cNvSpPr>
          <p:nvPr>
            <p:ph idx="1"/>
          </p:nvPr>
        </p:nvSpPr>
        <p:spPr>
          <a:xfrm>
            <a:off x="838200" y="1295400"/>
            <a:ext cx="10515600" cy="685800"/>
          </a:xfrm>
        </p:spPr>
        <p:txBody>
          <a:bodyPr/>
          <a:lstStyle/>
          <a:p>
            <a:pPr marL="0" indent="0">
              <a:buNone/>
            </a:pPr>
            <a:r>
              <a:rPr lang="en-US" sz="4000" dirty="0" smtClean="0"/>
              <a:t>What’s wrong with […]?</a:t>
            </a:r>
            <a:endParaRPr lang="en-US" sz="4000" dirty="0"/>
          </a:p>
        </p:txBody>
      </p:sp>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2</a:t>
            </a:fld>
            <a:endParaRPr lang="nl-NL" altLang="nl-NL" dirty="0"/>
          </a:p>
        </p:txBody>
      </p:sp>
      <p:sp>
        <p:nvSpPr>
          <p:cNvPr id="6" name="TextBox 5"/>
          <p:cNvSpPr txBox="1"/>
          <p:nvPr/>
        </p:nvSpPr>
        <p:spPr>
          <a:xfrm>
            <a:off x="6629400" y="1345912"/>
            <a:ext cx="5029200" cy="584775"/>
          </a:xfrm>
          <a:prstGeom prst="rect">
            <a:avLst/>
          </a:prstGeom>
          <a:noFill/>
        </p:spPr>
        <p:txBody>
          <a:bodyPr wrap="square" rtlCol="0">
            <a:spAutoFit/>
          </a:bodyPr>
          <a:lstStyle/>
          <a:p>
            <a:r>
              <a:rPr lang="en-US" sz="3200" dirty="0" smtClean="0">
                <a:solidFill>
                  <a:srgbClr val="1C61AB"/>
                </a:solidFill>
                <a:latin typeface="HelveticaNeueLT Pro 55 Roman" panose="020B0604020202020204" pitchFamily="34" charset="0"/>
                <a:cs typeface="+mn-cs"/>
              </a:rPr>
              <a:t>NURBS surface patches</a:t>
            </a:r>
            <a:endParaRPr lang="en-GB" sz="3200" dirty="0">
              <a:solidFill>
                <a:srgbClr val="1C61AB"/>
              </a:solidFill>
              <a:latin typeface="HelveticaNeueLT Pro 55 Roman" panose="020B0604020202020204" pitchFamily="34" charset="0"/>
              <a:cs typeface="+mn-cs"/>
            </a:endParaRPr>
          </a:p>
        </p:txBody>
      </p:sp>
      <p:sp>
        <p:nvSpPr>
          <p:cNvPr id="9" name="Rectangle 8"/>
          <p:cNvSpPr/>
          <p:nvPr/>
        </p:nvSpPr>
        <p:spPr>
          <a:xfrm>
            <a:off x="838200" y="2362200"/>
            <a:ext cx="4419600" cy="1323439"/>
          </a:xfrm>
          <a:prstGeom prst="rect">
            <a:avLst/>
          </a:prstGeom>
        </p:spPr>
        <p:txBody>
          <a:bodyPr wrap="square">
            <a:spAutoFit/>
          </a:bodyPr>
          <a:lstStyle/>
          <a:p>
            <a:pPr marL="0" indent="0">
              <a:buNone/>
            </a:pPr>
            <a:r>
              <a:rPr lang="en-US" sz="4000" dirty="0">
                <a:solidFill>
                  <a:srgbClr val="1C61AB"/>
                </a:solidFill>
                <a:latin typeface="HelveticaNeueLT Pro 55 Roman" panose="020B0604020202020204" pitchFamily="34" charset="0"/>
                <a:cs typeface="+mn-cs"/>
              </a:rPr>
              <a:t>What’s wrong with </a:t>
            </a:r>
            <a:r>
              <a:rPr lang="en-US" sz="4000" dirty="0" smtClean="0">
                <a:solidFill>
                  <a:srgbClr val="1C61AB"/>
                </a:solidFill>
                <a:latin typeface="HelveticaNeueLT Pro 55 Roman" panose="020B0604020202020204" pitchFamily="34" charset="0"/>
                <a:cs typeface="+mn-cs"/>
              </a:rPr>
              <a:t>NURBS patches?</a:t>
            </a:r>
            <a:endParaRPr lang="en-US" sz="4000" dirty="0">
              <a:solidFill>
                <a:srgbClr val="1C61AB"/>
              </a:solidFill>
              <a:latin typeface="HelveticaNeueLT Pro 55 Roman" panose="020B0604020202020204" pitchFamily="34" charset="0"/>
              <a:cs typeface="+mn-cs"/>
            </a:endParaRPr>
          </a:p>
        </p:txBody>
      </p:sp>
      <p:sp>
        <p:nvSpPr>
          <p:cNvPr id="10" name="Rectangle 9"/>
          <p:cNvSpPr/>
          <p:nvPr/>
        </p:nvSpPr>
        <p:spPr>
          <a:xfrm>
            <a:off x="5982026" y="3244334"/>
            <a:ext cx="227948" cy="369332"/>
          </a:xfrm>
          <a:prstGeom prst="rect">
            <a:avLst/>
          </a:prstGeom>
        </p:spPr>
        <p:txBody>
          <a:bodyPr wrap="none">
            <a:spAutoFit/>
          </a:bodyPr>
          <a:lstStyle/>
          <a:p>
            <a:r>
              <a:rPr lang="en-GB" baseline="30000" dirty="0">
                <a:solidFill>
                  <a:srgbClr val="000000"/>
                </a:solidFill>
                <a:latin typeface="Helvetica" panose="020B0604020202020204" pitchFamily="34" charset="0"/>
              </a:rPr>
              <a:t> </a:t>
            </a:r>
            <a:endParaRPr lang="en-GB" dirty="0"/>
          </a:p>
        </p:txBody>
      </p:sp>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5638800" y="2119186"/>
            <a:ext cx="5010892" cy="2309049"/>
          </a:xfrm>
          <a:prstGeom prst="rect">
            <a:avLst/>
          </a:prstGeom>
        </p:spPr>
      </p:pic>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5638800" y="4562276"/>
            <a:ext cx="5010892" cy="1726940"/>
          </a:xfrm>
          <a:prstGeom prst="rect">
            <a:avLst/>
          </a:prstGeom>
        </p:spPr>
      </p:pic>
    </p:spTree>
    <p:extLst>
      <p:ext uri="{BB962C8B-B14F-4D97-AF65-F5344CB8AC3E}">
        <p14:creationId xmlns:p14="http://schemas.microsoft.com/office/powerpoint/2010/main" val="881235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Hydrodynamics</a:t>
            </a:r>
            <a:endParaRPr lang="en-GB"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20</a:t>
            </a:fld>
            <a:endParaRPr lang="nl-NL" altLang="nl-NL"/>
          </a:p>
        </p:txBody>
      </p:sp>
      <p:sp>
        <p:nvSpPr>
          <p:cNvPr id="6" name="Title 1"/>
          <p:cNvSpPr txBox="1">
            <a:spLocks/>
          </p:cNvSpPr>
          <p:nvPr/>
        </p:nvSpPr>
        <p:spPr bwMode="auto">
          <a:xfrm>
            <a:off x="10711" y="1295400"/>
            <a:ext cx="6324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rgbClr val="1C61AB"/>
                </a:solidFill>
                <a:latin typeface="HelveticaNeueLT Pro 55 Roman" panose="020B0604020202020204" pitchFamily="34" charset="0"/>
                <a:ea typeface="+mj-ea"/>
                <a:cs typeface="+mj-cs"/>
              </a:defRPr>
            </a:lvl1pPr>
            <a:lvl2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2pPr>
            <a:lvl3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3pPr>
            <a:lvl4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4pPr>
            <a:lvl5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5pPr>
            <a:lvl6pPr marL="4572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6pPr>
            <a:lvl7pPr marL="9144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7pPr>
            <a:lvl8pPr marL="13716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8pPr>
            <a:lvl9pPr marL="18288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9pPr>
          </a:lstStyle>
          <a:p>
            <a:r>
              <a:rPr lang="en-US" sz="3200" dirty="0" err="1" smtClean="0"/>
              <a:t>Lackenby</a:t>
            </a:r>
            <a:r>
              <a:rPr lang="en-US" sz="3200" dirty="0" smtClean="0"/>
              <a:t> transformation</a:t>
            </a:r>
            <a:endParaRPr lang="en-GB" sz="32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6680805" cy="3989467"/>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836226"/>
            <a:ext cx="7467600" cy="4458899"/>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4198939"/>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Hydrodynamics</a:t>
            </a:r>
            <a:endParaRPr lang="en-GB"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21</a:t>
            </a:fld>
            <a:endParaRPr lang="nl-NL" altLang="nl-NL"/>
          </a:p>
        </p:txBody>
      </p:sp>
      <p:pic>
        <p:nvPicPr>
          <p:cNvPr id="11" name="Plassholder for innhold 10"/>
          <p:cNvPicPr>
            <a:picLocks noGrp="1" noChangeAspect="1"/>
          </p:cNvPicPr>
          <p:nvPr>
            <p:ph idx="1"/>
          </p:nvPr>
        </p:nvPicPr>
        <p:blipFill rotWithShape="1">
          <a:blip r:embed="rId3">
            <a:clrChange>
              <a:clrFrom>
                <a:srgbClr val="FFFFFF"/>
              </a:clrFrom>
              <a:clrTo>
                <a:srgbClr val="FFFFFF">
                  <a:alpha val="0"/>
                </a:srgbClr>
              </a:clrTo>
            </a:clrChange>
          </a:blip>
          <a:srcRect l="20215" t="42778" r="-368" b="56"/>
          <a:stretch/>
        </p:blipFill>
        <p:spPr>
          <a:xfrm>
            <a:off x="990600" y="1600200"/>
            <a:ext cx="10058400" cy="4858330"/>
          </a:xfrm>
          <a:prstGeom prst="rect">
            <a:avLst/>
          </a:prstGeom>
          <a:ln>
            <a:noFill/>
          </a:ln>
          <a:effectLst>
            <a:outerShdw blurRad="292100" dist="139700" dir="2700000" algn="tl" rotWithShape="0">
              <a:srgbClr val="333333">
                <a:alpha val="65000"/>
              </a:srgbClr>
            </a:outerShdw>
          </a:effectLst>
        </p:spPr>
      </p:pic>
      <p:sp>
        <p:nvSpPr>
          <p:cNvPr id="6" name="Title 1"/>
          <p:cNvSpPr txBox="1">
            <a:spLocks/>
          </p:cNvSpPr>
          <p:nvPr/>
        </p:nvSpPr>
        <p:spPr bwMode="auto">
          <a:xfrm>
            <a:off x="7467600" y="1524000"/>
            <a:ext cx="4724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rgbClr val="1C61AB"/>
                </a:solidFill>
                <a:latin typeface="HelveticaNeueLT Pro 55 Roman" panose="020B0604020202020204" pitchFamily="34" charset="0"/>
                <a:ea typeface="+mj-ea"/>
                <a:cs typeface="+mj-cs"/>
              </a:defRPr>
            </a:lvl1pPr>
            <a:lvl2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2pPr>
            <a:lvl3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3pPr>
            <a:lvl4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4pPr>
            <a:lvl5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5pPr>
            <a:lvl6pPr marL="4572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6pPr>
            <a:lvl7pPr marL="9144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7pPr>
            <a:lvl8pPr marL="13716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8pPr>
            <a:lvl9pPr marL="18288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9pPr>
          </a:lstStyle>
          <a:p>
            <a:r>
              <a:rPr lang="en-US" sz="3600" dirty="0" smtClean="0"/>
              <a:t>Spatial deformation</a:t>
            </a:r>
            <a:endParaRPr lang="en-GB" sz="3600" dirty="0"/>
          </a:p>
        </p:txBody>
      </p:sp>
    </p:spTree>
    <p:extLst>
      <p:ext uri="{BB962C8B-B14F-4D97-AF65-F5344CB8AC3E}">
        <p14:creationId xmlns:p14="http://schemas.microsoft.com/office/powerpoint/2010/main" val="24875009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Hydrodynamics</a:t>
            </a:r>
            <a:endParaRPr lang="en-GB"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22</a:t>
            </a:fld>
            <a:endParaRPr lang="nl-NL" altLang="nl-NL"/>
          </a:p>
        </p:txBody>
      </p:sp>
      <p:pic>
        <p:nvPicPr>
          <p:cNvPr id="1026" name="Picture 2" descr="CAE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5238" y="2286000"/>
            <a:ext cx="2857500" cy="381001"/>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FS_300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5238" y="1143000"/>
            <a:ext cx="2867025" cy="1019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8378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Hydrodynamics</a:t>
            </a:r>
            <a:endParaRPr lang="en-GB"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23</a:t>
            </a:fld>
            <a:endParaRPr lang="nl-NL" altLang="nl-NL"/>
          </a:p>
        </p:txBody>
      </p:sp>
      <p:grpSp>
        <p:nvGrpSpPr>
          <p:cNvPr id="3" name="Group 2"/>
          <p:cNvGrpSpPr/>
          <p:nvPr/>
        </p:nvGrpSpPr>
        <p:grpSpPr>
          <a:xfrm>
            <a:off x="15240" y="3453587"/>
            <a:ext cx="4761548" cy="2744300"/>
            <a:chOff x="15240" y="3453587"/>
            <a:chExt cx="4761548" cy="2744300"/>
          </a:xfrm>
        </p:grpSpPr>
        <p:pic>
          <p:nvPicPr>
            <p:cNvPr id="13" name="Grafik 2" descr="baselineVsOptimizedAtDesignSpeed-DSME14000.PNG"/>
            <p:cNvPicPr>
              <a:picLocks noChangeAspect="1"/>
            </p:cNvPicPr>
            <p:nvPr/>
          </p:nvPicPr>
          <p:blipFill>
            <a:blip r:embed="rId3" cstate="print"/>
            <a:srcRect b="3241"/>
            <a:stretch>
              <a:fillRect/>
            </a:stretch>
          </p:blipFill>
          <p:spPr bwMode="auto">
            <a:xfrm>
              <a:off x="15240" y="3453587"/>
              <a:ext cx="4761548" cy="2744300"/>
            </a:xfrm>
            <a:prstGeom prst="rect">
              <a:avLst/>
            </a:prstGeom>
            <a:noFill/>
            <a:ln w="9525">
              <a:noFill/>
              <a:miter lim="800000"/>
              <a:headEnd/>
              <a:tailEnd/>
            </a:ln>
          </p:spPr>
        </p:pic>
        <p:sp>
          <p:nvSpPr>
            <p:cNvPr id="14" name="Text Box 5"/>
            <p:cNvSpPr txBox="1">
              <a:spLocks noChangeArrowheads="1"/>
            </p:cNvSpPr>
            <p:nvPr/>
          </p:nvSpPr>
          <p:spPr bwMode="auto">
            <a:xfrm>
              <a:off x="2576549" y="5973327"/>
              <a:ext cx="689985" cy="134161"/>
            </a:xfrm>
            <a:prstGeom prst="rect">
              <a:avLst/>
            </a:prstGeom>
            <a:noFill/>
            <a:ln w="9525">
              <a:noFill/>
              <a:miter lim="800000"/>
              <a:headEnd/>
              <a:tailEnd/>
            </a:ln>
            <a:effectLst/>
          </p:spPr>
          <p:txBody>
            <a:bodyPr wrap="none">
              <a:spAutoFit/>
            </a:bodyPr>
            <a:lstStyle/>
            <a:p>
              <a:pPr>
                <a:defRPr/>
              </a:pPr>
              <a:r>
                <a:rPr lang="en-US" sz="1000" dirty="0" smtClean="0">
                  <a:solidFill>
                    <a:srgbClr val="CCCCCC"/>
                  </a:solidFill>
                  <a:latin typeface="+mn-lt"/>
                  <a:cs typeface="+mn-cs"/>
                </a:rPr>
                <a:t>Source: DSME</a:t>
              </a:r>
              <a:endParaRPr lang="en-US" sz="1000" dirty="0">
                <a:solidFill>
                  <a:srgbClr val="CCCCCC"/>
                </a:solidFill>
                <a:latin typeface="+mn-lt"/>
                <a:cs typeface="+mn-cs"/>
              </a:endParaRPr>
            </a:p>
          </p:txBody>
        </p:sp>
        <p:sp>
          <p:nvSpPr>
            <p:cNvPr id="17" name="Rectangle 21"/>
            <p:cNvSpPr>
              <a:spLocks noChangeArrowheads="1"/>
            </p:cNvSpPr>
            <p:nvPr/>
          </p:nvSpPr>
          <p:spPr bwMode="auto">
            <a:xfrm>
              <a:off x="2623378" y="4909112"/>
              <a:ext cx="1245198" cy="134161"/>
            </a:xfrm>
            <a:prstGeom prst="rect">
              <a:avLst/>
            </a:prstGeom>
            <a:noFill/>
            <a:ln w="9525">
              <a:noFill/>
              <a:miter lim="800000"/>
              <a:headEnd/>
              <a:tailEnd/>
            </a:ln>
          </p:spPr>
          <p:txBody>
            <a:bodyPr wrap="none" lIns="0" tIns="0" rIns="0" bIns="0">
              <a:spAutoFit/>
            </a:bodyPr>
            <a:lstStyle/>
            <a:p>
              <a:pPr>
                <a:spcBef>
                  <a:spcPct val="50000"/>
                </a:spcBef>
                <a:defRPr/>
              </a:pPr>
              <a:r>
                <a:rPr lang="en-US" sz="1600" b="1" dirty="0">
                  <a:solidFill>
                    <a:srgbClr val="FF0000"/>
                  </a:solidFill>
                  <a:latin typeface="+mn-lt"/>
                  <a:cs typeface="+mn-cs"/>
                </a:rPr>
                <a:t>Optimized design</a:t>
              </a:r>
            </a:p>
          </p:txBody>
        </p:sp>
        <p:sp>
          <p:nvSpPr>
            <p:cNvPr id="18" name="Rectangle 21"/>
            <p:cNvSpPr>
              <a:spLocks noChangeArrowheads="1"/>
            </p:cNvSpPr>
            <p:nvPr/>
          </p:nvSpPr>
          <p:spPr bwMode="auto">
            <a:xfrm>
              <a:off x="2942889" y="4711944"/>
              <a:ext cx="606175" cy="134161"/>
            </a:xfrm>
            <a:prstGeom prst="rect">
              <a:avLst/>
            </a:prstGeom>
            <a:noFill/>
            <a:ln w="9525">
              <a:noFill/>
              <a:miter lim="800000"/>
              <a:headEnd/>
              <a:tailEnd/>
            </a:ln>
          </p:spPr>
          <p:txBody>
            <a:bodyPr wrap="none" lIns="0" tIns="0" rIns="0" bIns="0">
              <a:spAutoFit/>
            </a:bodyPr>
            <a:lstStyle/>
            <a:p>
              <a:pPr>
                <a:spcBef>
                  <a:spcPct val="50000"/>
                </a:spcBef>
                <a:defRPr/>
              </a:pPr>
              <a:r>
                <a:rPr lang="en-US" sz="1600" b="1" dirty="0">
                  <a:solidFill>
                    <a:srgbClr val="FF0000"/>
                  </a:solidFill>
                  <a:latin typeface="+mn-lt"/>
                  <a:cs typeface="+mn-cs"/>
                </a:rPr>
                <a:t>Baseline</a:t>
              </a:r>
            </a:p>
          </p:txBody>
        </p:sp>
        <p:cxnSp>
          <p:nvCxnSpPr>
            <p:cNvPr id="19" name="Gerade Verbindung 4"/>
            <p:cNvCxnSpPr>
              <a:cxnSpLocks noChangeShapeType="1"/>
            </p:cNvCxnSpPr>
            <p:nvPr/>
          </p:nvCxnSpPr>
          <p:spPr bwMode="auto">
            <a:xfrm flipH="1" flipV="1">
              <a:off x="23130" y="4930993"/>
              <a:ext cx="4652899" cy="806"/>
            </a:xfrm>
            <a:prstGeom prst="line">
              <a:avLst/>
            </a:prstGeom>
            <a:noFill/>
            <a:ln w="25400" algn="ctr">
              <a:solidFill>
                <a:srgbClr val="FF0000"/>
              </a:solidFill>
              <a:round/>
              <a:headEnd type="none" w="sm" len="sm"/>
              <a:tailEnd type="none" w="sm" len="sm"/>
            </a:ln>
          </p:spPr>
        </p:cxnSp>
      </p:grpSp>
      <p:pic>
        <p:nvPicPr>
          <p:cNvPr id="1026" name="Picture 2" descr="CAE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5713" y="2302922"/>
            <a:ext cx="2857500" cy="381001"/>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FS_3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5713" y="1149101"/>
            <a:ext cx="2867025" cy="1019176"/>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5" name="Content Placeholder 6"/>
          <p:cNvGraphicFramePr>
            <a:graphicFrameLocks/>
          </p:cNvGraphicFramePr>
          <p:nvPr>
            <p:extLst>
              <p:ext uri="{D42A27DB-BD31-4B8C-83A1-F6EECF244321}">
                <p14:modId xmlns:p14="http://schemas.microsoft.com/office/powerpoint/2010/main" val="1349886515"/>
              </p:ext>
            </p:extLst>
          </p:nvPr>
        </p:nvGraphicFramePr>
        <p:xfrm>
          <a:off x="3969335" y="2901785"/>
          <a:ext cx="6596723" cy="30199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6" name="Bilde 2"/>
          <p:cNvPicPr>
            <a:picLocks noChangeAspect="1"/>
          </p:cNvPicPr>
          <p:nvPr/>
        </p:nvPicPr>
        <p:blipFill>
          <a:blip r:embed="rId11">
            <a:clrChange>
              <a:clrFrom>
                <a:srgbClr val="FFFFFF"/>
              </a:clrFrom>
              <a:clrTo>
                <a:srgbClr val="FFFFFF">
                  <a:alpha val="0"/>
                </a:srgbClr>
              </a:clrTo>
            </a:clrChange>
          </a:blip>
          <a:stretch>
            <a:fillRect/>
          </a:stretch>
        </p:blipFill>
        <p:spPr>
          <a:xfrm>
            <a:off x="1833605" y="1415916"/>
            <a:ext cx="6304010" cy="1879209"/>
          </a:xfrm>
          <a:prstGeom prst="rect">
            <a:avLst/>
          </a:prstGeom>
        </p:spPr>
      </p:pic>
    </p:spTree>
    <p:extLst>
      <p:ext uri="{BB962C8B-B14F-4D97-AF65-F5344CB8AC3E}">
        <p14:creationId xmlns:p14="http://schemas.microsoft.com/office/powerpoint/2010/main" val="328827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Hydrodynamics</a:t>
            </a:r>
            <a:endParaRPr lang="en-GB"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24</a:t>
            </a:fld>
            <a:endParaRPr lang="nl-NL" altLang="nl-NL"/>
          </a:p>
        </p:txBody>
      </p:sp>
      <p:pic>
        <p:nvPicPr>
          <p:cNvPr id="1026" name="Picture 2" descr="CAE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5713" y="2286000"/>
            <a:ext cx="2857500" cy="381001"/>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FS_300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5713" y="1143000"/>
            <a:ext cx="2867025" cy="1019176"/>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7" name="Content Placeholder 6"/>
          <p:cNvGraphicFramePr>
            <a:graphicFrameLocks noGrp="1"/>
          </p:cNvGraphicFramePr>
          <p:nvPr>
            <p:ph idx="1"/>
            <p:extLst>
              <p:ext uri="{D42A27DB-BD31-4B8C-83A1-F6EECF244321}">
                <p14:modId xmlns:p14="http://schemas.microsoft.com/office/powerpoint/2010/main" val="965747919"/>
              </p:ext>
            </p:extLst>
          </p:nvPr>
        </p:nvGraphicFramePr>
        <p:xfrm>
          <a:off x="1497686" y="2945192"/>
          <a:ext cx="6596723" cy="2976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5" name="Content Placeholder 6"/>
          <p:cNvGraphicFramePr>
            <a:graphicFrameLocks/>
          </p:cNvGraphicFramePr>
          <p:nvPr>
            <p:extLst>
              <p:ext uri="{D42A27DB-BD31-4B8C-83A1-F6EECF244321}">
                <p14:modId xmlns:p14="http://schemas.microsoft.com/office/powerpoint/2010/main" val="79025374"/>
              </p:ext>
            </p:extLst>
          </p:nvPr>
        </p:nvGraphicFramePr>
        <p:xfrm>
          <a:off x="3969335" y="2901785"/>
          <a:ext cx="6596723" cy="301996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2462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3</a:t>
            </a:fld>
            <a:endParaRPr lang="nl-NL" altLang="nl-NL"/>
          </a:p>
        </p:txBody>
      </p:sp>
      <p:pic>
        <p:nvPicPr>
          <p:cNvPr id="6" name="Picture 5"/>
          <p:cNvPicPr>
            <a:picLocks noChangeAspect="1"/>
          </p:cNvPicPr>
          <p:nvPr/>
        </p:nvPicPr>
        <p:blipFill>
          <a:blip r:embed="rId3"/>
          <a:stretch>
            <a:fillRect/>
          </a:stretch>
        </p:blipFill>
        <p:spPr>
          <a:xfrm>
            <a:off x="914400" y="637305"/>
            <a:ext cx="4038600" cy="2532274"/>
          </a:xfrm>
          <a:prstGeom prst="rect">
            <a:avLst/>
          </a:prstGeom>
        </p:spPr>
      </p:pic>
      <p:sp>
        <p:nvSpPr>
          <p:cNvPr id="7" name="Smiley Face 6"/>
          <p:cNvSpPr/>
          <p:nvPr/>
        </p:nvSpPr>
        <p:spPr>
          <a:xfrm>
            <a:off x="5486400" y="1105829"/>
            <a:ext cx="1219200" cy="1295400"/>
          </a:xfrm>
          <a:prstGeom prst="smileyFace">
            <a:avLst/>
          </a:prstGeom>
          <a:solidFill>
            <a:schemeClr val="accent4">
              <a:lumMod val="60000"/>
              <a:lumOff val="40000"/>
            </a:schemeClr>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8" name="Smiley Face 7"/>
          <p:cNvSpPr/>
          <p:nvPr/>
        </p:nvSpPr>
        <p:spPr>
          <a:xfrm>
            <a:off x="5486400" y="3003394"/>
            <a:ext cx="1219200" cy="1295400"/>
          </a:xfrm>
          <a:prstGeom prst="smileyFace">
            <a:avLst>
              <a:gd name="adj" fmla="val 349"/>
            </a:avLst>
          </a:prstGeom>
          <a:solidFill>
            <a:schemeClr val="accent4">
              <a:lumMod val="60000"/>
              <a:lumOff val="40000"/>
            </a:schemeClr>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Smiley Face 8"/>
          <p:cNvSpPr/>
          <p:nvPr/>
        </p:nvSpPr>
        <p:spPr>
          <a:xfrm>
            <a:off x="5475249" y="4900959"/>
            <a:ext cx="1219200" cy="1295400"/>
          </a:xfrm>
          <a:prstGeom prst="smileyFace">
            <a:avLst>
              <a:gd name="adj" fmla="val -4653"/>
            </a:avLst>
          </a:prstGeom>
          <a:solidFill>
            <a:schemeClr val="accent4">
              <a:lumMod val="60000"/>
              <a:lumOff val="40000"/>
            </a:schemeClr>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a:stretch>
            <a:fillRect/>
          </a:stretch>
        </p:blipFill>
        <p:spPr>
          <a:xfrm>
            <a:off x="7075449" y="1918985"/>
            <a:ext cx="3735690" cy="3581400"/>
          </a:xfrm>
          <a:prstGeom prst="rect">
            <a:avLst/>
          </a:prstGeom>
        </p:spPr>
      </p:pic>
      <p:pic>
        <p:nvPicPr>
          <p:cNvPr id="12" name="Picture 11"/>
          <p:cNvPicPr>
            <a:picLocks noChangeAspect="1"/>
          </p:cNvPicPr>
          <p:nvPr/>
        </p:nvPicPr>
        <p:blipFill rotWithShape="1">
          <a:blip r:embed="rId5" cstate="print">
            <a:clrChange>
              <a:clrFrom>
                <a:srgbClr val="000000"/>
              </a:clrFrom>
              <a:clrTo>
                <a:srgbClr val="000000">
                  <a:alpha val="0"/>
                </a:srgbClr>
              </a:clrTo>
            </a:clrChange>
            <a:extLst>
              <a:ext uri="{BEBA8EAE-BF5A-486C-A8C5-ECC9F3942E4B}">
                <a14:imgProps xmlns:a14="http://schemas.microsoft.com/office/drawing/2010/main">
                  <a14:imgLayer r:embed="rId6">
                    <a14:imgEffect>
                      <a14:colorTemperature colorTemp="5400"/>
                    </a14:imgEffect>
                  </a14:imgLayer>
                </a14:imgProps>
              </a:ext>
              <a:ext uri="{28A0092B-C50C-407E-A947-70E740481C1C}">
                <a14:useLocalDpi xmlns:a14="http://schemas.microsoft.com/office/drawing/2010/main" val="0"/>
              </a:ext>
            </a:extLst>
          </a:blip>
          <a:srcRect l="6860" t="17092" r="23913" b="-696"/>
          <a:stretch/>
        </p:blipFill>
        <p:spPr bwMode="auto">
          <a:xfrm>
            <a:off x="351498" y="3384000"/>
            <a:ext cx="4716000" cy="34920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9307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4</a:t>
            </a:fld>
            <a:endParaRPr lang="nl-NL" altLang="nl-NL"/>
          </a:p>
        </p:txBody>
      </p:sp>
      <p:sp>
        <p:nvSpPr>
          <p:cNvPr id="9" name="Smiley Face 8"/>
          <p:cNvSpPr/>
          <p:nvPr/>
        </p:nvSpPr>
        <p:spPr>
          <a:xfrm>
            <a:off x="5475249" y="4900959"/>
            <a:ext cx="1219200" cy="1295400"/>
          </a:xfrm>
          <a:prstGeom prst="smileyFace">
            <a:avLst>
              <a:gd name="adj" fmla="val -4653"/>
            </a:avLst>
          </a:prstGeom>
          <a:solidFill>
            <a:schemeClr val="accent4">
              <a:lumMod val="60000"/>
              <a:lumOff val="40000"/>
            </a:schemeClr>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Cloud Callout 2"/>
          <p:cNvSpPr/>
          <p:nvPr/>
        </p:nvSpPr>
        <p:spPr>
          <a:xfrm>
            <a:off x="1371600" y="22412"/>
            <a:ext cx="1371600" cy="105197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6600" b="1" dirty="0" smtClean="0">
                <a:ln w="0"/>
                <a:solidFill>
                  <a:schemeClr val="accent1"/>
                </a:solidFill>
                <a:effectLst>
                  <a:outerShdw blurRad="38100" dist="25400" dir="5400000" algn="ctr" rotWithShape="0">
                    <a:srgbClr val="6E747A">
                      <a:alpha val="43000"/>
                    </a:srgbClr>
                  </a:outerShdw>
                </a:effectLst>
              </a:rPr>
              <a:t>?</a:t>
            </a:r>
            <a:endParaRPr lang="en-GB" sz="6600" b="1" dirty="0"/>
          </a:p>
        </p:txBody>
      </p:sp>
      <p:sp>
        <p:nvSpPr>
          <p:cNvPr id="11" name="TextBox 10"/>
          <p:cNvSpPr txBox="1"/>
          <p:nvPr/>
        </p:nvSpPr>
        <p:spPr>
          <a:xfrm>
            <a:off x="5791200" y="2133600"/>
            <a:ext cx="5867400" cy="3677930"/>
          </a:xfrm>
          <a:prstGeom prst="rect">
            <a:avLst/>
          </a:prstGeom>
          <a:noFill/>
        </p:spPr>
        <p:txBody>
          <a:bodyPr wrap="square" rtlCol="0">
            <a:spAutoFit/>
          </a:bodyPr>
          <a:lstStyle/>
          <a:p>
            <a:pPr marL="468000" indent="-468000">
              <a:spcBef>
                <a:spcPts val="6000"/>
              </a:spcBef>
              <a:spcAft>
                <a:spcPts val="600"/>
              </a:spcAft>
              <a:buFont typeface="+mj-lt"/>
              <a:buAutoNum type="arabicPeriod"/>
            </a:pPr>
            <a:r>
              <a:rPr lang="en-GB" sz="3200" dirty="0">
                <a:solidFill>
                  <a:srgbClr val="1C61AB"/>
                </a:solidFill>
                <a:latin typeface="HelveticaNeueLT Pro 55 Roman" panose="020B0604020202020204" pitchFamily="34" charset="0"/>
                <a:cs typeface="+mn-cs"/>
              </a:rPr>
              <a:t>Covering a ship hull with four-sided regions = puzzle</a:t>
            </a:r>
          </a:p>
          <a:p>
            <a:pPr marL="468000" indent="-468000">
              <a:spcBef>
                <a:spcPts val="6000"/>
              </a:spcBef>
              <a:buFont typeface="+mj-lt"/>
              <a:buAutoNum type="arabicPeriod"/>
            </a:pPr>
            <a:r>
              <a:rPr lang="en-GB" sz="3200" dirty="0">
                <a:solidFill>
                  <a:srgbClr val="1C61AB"/>
                </a:solidFill>
                <a:latin typeface="HelveticaNeueLT Pro 55 Roman" panose="020B0604020202020204" pitchFamily="34" charset="0"/>
                <a:cs typeface="+mn-cs"/>
              </a:rPr>
              <a:t>Continuity across patches</a:t>
            </a:r>
          </a:p>
          <a:p>
            <a:pPr marL="468000" indent="-468000">
              <a:spcBef>
                <a:spcPts val="6000"/>
              </a:spcBef>
              <a:buFont typeface="+mj-lt"/>
              <a:buAutoNum type="arabicPeriod"/>
            </a:pPr>
            <a:r>
              <a:rPr lang="en-GB" sz="3200" dirty="0">
                <a:solidFill>
                  <a:srgbClr val="1C61AB"/>
                </a:solidFill>
                <a:latin typeface="HelveticaNeueLT Pro 55 Roman" panose="020B0604020202020204" pitchFamily="34" charset="0"/>
                <a:cs typeface="+mn-cs"/>
              </a:rPr>
              <a:t>Distribution of control points</a:t>
            </a:r>
          </a:p>
        </p:txBody>
      </p:sp>
      <p:pic>
        <p:nvPicPr>
          <p:cNvPr id="13" name="Picture 1027" descr="D:\les\Fairway\REG_ONREG_NETWERK.tif"/>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9574" b="119"/>
          <a:stretch/>
        </p:blipFill>
        <p:spPr bwMode="auto">
          <a:xfrm>
            <a:off x="3456762" y="79741"/>
            <a:ext cx="4352925" cy="216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2147075" y="4840759"/>
            <a:ext cx="3486150" cy="1827541"/>
          </a:xfrm>
          <a:prstGeom prst="rect">
            <a:avLst/>
          </a:prstGeom>
        </p:spPr>
      </p:pic>
      <p:pic>
        <p:nvPicPr>
          <p:cNvPr id="15" name="Picture 14"/>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9414" r="-952" b="10450"/>
          <a:stretch/>
        </p:blipFill>
        <p:spPr>
          <a:xfrm>
            <a:off x="2737897" y="2275868"/>
            <a:ext cx="2268000" cy="2448000"/>
          </a:xfrm>
          <a:prstGeom prst="rect">
            <a:avLst/>
          </a:prstGeom>
        </p:spPr>
      </p:pic>
      <p:pic>
        <p:nvPicPr>
          <p:cNvPr id="16" name="Picture 15"/>
          <p:cNvPicPr>
            <a:picLocks noChangeAspect="1"/>
          </p:cNvPicPr>
          <p:nvPr/>
        </p:nvPicPr>
        <p:blipFill>
          <a:blip r:embed="rId6">
            <a:clrChange>
              <a:clrFrom>
                <a:srgbClr val="FFFFFF"/>
              </a:clrFrom>
              <a:clrTo>
                <a:srgbClr val="FFFFFF">
                  <a:alpha val="0"/>
                </a:srgbClr>
              </a:clrTo>
            </a:clrChange>
          </a:blip>
          <a:stretch>
            <a:fillRect/>
          </a:stretch>
        </p:blipFill>
        <p:spPr>
          <a:xfrm>
            <a:off x="132673" y="3490533"/>
            <a:ext cx="2395741" cy="1103971"/>
          </a:xfrm>
          <a:prstGeom prst="rect">
            <a:avLst/>
          </a:prstGeom>
        </p:spPr>
      </p:pic>
      <p:pic>
        <p:nvPicPr>
          <p:cNvPr id="17" name="Picture 16"/>
          <p:cNvPicPr>
            <a:picLocks noChangeAspect="1"/>
          </p:cNvPicPr>
          <p:nvPr/>
        </p:nvPicPr>
        <p:blipFill>
          <a:blip r:embed="rId7">
            <a:clrChange>
              <a:clrFrom>
                <a:srgbClr val="FFFFFF"/>
              </a:clrFrom>
              <a:clrTo>
                <a:srgbClr val="FFFFFF">
                  <a:alpha val="0"/>
                </a:srgbClr>
              </a:clrTo>
            </a:clrChange>
          </a:blip>
          <a:stretch>
            <a:fillRect/>
          </a:stretch>
        </p:blipFill>
        <p:spPr>
          <a:xfrm>
            <a:off x="59218" y="4723867"/>
            <a:ext cx="2877168" cy="991579"/>
          </a:xfrm>
          <a:prstGeom prst="rect">
            <a:avLst/>
          </a:prstGeom>
        </p:spPr>
      </p:pic>
    </p:spTree>
    <p:extLst>
      <p:ext uri="{BB962C8B-B14F-4D97-AF65-F5344CB8AC3E}">
        <p14:creationId xmlns:p14="http://schemas.microsoft.com/office/powerpoint/2010/main" val="48558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45833E-6 2.22222E-6 L -0.41159 -0.60509 " pathEditMode="relative" rAng="0" ptsTypes="AA">
                                      <p:cBhvr>
                                        <p:cTn id="6" dur="1000" fill="hold"/>
                                        <p:tgtEl>
                                          <p:spTgt spid="9"/>
                                        </p:tgtEl>
                                        <p:attrNameLst>
                                          <p:attrName>ppt_x</p:attrName>
                                          <p:attrName>ppt_y</p:attrName>
                                        </p:attrNameLst>
                                      </p:cBhvr>
                                      <p:rCtr x="-20586" y="-30255"/>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1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5</a:t>
            </a:fld>
            <a:endParaRPr lang="nl-NL" altLang="nl-NL"/>
          </a:p>
        </p:txBody>
      </p:sp>
      <p:sp>
        <p:nvSpPr>
          <p:cNvPr id="11" name="TextBox 10"/>
          <p:cNvSpPr txBox="1"/>
          <p:nvPr/>
        </p:nvSpPr>
        <p:spPr>
          <a:xfrm>
            <a:off x="5791200" y="2133600"/>
            <a:ext cx="5867400" cy="3677930"/>
          </a:xfrm>
          <a:prstGeom prst="rect">
            <a:avLst/>
          </a:prstGeom>
          <a:noFill/>
        </p:spPr>
        <p:txBody>
          <a:bodyPr wrap="square" rtlCol="0">
            <a:spAutoFit/>
          </a:bodyPr>
          <a:lstStyle/>
          <a:p>
            <a:pPr marL="468000" indent="-468000">
              <a:spcBef>
                <a:spcPts val="6000"/>
              </a:spcBef>
              <a:spcAft>
                <a:spcPts val="600"/>
              </a:spcAft>
              <a:buFont typeface="+mj-lt"/>
              <a:buAutoNum type="arabicPeriod"/>
            </a:pPr>
            <a:r>
              <a:rPr lang="en-GB" sz="3200" dirty="0">
                <a:solidFill>
                  <a:srgbClr val="1C61AB"/>
                </a:solidFill>
                <a:latin typeface="HelveticaNeueLT Pro 55 Roman" panose="020B0604020202020204" pitchFamily="34" charset="0"/>
                <a:cs typeface="+mn-cs"/>
              </a:rPr>
              <a:t>Covering a ship hull with four-sided regions = puzzle</a:t>
            </a:r>
          </a:p>
          <a:p>
            <a:pPr marL="468000" indent="-468000">
              <a:spcBef>
                <a:spcPts val="6000"/>
              </a:spcBef>
              <a:buFont typeface="+mj-lt"/>
              <a:buAutoNum type="arabicPeriod"/>
            </a:pPr>
            <a:r>
              <a:rPr lang="en-GB" sz="3200" dirty="0">
                <a:solidFill>
                  <a:srgbClr val="1C61AB"/>
                </a:solidFill>
                <a:latin typeface="HelveticaNeueLT Pro 55 Roman" panose="020B0604020202020204" pitchFamily="34" charset="0"/>
                <a:cs typeface="+mn-cs"/>
              </a:rPr>
              <a:t>Continuity across patches</a:t>
            </a:r>
          </a:p>
          <a:p>
            <a:pPr marL="468000" indent="-468000">
              <a:spcBef>
                <a:spcPts val="6000"/>
              </a:spcBef>
              <a:buFont typeface="+mj-lt"/>
              <a:buAutoNum type="arabicPeriod"/>
            </a:pPr>
            <a:r>
              <a:rPr lang="en-GB" sz="3200" dirty="0">
                <a:solidFill>
                  <a:srgbClr val="1C61AB"/>
                </a:solidFill>
                <a:latin typeface="HelveticaNeueLT Pro 55 Roman" panose="020B0604020202020204" pitchFamily="34" charset="0"/>
                <a:cs typeface="+mn-cs"/>
              </a:rPr>
              <a:t>Distribution of control points</a:t>
            </a:r>
          </a:p>
        </p:txBody>
      </p:sp>
      <p:pic>
        <p:nvPicPr>
          <p:cNvPr id="13" name="Picture 1027" descr="D:\les\Fairway\REG_ONREG_NETWERK.tif"/>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9574" b="119"/>
          <a:stretch/>
        </p:blipFill>
        <p:spPr bwMode="auto">
          <a:xfrm>
            <a:off x="3456762" y="79741"/>
            <a:ext cx="4352925" cy="216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2147075" y="4840759"/>
            <a:ext cx="3486150" cy="1827541"/>
          </a:xfrm>
          <a:prstGeom prst="rect">
            <a:avLst/>
          </a:prstGeom>
        </p:spPr>
      </p:pic>
      <p:pic>
        <p:nvPicPr>
          <p:cNvPr id="15" name="Picture 14"/>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9414" r="-952" b="10450"/>
          <a:stretch/>
        </p:blipFill>
        <p:spPr>
          <a:xfrm>
            <a:off x="2737897" y="2275868"/>
            <a:ext cx="2268000" cy="2448000"/>
          </a:xfrm>
          <a:prstGeom prst="rect">
            <a:avLst/>
          </a:prstGeom>
        </p:spPr>
      </p:pic>
      <p:pic>
        <p:nvPicPr>
          <p:cNvPr id="16" name="Picture 15"/>
          <p:cNvPicPr>
            <a:picLocks noChangeAspect="1"/>
          </p:cNvPicPr>
          <p:nvPr/>
        </p:nvPicPr>
        <p:blipFill>
          <a:blip r:embed="rId6">
            <a:clrChange>
              <a:clrFrom>
                <a:srgbClr val="FFFFFF"/>
              </a:clrFrom>
              <a:clrTo>
                <a:srgbClr val="FFFFFF">
                  <a:alpha val="0"/>
                </a:srgbClr>
              </a:clrTo>
            </a:clrChange>
          </a:blip>
          <a:stretch>
            <a:fillRect/>
          </a:stretch>
        </p:blipFill>
        <p:spPr>
          <a:xfrm>
            <a:off x="132673" y="3490533"/>
            <a:ext cx="2395741" cy="1103971"/>
          </a:xfrm>
          <a:prstGeom prst="rect">
            <a:avLst/>
          </a:prstGeom>
        </p:spPr>
      </p:pic>
      <p:pic>
        <p:nvPicPr>
          <p:cNvPr id="17" name="Picture 16"/>
          <p:cNvPicPr>
            <a:picLocks noChangeAspect="1"/>
          </p:cNvPicPr>
          <p:nvPr/>
        </p:nvPicPr>
        <p:blipFill>
          <a:blip r:embed="rId7">
            <a:clrChange>
              <a:clrFrom>
                <a:srgbClr val="FFFFFF"/>
              </a:clrFrom>
              <a:clrTo>
                <a:srgbClr val="FFFFFF">
                  <a:alpha val="0"/>
                </a:srgbClr>
              </a:clrTo>
            </a:clrChange>
          </a:blip>
          <a:stretch>
            <a:fillRect/>
          </a:stretch>
        </p:blipFill>
        <p:spPr>
          <a:xfrm>
            <a:off x="59218" y="4723867"/>
            <a:ext cx="2877168" cy="991579"/>
          </a:xfrm>
          <a:prstGeom prst="rect">
            <a:avLst/>
          </a:prstGeom>
        </p:spPr>
      </p:pic>
      <p:cxnSp>
        <p:nvCxnSpPr>
          <p:cNvPr id="19" name="Straight Connector 18"/>
          <p:cNvCxnSpPr/>
          <p:nvPr/>
        </p:nvCxnSpPr>
        <p:spPr>
          <a:xfrm flipH="1">
            <a:off x="5791200" y="2133600"/>
            <a:ext cx="5715000" cy="2767359"/>
          </a:xfrm>
          <a:prstGeom prst="line">
            <a:avLst/>
          </a:prstGeom>
          <a:ln w="6985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H="1" flipV="1">
            <a:off x="6019800" y="1828800"/>
            <a:ext cx="5334000" cy="3200400"/>
          </a:xfrm>
          <a:prstGeom prst="line">
            <a:avLst/>
          </a:prstGeom>
          <a:ln w="69850">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8162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10515600" cy="1325563"/>
          </a:xfrm>
        </p:spPr>
        <p:txBody>
          <a:bodyPr/>
          <a:lstStyle/>
          <a:p>
            <a:r>
              <a:rPr lang="en-US" dirty="0" smtClean="0"/>
              <a:t>Single NURBS patch</a:t>
            </a:r>
            <a:endParaRPr lang="en-GB" dirty="0"/>
          </a:p>
        </p:txBody>
      </p:sp>
      <p:sp>
        <p:nvSpPr>
          <p:cNvPr id="3" name="Content Placeholder 2"/>
          <p:cNvSpPr>
            <a:spLocks noGrp="1"/>
          </p:cNvSpPr>
          <p:nvPr>
            <p:ph idx="1"/>
          </p:nvPr>
        </p:nvSpPr>
        <p:spPr>
          <a:xfrm>
            <a:off x="5077164" y="3261175"/>
            <a:ext cx="1476035" cy="701225"/>
          </a:xfrm>
        </p:spPr>
        <p:txBody>
          <a:bodyPr/>
          <a:lstStyle/>
          <a:p>
            <a:pPr marL="0" indent="0" algn="ctr">
              <a:buNone/>
            </a:pPr>
            <a:r>
              <a:rPr lang="en-US" sz="4000" dirty="0" smtClean="0"/>
              <a:t>1985</a:t>
            </a:r>
            <a:endParaRPr lang="en-GB" sz="4000"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6</a:t>
            </a:fld>
            <a:endParaRPr lang="nl-NL" altLang="nl-NL"/>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1006481" y="1424625"/>
            <a:ext cx="4114800" cy="4718677"/>
          </a:xfrm>
          <a:prstGeom prst="rect">
            <a:avLst/>
          </a:prstGeom>
        </p:spPr>
      </p:pic>
      <p:sp>
        <p:nvSpPr>
          <p:cNvPr id="7" name="Content Placeholder 2"/>
          <p:cNvSpPr txBox="1">
            <a:spLocks/>
          </p:cNvSpPr>
          <p:nvPr/>
        </p:nvSpPr>
        <p:spPr bwMode="auto">
          <a:xfrm>
            <a:off x="6858000" y="3255190"/>
            <a:ext cx="1580470" cy="707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1C61AB"/>
                </a:solidFill>
                <a:latin typeface="HelveticaNeueLT Pro 55 Roman" panose="020B06040202020202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1C61AB"/>
                </a:solidFill>
                <a:latin typeface="HelveticaNeueLT Pro 55 Roman" panose="020B0604020202020204" pitchFamily="34"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1C61AB"/>
                </a:solidFill>
                <a:latin typeface="HelveticaNeueLT Pro 55 Roman" panose="020B06040202020202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t>1997</a:t>
            </a:r>
            <a:endParaRPr lang="en-GB" sz="40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0600" y="2388936"/>
            <a:ext cx="1275017" cy="1732507"/>
          </a:xfrm>
          <a:prstGeom prst="rect">
            <a:avLst/>
          </a:prstGeom>
        </p:spPr>
      </p:pic>
    </p:spTree>
    <p:extLst>
      <p:ext uri="{BB962C8B-B14F-4D97-AF65-F5344CB8AC3E}">
        <p14:creationId xmlns:p14="http://schemas.microsoft.com/office/powerpoint/2010/main" val="1490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74453"/>
            <a:ext cx="10515600" cy="1325563"/>
          </a:xfrm>
        </p:spPr>
        <p:txBody>
          <a:bodyPr/>
          <a:lstStyle/>
          <a:p>
            <a:r>
              <a:rPr lang="en-US" dirty="0" smtClean="0"/>
              <a:t>NURBS in automotive industry</a:t>
            </a:r>
            <a:endParaRPr lang="en-GB"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524000"/>
            <a:ext cx="5892436" cy="4351338"/>
          </a:xfrm>
          <a:prstGeom prst="rect">
            <a:avLst/>
          </a:prstGeom>
          <a:ln>
            <a:noFill/>
          </a:ln>
          <a:effectLst>
            <a:outerShdw blurRad="292100" dist="139700" dir="2700000" algn="tl" rotWithShape="0">
              <a:srgbClr val="333333">
                <a:alpha val="65000"/>
              </a:srgbClr>
            </a:outerShdw>
          </a:effectLst>
        </p:spPr>
      </p:pic>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7</a:t>
            </a:fld>
            <a:endParaRPr lang="nl-NL" altLang="nl-NL"/>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514600"/>
            <a:ext cx="4800600" cy="35937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984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65125"/>
            <a:ext cx="9525000" cy="1325563"/>
          </a:xfrm>
        </p:spPr>
        <p:txBody>
          <a:bodyPr/>
          <a:lstStyle/>
          <a:p>
            <a:r>
              <a:rPr lang="en-US" b="1" dirty="0" smtClean="0"/>
              <a:t>Fairway</a:t>
            </a:r>
            <a:endParaRPr lang="en-GB" b="1"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8</a:t>
            </a:fld>
            <a:endParaRPr lang="nl-NL" altLang="nl-NL"/>
          </a:p>
        </p:txBody>
      </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3900" y="1457325"/>
            <a:ext cx="8204200" cy="489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9744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68804" y="1646238"/>
            <a:ext cx="4200000" cy="4457143"/>
          </a:xfrm>
          <a:prstGeom prst="rect">
            <a:avLst/>
          </a:prstGeom>
        </p:spPr>
      </p:pic>
      <p:sp>
        <p:nvSpPr>
          <p:cNvPr id="2" name="Title 1"/>
          <p:cNvSpPr>
            <a:spLocks noGrp="1"/>
          </p:cNvSpPr>
          <p:nvPr>
            <p:ph type="title"/>
          </p:nvPr>
        </p:nvSpPr>
        <p:spPr/>
        <p:txBody>
          <a:bodyPr/>
          <a:lstStyle/>
          <a:p>
            <a:r>
              <a:rPr lang="en-US" dirty="0" smtClean="0"/>
              <a:t>The Fairway way</a:t>
            </a:r>
            <a:endParaRPr lang="en-GB" dirty="0"/>
          </a:p>
        </p:txBody>
      </p:sp>
      <p:sp>
        <p:nvSpPr>
          <p:cNvPr id="3" name="Content Placeholder 2"/>
          <p:cNvSpPr>
            <a:spLocks noGrp="1"/>
          </p:cNvSpPr>
          <p:nvPr>
            <p:ph idx="1"/>
          </p:nvPr>
        </p:nvSpPr>
        <p:spPr>
          <a:xfrm>
            <a:off x="838200" y="1825625"/>
            <a:ext cx="5559426" cy="4351338"/>
          </a:xfrm>
        </p:spPr>
        <p:txBody>
          <a:bodyPr/>
          <a:lstStyle/>
          <a:p>
            <a:r>
              <a:rPr lang="en-US" dirty="0" smtClean="0"/>
              <a:t>Curves control the geometry</a:t>
            </a:r>
          </a:p>
          <a:p>
            <a:r>
              <a:rPr lang="en-US" dirty="0"/>
              <a:t>Control-point-free </a:t>
            </a:r>
            <a:r>
              <a:rPr lang="en-US" i="1" dirty="0"/>
              <a:t>n</a:t>
            </a:r>
            <a:r>
              <a:rPr lang="en-US" dirty="0"/>
              <a:t>-sided surface patches</a:t>
            </a:r>
          </a:p>
          <a:p>
            <a:r>
              <a:rPr lang="en-US" dirty="0"/>
              <a:t>Continuous surface</a:t>
            </a:r>
          </a:p>
          <a:p>
            <a:r>
              <a:rPr lang="en-US" dirty="0" smtClean="0"/>
              <a:t>Network </a:t>
            </a:r>
            <a:r>
              <a:rPr lang="en-US" dirty="0"/>
              <a:t>of arbitrary topology</a:t>
            </a:r>
          </a:p>
          <a:p>
            <a:endParaRPr lang="en-US" dirty="0"/>
          </a:p>
          <a:p>
            <a:r>
              <a:rPr lang="en-US" dirty="0" smtClean="0"/>
              <a:t>Curve fairing</a:t>
            </a:r>
            <a:endParaRPr lang="en-GB"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9</a:t>
            </a:fld>
            <a:endParaRPr lang="nl-NL" altLang="nl-NL"/>
          </a:p>
        </p:txBody>
      </p:sp>
      <p:pic>
        <p:nvPicPr>
          <p:cNvPr id="7" name="Picture 6"/>
          <p:cNvPicPr>
            <a:picLocks noChangeAspect="1"/>
          </p:cNvPicPr>
          <p:nvPr/>
        </p:nvPicPr>
        <p:blipFill>
          <a:blip r:embed="rId4"/>
          <a:stretch>
            <a:fillRect/>
          </a:stretch>
        </p:blipFill>
        <p:spPr>
          <a:xfrm>
            <a:off x="5891694" y="1393269"/>
            <a:ext cx="4200000" cy="4457143"/>
          </a:xfrm>
          <a:prstGeom prst="rect">
            <a:avLst/>
          </a:prstGeom>
        </p:spPr>
      </p:pic>
      <p:pic>
        <p:nvPicPr>
          <p:cNvPr id="6" name="Picture 5"/>
          <p:cNvPicPr>
            <a:picLocks noChangeAspect="1"/>
          </p:cNvPicPr>
          <p:nvPr/>
        </p:nvPicPr>
        <p:blipFill>
          <a:blip r:embed="rId5"/>
          <a:stretch>
            <a:fillRect/>
          </a:stretch>
        </p:blipFill>
        <p:spPr>
          <a:xfrm>
            <a:off x="6780249" y="1143000"/>
            <a:ext cx="4200000" cy="4457143"/>
          </a:xfrm>
          <a:prstGeom prst="rect">
            <a:avLst/>
          </a:prstGeom>
        </p:spPr>
      </p:pic>
      <p:pic>
        <p:nvPicPr>
          <p:cNvPr id="9" name="Picture 3" descr="piasout1"/>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t="12451" b="19835"/>
          <a:stretch>
            <a:fillRect/>
          </a:stretch>
        </p:blipFill>
        <p:spPr bwMode="auto">
          <a:xfrm>
            <a:off x="5630873" y="603186"/>
            <a:ext cx="6358516" cy="3069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07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3"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3"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par>
                          <p:cTn id="27" fill="hold">
                            <p:stCondLst>
                              <p:cond delay="0"/>
                            </p:stCondLst>
                            <p:childTnLst>
                              <p:par>
                                <p:cTn id="28" presetID="47"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SARC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FBAC335-0094-4667-A8EB-677B90A21B7A}" vid="{026F892B-916E-4B97-96A1-E33AABE264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SARC_template</Template>
  <TotalTime>19281</TotalTime>
  <Words>3424</Words>
  <Application>Microsoft Office PowerPoint</Application>
  <PresentationFormat>Widescreen</PresentationFormat>
  <Paragraphs>314</Paragraphs>
  <Slides>24</Slides>
  <Notes>24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Helvetica</vt:lpstr>
      <vt:lpstr>HelveticaNeueLT Pro 55 Roman</vt:lpstr>
      <vt:lpstr>SARC Theme</vt:lpstr>
      <vt:lpstr>Fairway</vt:lpstr>
      <vt:lpstr>Why Fairway?</vt:lpstr>
      <vt:lpstr>PowerPoint Presentation</vt:lpstr>
      <vt:lpstr>PowerPoint Presentation</vt:lpstr>
      <vt:lpstr>PowerPoint Presentation</vt:lpstr>
      <vt:lpstr>Single NURBS patch</vt:lpstr>
      <vt:lpstr>NURBS in automotive industry</vt:lpstr>
      <vt:lpstr>Fairway</vt:lpstr>
      <vt:lpstr>The Fairway way</vt:lpstr>
      <vt:lpstr>PowerPoint Presentation</vt:lpstr>
      <vt:lpstr>A Selection of new features</vt:lpstr>
      <vt:lpstr>Import and wireframes</vt:lpstr>
      <vt:lpstr>Import and wireframes</vt:lpstr>
      <vt:lpstr>Shell regions / plates</vt:lpstr>
      <vt:lpstr>Shell rendering &amp; quality</vt:lpstr>
      <vt:lpstr>Surface export</vt:lpstr>
      <vt:lpstr>PowerPoint Presentation</vt:lpstr>
      <vt:lpstr>Hydrodynamics</vt:lpstr>
      <vt:lpstr>Hydrodynamics</vt:lpstr>
      <vt:lpstr>Hydrodynamics</vt:lpstr>
      <vt:lpstr>Hydrodynamics</vt:lpstr>
      <vt:lpstr>Hydrodynamics</vt:lpstr>
      <vt:lpstr>Hydrodynamics</vt:lpstr>
      <vt:lpstr>Hydrodynamics</vt:lpstr>
    </vt:vector>
  </TitlesOfParts>
  <Company>Toxicz Unattendeds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Fairway</dc:title>
  <dc:creator>Bastiaan Veelo | SARC</dc:creator>
  <cp:lastModifiedBy>Bastiaan Veelo | SARC</cp:lastModifiedBy>
  <cp:revision>123</cp:revision>
  <dcterms:created xsi:type="dcterms:W3CDTF">2017-03-06T11:51:30Z</dcterms:created>
  <dcterms:modified xsi:type="dcterms:W3CDTF">2017-04-06T22:31:48Z</dcterms:modified>
</cp:coreProperties>
</file>