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sldIdLst>
    <p:sldId id="297"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303" r:id="rId17"/>
    <p:sldId id="304" r:id="rId18"/>
    <p:sldId id="267" r:id="rId19"/>
    <p:sldId id="269" r:id="rId20"/>
    <p:sldId id="301" r:id="rId21"/>
    <p:sldId id="298" r:id="rId22"/>
    <p:sldId id="300" r:id="rId23"/>
    <p:sldId id="299" r:id="rId24"/>
    <p:sldId id="259"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504196"/>
    <a:srgbClr val="00823C"/>
    <a:srgbClr val="008CD2"/>
    <a:srgbClr val="003D7C"/>
    <a:srgbClr val="009BDF"/>
    <a:srgbClr val="2E75B6"/>
    <a:srgbClr val="EC6608"/>
    <a:srgbClr val="C00000"/>
    <a:srgbClr val="2F6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85898" autoAdjust="0"/>
  </p:normalViewPr>
  <p:slideViewPr>
    <p:cSldViewPr snapToGrid="0">
      <p:cViewPr varScale="1">
        <p:scale>
          <a:sx n="76" d="100"/>
          <a:sy n="76" d="100"/>
        </p:scale>
        <p:origin x="876" y="44"/>
      </p:cViewPr>
      <p:guideLst>
        <p:guide orient="horz" pos="56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CA977-B4B8-4FF3-B364-1297BBFBFE6F}" type="datetimeFigureOut">
              <a:rPr lang="nl-NL" smtClean="0"/>
              <a:t>09-11-16</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0FF76-23F9-4732-BF7F-74E32322D0DA}" type="slidenum">
              <a:rPr lang="nl-NL" smtClean="0"/>
              <a:t>‹#›</a:t>
            </a:fld>
            <a:endParaRPr lang="nl-NL"/>
          </a:p>
        </p:txBody>
      </p:sp>
    </p:spTree>
    <p:extLst>
      <p:ext uri="{BB962C8B-B14F-4D97-AF65-F5344CB8AC3E}">
        <p14:creationId xmlns:p14="http://schemas.microsoft.com/office/powerpoint/2010/main" val="90849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Hi</a:t>
            </a:r>
            <a:r>
              <a:rPr lang="nl-NL" baseline="0" dirty="0" smtClean="0"/>
              <a:t> everybody.</a:t>
            </a:r>
          </a:p>
          <a:p>
            <a:r>
              <a:rPr lang="nl-NL" baseline="0" dirty="0" smtClean="0"/>
              <a:t>First I will introduce myself: I am Jan van der Zee, Naval Architect and Project Manager at Conoship International (and also researcher, student supervisor and a bit of a system administrator (for CADMATIC software for example).</a:t>
            </a:r>
          </a:p>
          <a:p>
            <a:endParaRPr lang="nl-NL" baseline="0" dirty="0" smtClean="0"/>
          </a:p>
          <a:p>
            <a:r>
              <a:rPr lang="nl-NL" baseline="0" dirty="0" smtClean="0"/>
              <a:t>Today, I will treat the following subjects:</a:t>
            </a:r>
          </a:p>
          <a:p>
            <a:pPr marL="171450" indent="-171450">
              <a:buFontTx/>
              <a:buChar char="-"/>
            </a:pPr>
            <a:r>
              <a:rPr lang="nl-NL" baseline="0" dirty="0" smtClean="0"/>
              <a:t>First, short introduction to our company and vessels</a:t>
            </a:r>
          </a:p>
          <a:p>
            <a:pPr marL="171450" indent="-171450">
              <a:buFontTx/>
              <a:buChar char="-"/>
            </a:pPr>
            <a:r>
              <a:rPr lang="nl-NL" baseline="0" dirty="0" smtClean="0"/>
              <a:t>SMARTYards prototype application: implementation at Conoship (also Herbert, already told you a bit about it)</a:t>
            </a:r>
          </a:p>
          <a:p>
            <a:pPr marL="171450" indent="-171450">
              <a:buFontTx/>
              <a:buChar char="-"/>
            </a:pPr>
            <a:r>
              <a:rPr lang="nl-NL" baseline="0" dirty="0" smtClean="0"/>
              <a:t>Our design process and highlight where the prototype is advantageous and I will mention the benefits.</a:t>
            </a:r>
          </a:p>
          <a:p>
            <a:pPr marL="171450" indent="-171450">
              <a:buFontTx/>
              <a:buChar char="-"/>
            </a:pPr>
            <a:r>
              <a:rPr lang="nl-NL" baseline="0" dirty="0" smtClean="0"/>
              <a:t>Finally, screenshots of the prototype to show to you before Jan Broos and I are going to demonstrate the prototype Live for you. </a:t>
            </a:r>
          </a:p>
          <a:p>
            <a:pPr marL="171450" indent="-171450">
              <a:buFontTx/>
              <a:buChar char="-"/>
            </a:pPr>
            <a:endParaRPr lang="nl-NL" baseline="0" dirty="0" smtClean="0"/>
          </a:p>
          <a:p>
            <a:pPr marL="171450" indent="-171450">
              <a:buFontTx/>
              <a:buChar char="-"/>
            </a:pPr>
            <a:r>
              <a:rPr lang="nl-NL" baseline="0" dirty="0" smtClean="0"/>
              <a:t>Yes people, a live demonstration. I know, it is always a risk, but we have thrust in the technology we developed! </a:t>
            </a:r>
            <a:r>
              <a:rPr lang="nl-NL" baseline="0" dirty="0" smtClean="0">
                <a:sym typeface="Wingdings" panose="05000000000000000000" pitchFamily="2" charset="2"/>
              </a:rPr>
              <a:t></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1</a:t>
            </a:fld>
            <a:endParaRPr lang="nl-NL"/>
          </a:p>
        </p:txBody>
      </p:sp>
    </p:spTree>
    <p:extLst>
      <p:ext uri="{BB962C8B-B14F-4D97-AF65-F5344CB8AC3E}">
        <p14:creationId xmlns:p14="http://schemas.microsoft.com/office/powerpoint/2010/main" val="99055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10</a:t>
            </a:fld>
            <a:endParaRPr lang="nl-NL"/>
          </a:p>
        </p:txBody>
      </p:sp>
    </p:spTree>
    <p:extLst>
      <p:ext uri="{BB962C8B-B14F-4D97-AF65-F5344CB8AC3E}">
        <p14:creationId xmlns:p14="http://schemas.microsoft.com/office/powerpoint/2010/main" val="401824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More time is saved in the Basic Design phases because more</a:t>
            </a:r>
            <a:r>
              <a:rPr lang="nl-NL" baseline="0" dirty="0" smtClean="0"/>
              <a:t> design data is exchanged in these phases.</a:t>
            </a:r>
          </a:p>
          <a:p>
            <a:endParaRPr lang="nl-NL" baseline="0" dirty="0" smtClean="0"/>
          </a:p>
          <a:p>
            <a:r>
              <a:rPr lang="nl-NL" baseline="0" dirty="0" smtClean="0"/>
              <a:t>Savings in Basic Design phase include possibility of exchanging of special points data used in generating the DCP (already available in Eagle)</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11</a:t>
            </a:fld>
            <a:endParaRPr lang="nl-NL"/>
          </a:p>
        </p:txBody>
      </p:sp>
    </p:spTree>
    <p:extLst>
      <p:ext uri="{BB962C8B-B14F-4D97-AF65-F5344CB8AC3E}">
        <p14:creationId xmlns:p14="http://schemas.microsoft.com/office/powerpoint/2010/main" val="53230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12</a:t>
            </a:fld>
            <a:endParaRPr lang="nl-NL"/>
          </a:p>
        </p:txBody>
      </p:sp>
    </p:spTree>
    <p:extLst>
      <p:ext uri="{BB962C8B-B14F-4D97-AF65-F5344CB8AC3E}">
        <p14:creationId xmlns:p14="http://schemas.microsoft.com/office/powerpoint/2010/main" val="297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CADMATIC</a:t>
            </a:r>
            <a:r>
              <a:rPr lang="nl-NL" baseline="0" dirty="0" smtClean="0"/>
              <a:t> Hull (HIlTop) a list of available bulkheads and decks is requested from PIAS. This data is used to generate the list of Reference surfaces as shown here.</a:t>
            </a:r>
          </a:p>
          <a:p>
            <a:endParaRPr lang="nl-NL" baseline="0" dirty="0" smtClean="0"/>
          </a:p>
          <a:p>
            <a:r>
              <a:rPr lang="nl-NL" baseline="0" dirty="0" smtClean="0"/>
              <a:t>This list shows all of the planes present in the local system (CADMATIC Hull) as well as the remote system (PIAS) indicating the differences.</a:t>
            </a:r>
          </a:p>
          <a:p>
            <a:endParaRPr lang="nl-NL" baseline="0" dirty="0" smtClean="0"/>
          </a:p>
          <a:p>
            <a:r>
              <a:rPr lang="nl-NL" dirty="0" smtClean="0"/>
              <a:t>USER has FULL CONTROL over which surfaces he wants to exchange (difference between</a:t>
            </a:r>
            <a:r>
              <a:rPr lang="nl-NL" baseline="0" dirty="0" smtClean="0"/>
              <a:t> PIAS and CM Hull).</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13</a:t>
            </a:fld>
            <a:endParaRPr lang="nl-NL"/>
          </a:p>
        </p:txBody>
      </p:sp>
    </p:spTree>
    <p:extLst>
      <p:ext uri="{BB962C8B-B14F-4D97-AF65-F5344CB8AC3E}">
        <p14:creationId xmlns:p14="http://schemas.microsoft.com/office/powerpoint/2010/main" val="670257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When the reference planes are exchanged</a:t>
            </a:r>
            <a:r>
              <a:rPr lang="nl-NL" baseline="0" dirty="0" smtClean="0"/>
              <a:t> from PIAS to CM Hull, reference plates are created.</a:t>
            </a:r>
          </a:p>
          <a:p>
            <a:r>
              <a:rPr lang="nl-NL" baseline="0" dirty="0" smtClean="0"/>
              <a:t>These can be shown in the Hull Viewer.</a:t>
            </a:r>
          </a:p>
          <a:p>
            <a:endParaRPr lang="nl-NL" baseline="0" dirty="0" smtClean="0"/>
          </a:p>
          <a:p>
            <a:r>
              <a:rPr lang="nl-NL" baseline="0" dirty="0" smtClean="0"/>
              <a:t>The user can create CM Hull specific planes, whatever is necessary.</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14</a:t>
            </a:fld>
            <a:endParaRPr lang="nl-NL"/>
          </a:p>
        </p:txBody>
      </p:sp>
    </p:spTree>
    <p:extLst>
      <p:ext uri="{BB962C8B-B14F-4D97-AF65-F5344CB8AC3E}">
        <p14:creationId xmlns:p14="http://schemas.microsoft.com/office/powerpoint/2010/main" val="12138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Next, 2D views are generated based on the reference planes in CM Hull. Position and view boundaries are related to the ref. Planes.</a:t>
            </a:r>
          </a:p>
          <a:p>
            <a:endParaRPr lang="nl-NL" dirty="0" smtClean="0"/>
          </a:p>
          <a:p>
            <a:r>
              <a:rPr lang="nl-NL" dirty="0" smtClean="0"/>
              <a:t>These 2D views</a:t>
            </a:r>
            <a:r>
              <a:rPr lang="nl-NL" baseline="0" dirty="0" smtClean="0"/>
              <a:t> are combined to create the combined views as shown on this screenshot. This makes up the Steel Plan.</a:t>
            </a:r>
          </a:p>
          <a:p>
            <a:endParaRPr lang="nl-NL" baseline="0" dirty="0" smtClean="0"/>
          </a:p>
          <a:p>
            <a:r>
              <a:rPr lang="nl-NL" baseline="0" dirty="0" smtClean="0"/>
              <a:t>(Sorry guys, but CADMATIC still didn’t remove the NUPAS stamp yet ;))</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15</a:t>
            </a:fld>
            <a:endParaRPr lang="nl-NL"/>
          </a:p>
        </p:txBody>
      </p:sp>
    </p:spTree>
    <p:extLst>
      <p:ext uri="{BB962C8B-B14F-4D97-AF65-F5344CB8AC3E}">
        <p14:creationId xmlns:p14="http://schemas.microsoft.com/office/powerpoint/2010/main" val="245149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Generated</a:t>
            </a:r>
            <a:r>
              <a:rPr lang="nl-NL" baseline="0" dirty="0" smtClean="0"/>
              <a:t> Steel Plan is used as basis for elaborating the 2D General Arrangement plan.</a:t>
            </a:r>
          </a:p>
          <a:p>
            <a:r>
              <a:rPr lang="nl-NL" baseline="0" dirty="0" smtClean="0"/>
              <a:t>This is done mostly in Eagle and partly in CADMATIC. </a:t>
            </a:r>
          </a:p>
          <a:p>
            <a:r>
              <a:rPr lang="nl-NL" baseline="0" dirty="0" smtClean="0"/>
              <a:t>Whatever 3D outfitting/equipment objects are available in CADMATIC Hull can be placed in CADMATIC Hull and are also shown in the 2D drawings.</a:t>
            </a:r>
          </a:p>
          <a:p>
            <a:r>
              <a:rPr lang="nl-NL" baseline="0" dirty="0" smtClean="0"/>
              <a:t>This means, the designer is very flexible in what he wants to do in 2D and what in 3D and when in the process.</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16</a:t>
            </a:fld>
            <a:endParaRPr lang="nl-NL"/>
          </a:p>
        </p:txBody>
      </p:sp>
    </p:spTree>
    <p:extLst>
      <p:ext uri="{BB962C8B-B14F-4D97-AF65-F5344CB8AC3E}">
        <p14:creationId xmlns:p14="http://schemas.microsoft.com/office/powerpoint/2010/main" val="2711076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Generating</a:t>
            </a:r>
            <a:r>
              <a:rPr lang="nl-NL" baseline="0" dirty="0" smtClean="0"/>
              <a:t> tank crosses in CADMATIC Hull: CADMATIC Hull sends a request to PIAS for an intersection with compartment boundaries. </a:t>
            </a:r>
          </a:p>
          <a:p>
            <a:r>
              <a:rPr lang="nl-NL" baseline="0" dirty="0" smtClean="0"/>
              <a:t>PIAS delivers this information on demand and CADMATIC Hull creates faces from this compartment data.</a:t>
            </a:r>
          </a:p>
          <a:p>
            <a:r>
              <a:rPr lang="nl-NL" baseline="0" dirty="0" smtClean="0"/>
              <a:t>Anything can be done with these faces, for example to create the tank crosses (and tank labels).</a:t>
            </a:r>
          </a:p>
          <a:p>
            <a:r>
              <a:rPr lang="nl-NL" baseline="0" dirty="0" smtClean="0"/>
              <a:t>In our own Eagle system, we already have macros for generating the tank table, Together with the CADMATIC Hull views, this will make up the Tank Arrangement drawing.</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17</a:t>
            </a:fld>
            <a:endParaRPr lang="nl-NL"/>
          </a:p>
        </p:txBody>
      </p:sp>
    </p:spTree>
    <p:extLst>
      <p:ext uri="{BB962C8B-B14F-4D97-AF65-F5344CB8AC3E}">
        <p14:creationId xmlns:p14="http://schemas.microsoft.com/office/powerpoint/2010/main" val="373695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1952, Conoship International was found as a central design and purchase office for a group of Nothern Dutch shipyards.</a:t>
            </a:r>
            <a:r>
              <a:rPr lang="nl-NL" baseline="0" dirty="0" smtClean="0"/>
              <a:t> Throughout the years some yards disappeared or went bankrupt, FUSED with others or simply left the Conoship group. Nowadays, we are an independent company offering design and engineering services to shipyards and ship owners from all over the world. </a:t>
            </a:r>
          </a:p>
          <a:p>
            <a:endParaRPr lang="nl-NL" baseline="0" dirty="0" smtClean="0"/>
          </a:p>
          <a:p>
            <a:r>
              <a:rPr lang="nl-NL" baseline="0" dirty="0" smtClean="0"/>
              <a:t>Over 2000 vessels are built according to Conoship designs, with the recently delivered Pilot Station Vessel as an example in this sheet. of course, not 2000 Pilot Station Vessels were built!!! </a:t>
            </a:r>
            <a:r>
              <a:rPr lang="nl-NL" baseline="0" dirty="0" smtClean="0">
                <a:sym typeface="Wingdings" panose="05000000000000000000" pitchFamily="2" charset="2"/>
              </a:rPr>
              <a:t> but also many other ships and ship types</a:t>
            </a:r>
            <a:r>
              <a:rPr lang="nl-NL" baseline="0" dirty="0" smtClean="0"/>
              <a:t>. In the next slides, I will show you a few more examples of built vessels.</a:t>
            </a:r>
          </a:p>
          <a:p>
            <a:endParaRPr lang="nl-NL" baseline="0" dirty="0" smtClean="0"/>
          </a:p>
          <a:p>
            <a:r>
              <a:rPr lang="nl-NL" baseline="0" dirty="0" smtClean="0"/>
              <a:t>Engineering of the vessels construction was never in our scope, but recently, we also started to offer engineering services. We are now able to provide clients with a complete Basic and Detailed Engineering package, including all production information needed to build a vessel.</a:t>
            </a:r>
          </a:p>
          <a:p>
            <a:endParaRPr lang="nl-NL" baseline="0" dirty="0" smtClean="0"/>
          </a:p>
          <a:p>
            <a:r>
              <a:rPr lang="nl-NL" baseline="0" dirty="0" smtClean="0"/>
              <a:t>Next to our design and engineering department, we also have an in-house Research and Development department and we are cooperating in many R&amp;D projects like LeanShips and SMARTYards. As an example, Recently we cooperated in a project about the EEDI regulations..... We cooperated in preparing a IMO submission with adapted rules for small General Cargo Ships and it was GOEDGEKEURD.</a:t>
            </a:r>
          </a:p>
          <a:p>
            <a:endParaRPr lang="nl-NL" baseline="0" dirty="0" smtClean="0"/>
          </a:p>
          <a:p>
            <a:r>
              <a:rPr lang="nl-NL" baseline="0" dirty="0" smtClean="0"/>
              <a:t>Our main focus is creating and offering very innovative designs, for example the eCONOlogy trader series of small General Cargo Ships, featuring extreme low fuel consumption rates due to a clever integral design of aftship in combination with the complete propulsion train.</a:t>
            </a:r>
          </a:p>
          <a:p>
            <a:endParaRPr lang="nl-NL" baseline="0" dirty="0" smtClean="0"/>
          </a:p>
          <a:p>
            <a:endParaRPr lang="nl-NL" baseline="0" dirty="0" smtClean="0"/>
          </a:p>
        </p:txBody>
      </p:sp>
      <p:sp>
        <p:nvSpPr>
          <p:cNvPr id="4" name="Slide Number Placeholder 3"/>
          <p:cNvSpPr>
            <a:spLocks noGrp="1"/>
          </p:cNvSpPr>
          <p:nvPr>
            <p:ph type="sldNum" sz="quarter" idx="10"/>
          </p:nvPr>
        </p:nvSpPr>
        <p:spPr/>
        <p:txBody>
          <a:bodyPr/>
          <a:lstStyle/>
          <a:p>
            <a:fld id="{56C0FF76-23F9-4732-BF7F-74E32322D0DA}" type="slidenum">
              <a:rPr lang="nl-NL" smtClean="0"/>
              <a:t>2</a:t>
            </a:fld>
            <a:endParaRPr lang="nl-NL"/>
          </a:p>
        </p:txBody>
      </p:sp>
    </p:spTree>
    <p:extLst>
      <p:ext uri="{BB962C8B-B14F-4D97-AF65-F5344CB8AC3E}">
        <p14:creationId xmlns:p14="http://schemas.microsoft.com/office/powerpoint/2010/main" val="67711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Hartman</a:t>
            </a:r>
            <a:r>
              <a:rPr lang="nl-NL" baseline="0" dirty="0" smtClean="0"/>
              <a:t> Oceanic, a Multi Purpose cargo vessel of 85m Load Line length, featuring 1100 square meters of deck surface area, more than any other ship this type and size (about 800).</a:t>
            </a:r>
          </a:p>
          <a:p>
            <a:endParaRPr lang="nl-NL" baseline="0" dirty="0" smtClean="0"/>
          </a:p>
          <a:p>
            <a:r>
              <a:rPr lang="nl-NL" baseline="0" dirty="0" smtClean="0"/>
              <a:t>As you can see, it is being optimized and used for transporting all kinds of (offshore) project cargo and also for cable laying.</a:t>
            </a:r>
          </a:p>
          <a:p>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3</a:t>
            </a:fld>
            <a:endParaRPr lang="nl-NL"/>
          </a:p>
        </p:txBody>
      </p:sp>
    </p:spTree>
    <p:extLst>
      <p:ext uri="{BB962C8B-B14F-4D97-AF65-F5344CB8AC3E}">
        <p14:creationId xmlns:p14="http://schemas.microsoft.com/office/powerpoint/2010/main" val="222577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a:t>
            </a:r>
            <a:r>
              <a:rPr lang="nl-NL" baseline="0" dirty="0" smtClean="0"/>
              <a:t> think most of the people here in this room have read and saw something about this vessel in the past year, and some even worked on the design of it, this is of course the brand new Walk-to-Work vessel of Wagenborg, built by Niestern Sander and designed in cooperation with us.</a:t>
            </a:r>
          </a:p>
          <a:p>
            <a:endParaRPr lang="nl-NL" baseline="0" dirty="0" smtClean="0"/>
          </a:p>
          <a:p>
            <a:r>
              <a:rPr lang="nl-NL" baseline="0" dirty="0" smtClean="0"/>
              <a:t>It features both an Ampelman motion compensated gangway to let maintenance crew walk to the offshore platforms, and a Bargemaster, a motion compensated crane to load parts and tools on to these platforms.</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4</a:t>
            </a:fld>
            <a:endParaRPr lang="nl-NL"/>
          </a:p>
        </p:txBody>
      </p:sp>
    </p:spTree>
    <p:extLst>
      <p:ext uri="{BB962C8B-B14F-4D97-AF65-F5344CB8AC3E}">
        <p14:creationId xmlns:p14="http://schemas.microsoft.com/office/powerpoint/2010/main" val="402745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This</a:t>
            </a:r>
            <a:r>
              <a:rPr lang="nl-NL" baseline="0" dirty="0" smtClean="0"/>
              <a:t> is the Lady Anna. It looks like a perfectly normal low airdraft General Cargo vessel. However, under the waterline, it features a completely optimized aftship and propulsion train. This is integral optimized using state-of-the-art CFD technology. This resulted in an installed engine power of 749 kW, a design speed of 10 knots and a fuel consumption of only 2.7 ton/day!</a:t>
            </a:r>
          </a:p>
          <a:p>
            <a:endParaRPr lang="nl-NL" baseline="0" dirty="0" smtClean="0"/>
          </a:p>
          <a:p>
            <a:r>
              <a:rPr lang="nl-NL" baseline="0" dirty="0" smtClean="0"/>
              <a:t>(Of course, it still features a propeller ;))</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5</a:t>
            </a:fld>
            <a:endParaRPr lang="nl-NL"/>
          </a:p>
        </p:txBody>
      </p:sp>
    </p:spTree>
    <p:extLst>
      <p:ext uri="{BB962C8B-B14F-4D97-AF65-F5344CB8AC3E}">
        <p14:creationId xmlns:p14="http://schemas.microsoft.com/office/powerpoint/2010/main" val="357218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This scheme represents</a:t>
            </a:r>
            <a:r>
              <a:rPr lang="nl-NL" baseline="0" dirty="0" smtClean="0"/>
              <a:t> </a:t>
            </a:r>
            <a:r>
              <a:rPr lang="nl-NL" dirty="0" smtClean="0"/>
              <a:t>the set-up of</a:t>
            </a:r>
            <a:r>
              <a:rPr lang="nl-NL" baseline="0" dirty="0" smtClean="0"/>
              <a:t> the SMARTYards prototype application we use at Conoship.</a:t>
            </a:r>
          </a:p>
          <a:p>
            <a:endParaRPr lang="nl-NL" baseline="0" dirty="0" smtClean="0"/>
          </a:p>
          <a:p>
            <a:r>
              <a:rPr lang="nl-NL" b="1" baseline="0" dirty="0" smtClean="0"/>
              <a:t>First, the applications:</a:t>
            </a:r>
          </a:p>
          <a:p>
            <a:r>
              <a:rPr lang="nl-NL" baseline="0" dirty="0" smtClean="0"/>
              <a:t>We use PIAS for all of our (damage)stability calculations. In the Newlay module of PIAS, the internal arrangement of the compartments is created by defining the watertight bulkheads &amp; decks.</a:t>
            </a:r>
          </a:p>
          <a:p>
            <a:endParaRPr lang="nl-NL" baseline="0" dirty="0" smtClean="0"/>
          </a:p>
          <a:p>
            <a:r>
              <a:rPr lang="nl-NL" baseline="0" dirty="0" smtClean="0"/>
              <a:t>We use or own Eagle-based CAD-system for creating our 2D drawings like General Arrangement, Tank Arrangement, Damage Control Plan etc.</a:t>
            </a:r>
          </a:p>
          <a:p>
            <a:r>
              <a:rPr lang="nl-NL" baseline="0" dirty="0" smtClean="0"/>
              <a:t>The Eagle system is also used to create hull forms. Recently, we also began to use Fairway for this purpose. With Fairway we are able to create 3D IGES surface models of the hull (in Eagle only 3D wireframe is possible), which can directly be used in CADMATIC-Hull.</a:t>
            </a:r>
          </a:p>
          <a:p>
            <a:endParaRPr lang="nl-NL" baseline="0" dirty="0" smtClean="0"/>
          </a:p>
          <a:p>
            <a:r>
              <a:rPr lang="nl-NL" baseline="0" dirty="0" smtClean="0"/>
              <a:t>CADMATIC-Hull is used for modelling the ships construction, but is also used to set-up the 3D GA model. </a:t>
            </a:r>
          </a:p>
          <a:p>
            <a:endParaRPr lang="nl-NL" baseline="0" dirty="0" smtClean="0"/>
          </a:p>
          <a:p>
            <a:r>
              <a:rPr lang="nl-NL" b="1" baseline="0" dirty="0" smtClean="0"/>
              <a:t>Now to the features of the prototype:</a:t>
            </a:r>
            <a:endParaRPr lang="nl-NL" b="0" baseline="0" dirty="0" smtClean="0"/>
          </a:p>
          <a:p>
            <a:pPr marL="171450" indent="-171450">
              <a:buFontTx/>
              <a:buChar char="-"/>
            </a:pPr>
            <a:r>
              <a:rPr lang="nl-NL" b="0" baseline="0" dirty="0" smtClean="0"/>
              <a:t>2-way design data exchange connection between the stability model (PIAS) and the 3D Gamodel (CADMATIC-Hull/Hiltop). The bulkheads &amp; decks are exchanged between PIAS and CADMATIC</a:t>
            </a:r>
          </a:p>
          <a:p>
            <a:pPr marL="171450" indent="-171450">
              <a:buFontTx/>
              <a:buChar char="-"/>
            </a:pPr>
            <a:r>
              <a:rPr lang="nl-NL" b="0" baseline="0" dirty="0" smtClean="0"/>
              <a:t>From the CADMATIC 3D Gamodel, initially, 2D views are generated based on the 3D model, position and borders of the 2D view are related to the 3D objects. (for the biggest part, this is a one-way activity). These 2D views together make up the Steel Plan, which is used as basis to elaborate the 2D drawings, which is done in mostly in our own Eagle system and partly in CADMATIC.</a:t>
            </a:r>
          </a:p>
          <a:p>
            <a:pPr marL="171450" indent="-171450">
              <a:buFontTx/>
              <a:buChar char="-"/>
            </a:pPr>
            <a:r>
              <a:rPr lang="nl-NL" b="0" baseline="0" dirty="0" smtClean="0"/>
              <a:t>Third, there is a one-way connection between the stability model and 2D Cadmatic and Eagle. For the Tank Arrangement, the tank crosses and tank labels are generated in CADMATIC-Hull automatically based on compartment data downloaded from PIAS. (Uitleggen dat tanktabel al in Eagle gegenereerd kon worden en dat dat dus in Eagle gedaan wordt?)</a:t>
            </a:r>
            <a:endParaRPr lang="nl-NL" b="1" baseline="0" dirty="0" smtClean="0"/>
          </a:p>
          <a:p>
            <a:endParaRPr lang="nl-NL" baseline="0" dirty="0" smtClean="0"/>
          </a:p>
          <a:p>
            <a:endParaRPr lang="nl-NL" baseline="0" dirty="0" smtClean="0"/>
          </a:p>
        </p:txBody>
      </p:sp>
      <p:sp>
        <p:nvSpPr>
          <p:cNvPr id="4" name="Slide Number Placeholder 3"/>
          <p:cNvSpPr>
            <a:spLocks noGrp="1"/>
          </p:cNvSpPr>
          <p:nvPr>
            <p:ph type="sldNum" sz="quarter" idx="10"/>
          </p:nvPr>
        </p:nvSpPr>
        <p:spPr/>
        <p:txBody>
          <a:bodyPr/>
          <a:lstStyle/>
          <a:p>
            <a:fld id="{56C0FF76-23F9-4732-BF7F-74E32322D0DA}" type="slidenum">
              <a:rPr lang="nl-NL" smtClean="0"/>
              <a:t>6</a:t>
            </a:fld>
            <a:endParaRPr lang="nl-NL"/>
          </a:p>
        </p:txBody>
      </p:sp>
    </p:spTree>
    <p:extLst>
      <p:ext uri="{BB962C8B-B14F-4D97-AF65-F5344CB8AC3E}">
        <p14:creationId xmlns:p14="http://schemas.microsoft.com/office/powerpoint/2010/main" val="50897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To analyse the effects of</a:t>
            </a:r>
            <a:r>
              <a:rPr lang="nl-NL" baseline="0" dirty="0" smtClean="0"/>
              <a:t> the prototype on our design process, we identified three design phases:</a:t>
            </a:r>
          </a:p>
          <a:p>
            <a:pPr marL="171450" indent="-171450">
              <a:buFontTx/>
              <a:buChar char="-"/>
            </a:pPr>
            <a:r>
              <a:rPr lang="nl-NL" baseline="0" dirty="0" smtClean="0"/>
              <a:t>Preliminary Design</a:t>
            </a:r>
          </a:p>
          <a:p>
            <a:pPr marL="171450" indent="-171450">
              <a:buFontTx/>
              <a:buChar char="-"/>
            </a:pPr>
            <a:r>
              <a:rPr lang="nl-NL" baseline="0" dirty="0" smtClean="0"/>
              <a:t>Basic Design pre contract</a:t>
            </a:r>
          </a:p>
          <a:p>
            <a:pPr marL="171450" indent="-171450">
              <a:buFontTx/>
              <a:buChar char="-"/>
            </a:pPr>
            <a:r>
              <a:rPr lang="nl-NL" baseline="0" dirty="0" smtClean="0"/>
              <a:t>Basic Design post contract.</a:t>
            </a:r>
          </a:p>
          <a:p>
            <a:pPr marL="171450" indent="-171450">
              <a:buFontTx/>
              <a:buChar char="-"/>
            </a:pPr>
            <a:endParaRPr lang="nl-NL" baseline="0" dirty="0" smtClean="0"/>
          </a:p>
          <a:p>
            <a:pPr marL="0" indent="0">
              <a:buFontTx/>
              <a:buNone/>
            </a:pPr>
            <a:r>
              <a:rPr lang="nl-NL" baseline="0" dirty="0" smtClean="0"/>
              <a:t>In the preliminary design phase, we elaborate the design activities as shown in the flow chart shown here. </a:t>
            </a:r>
          </a:p>
          <a:p>
            <a:pPr marL="0" indent="0">
              <a:buFontTx/>
              <a:buNone/>
            </a:pPr>
            <a:r>
              <a:rPr lang="nl-NL" baseline="0" dirty="0" smtClean="0"/>
              <a:t>Examples of activities are: determining the main dimensions of the vessel, estimate LSW, transform a parent hull, create a sketch arrangement and calculate intact stability and trim.</a:t>
            </a:r>
          </a:p>
          <a:p>
            <a:pPr marL="0" indent="0">
              <a:buFontTx/>
              <a:buNone/>
            </a:pPr>
            <a:r>
              <a:rPr lang="nl-NL" baseline="0" dirty="0" smtClean="0"/>
              <a:t>In all of these activities, there is a lot of interaction between different applications. Most important interactions are indicated here, between CADMATIC and PIAS. Setting up a sketch and General Arrangement in combination with the hull development and intact stability.</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7</a:t>
            </a:fld>
            <a:endParaRPr lang="nl-NL"/>
          </a:p>
        </p:txBody>
      </p:sp>
    </p:spTree>
    <p:extLst>
      <p:ext uri="{BB962C8B-B14F-4D97-AF65-F5344CB8AC3E}">
        <p14:creationId xmlns:p14="http://schemas.microsoft.com/office/powerpoint/2010/main" val="355378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this design phase, the</a:t>
            </a:r>
            <a:r>
              <a:rPr lang="nl-NL" baseline="0" dirty="0" smtClean="0"/>
              <a:t> design is elaborated in more detail. Because the design model is defined in more detail, more design data is exchanged between the CADMATIC, PIAS and Eagle.</a:t>
            </a:r>
          </a:p>
          <a:p>
            <a:endParaRPr lang="nl-NL" baseline="0" dirty="0" smtClean="0"/>
          </a:p>
          <a:p>
            <a:r>
              <a:rPr lang="nl-NL" baseline="0" dirty="0" smtClean="0"/>
              <a:t>At some activities, it is indicated to shift these to the previous phase: because time already is saved in the preliminary design phase, this time can be used to start defining the compartment model in greater detail earlier in the design process. (show bottlenecks earlier in the process).</a:t>
            </a:r>
            <a:endParaRPr lang="nl-NL" dirty="0" smtClean="0"/>
          </a:p>
          <a:p>
            <a:endParaRPr lang="nl-NL" dirty="0" smtClean="0"/>
          </a:p>
          <a:p>
            <a:r>
              <a:rPr lang="nl-NL" dirty="0" smtClean="0"/>
              <a:t>Basic Design scheme</a:t>
            </a:r>
            <a:r>
              <a:rPr lang="nl-NL" baseline="0" dirty="0" smtClean="0"/>
              <a:t> is not yet updated for our recent added Engineering/Construction activities.</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8</a:t>
            </a:fld>
            <a:endParaRPr lang="nl-NL"/>
          </a:p>
        </p:txBody>
      </p:sp>
    </p:spTree>
    <p:extLst>
      <p:ext uri="{BB962C8B-B14F-4D97-AF65-F5344CB8AC3E}">
        <p14:creationId xmlns:p14="http://schemas.microsoft.com/office/powerpoint/2010/main" val="1245084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This design phase</a:t>
            </a:r>
            <a:r>
              <a:rPr lang="nl-NL" baseline="0" dirty="0" smtClean="0"/>
              <a:t> is mainly about updating the documents based on results of class review and CFD calculations.</a:t>
            </a:r>
          </a:p>
          <a:p>
            <a:endParaRPr lang="nl-NL" baseline="0" dirty="0" smtClean="0"/>
          </a:p>
          <a:p>
            <a:r>
              <a:rPr lang="nl-NL" baseline="0" dirty="0" smtClean="0"/>
              <a:t>Interaction between the applications takes place during about the whole process.</a:t>
            </a:r>
            <a:endParaRPr lang="nl-NL" dirty="0"/>
          </a:p>
        </p:txBody>
      </p:sp>
      <p:sp>
        <p:nvSpPr>
          <p:cNvPr id="4" name="Slide Number Placeholder 3"/>
          <p:cNvSpPr>
            <a:spLocks noGrp="1"/>
          </p:cNvSpPr>
          <p:nvPr>
            <p:ph type="sldNum" sz="quarter" idx="10"/>
          </p:nvPr>
        </p:nvSpPr>
        <p:spPr/>
        <p:txBody>
          <a:bodyPr/>
          <a:lstStyle/>
          <a:p>
            <a:fld id="{56C0FF76-23F9-4732-BF7F-74E32322D0DA}" type="slidenum">
              <a:rPr lang="nl-NL" smtClean="0"/>
              <a:t>9</a:t>
            </a:fld>
            <a:endParaRPr lang="nl-NL"/>
          </a:p>
        </p:txBody>
      </p:sp>
    </p:spTree>
    <p:extLst>
      <p:ext uri="{BB962C8B-B14F-4D97-AF65-F5344CB8AC3E}">
        <p14:creationId xmlns:p14="http://schemas.microsoft.com/office/powerpoint/2010/main" val="322744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20"/>
            <a:ext cx="9144000" cy="665512"/>
          </a:xfrm>
          <a:prstGeom prst="rect">
            <a:avLst/>
          </a:prstGeom>
        </p:spPr>
      </p:pic>
      <p:sp>
        <p:nvSpPr>
          <p:cNvPr id="52227" name="Rectangle 3"/>
          <p:cNvSpPr>
            <a:spLocks noGrp="1" noChangeArrowheads="1"/>
          </p:cNvSpPr>
          <p:nvPr>
            <p:ph type="ctrTitle"/>
          </p:nvPr>
        </p:nvSpPr>
        <p:spPr>
          <a:xfrm>
            <a:off x="685800" y="1713310"/>
            <a:ext cx="7772400" cy="858440"/>
          </a:xfrm>
          <a:prstGeom prst="rect">
            <a:avLst/>
          </a:prstGeom>
        </p:spPr>
        <p:txBody>
          <a:bodyPr/>
          <a:lstStyle>
            <a:lvl1pPr algn="ctr">
              <a:defRPr sz="3200" b="1">
                <a:latin typeface="+mj-lt"/>
              </a:defRPr>
            </a:lvl1pPr>
          </a:lstStyle>
          <a:p>
            <a:r>
              <a:rPr lang="en-US" smtClean="0"/>
              <a:t>Click to edit Master title style</a:t>
            </a:r>
            <a:endParaRPr lang="en-US" dirty="0"/>
          </a:p>
        </p:txBody>
      </p:sp>
      <p:sp>
        <p:nvSpPr>
          <p:cNvPr id="52228" name="Rectangle 4"/>
          <p:cNvSpPr>
            <a:spLocks noGrp="1" noChangeArrowheads="1"/>
          </p:cNvSpPr>
          <p:nvPr>
            <p:ph type="subTitle" idx="1"/>
          </p:nvPr>
        </p:nvSpPr>
        <p:spPr>
          <a:xfrm>
            <a:off x="1371600" y="2914650"/>
            <a:ext cx="6400800" cy="1314450"/>
          </a:xfrm>
          <a:prstGeom prst="rect">
            <a:avLst/>
          </a:prstGeom>
        </p:spPr>
        <p:txBody>
          <a:bodyPr/>
          <a:lstStyle>
            <a:lvl1pPr marL="0" indent="0" algn="ctr">
              <a:buFont typeface="Wingdings" pitchFamily="2" charset="2"/>
              <a:buNone/>
              <a:defRPr sz="1700"/>
            </a:lvl1pPr>
          </a:lstStyle>
          <a:p>
            <a:r>
              <a:rPr lang="en-US" smtClean="0"/>
              <a:t>Click to edit Master subtitle style</a:t>
            </a:r>
            <a:endParaRPr lang="en-US" dirty="0"/>
          </a:p>
        </p:txBody>
      </p:sp>
    </p:spTree>
    <p:extLst>
      <p:ext uri="{BB962C8B-B14F-4D97-AF65-F5344CB8AC3E}">
        <p14:creationId xmlns:p14="http://schemas.microsoft.com/office/powerpoint/2010/main" val="68077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3262" y="750083"/>
            <a:ext cx="7973184" cy="402421"/>
          </a:xfrm>
          <a:prstGeom prst="rect">
            <a:avLst/>
          </a:prstGeom>
        </p:spPr>
        <p:txBody>
          <a:bodyPr/>
          <a:lstStyle>
            <a:lvl1pPr>
              <a:defRPr sz="2000" b="1"/>
            </a:lvl1pPr>
          </a:lstStyle>
          <a:p>
            <a:r>
              <a:rPr lang="en-US" smtClean="0"/>
              <a:t>Click to edit Master title style</a:t>
            </a:r>
            <a:endParaRPr lang="fi-FI" dirty="0"/>
          </a:p>
        </p:txBody>
      </p:sp>
      <p:sp>
        <p:nvSpPr>
          <p:cNvPr id="3" name="Content Placeholder 2"/>
          <p:cNvSpPr>
            <a:spLocks noGrp="1"/>
          </p:cNvSpPr>
          <p:nvPr>
            <p:ph idx="1"/>
          </p:nvPr>
        </p:nvSpPr>
        <p:spPr>
          <a:xfrm>
            <a:off x="813262" y="1232289"/>
            <a:ext cx="7973184" cy="3482603"/>
          </a:xfrm>
          <a:prstGeom prst="rect">
            <a:avLst/>
          </a:prstGeom>
        </p:spPr>
        <p:txBody>
          <a:bodyPr/>
          <a:lstStyle>
            <a:lvl1pPr marL="342900" indent="-342900">
              <a:buFont typeface="Wingdings" panose="05000000000000000000" pitchFamily="2" charset="2"/>
              <a:buChar char="§"/>
              <a:defRPr/>
            </a:lvl1pPr>
            <a:lvl2pPr marL="742950" indent="-28575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267088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3262" y="750083"/>
            <a:ext cx="7973184" cy="402421"/>
          </a:xfrm>
          <a:prstGeom prst="rect">
            <a:avLst/>
          </a:prstGeom>
        </p:spPr>
        <p:txBody>
          <a:bodyPr/>
          <a:lstStyle/>
          <a:p>
            <a:r>
              <a:rPr lang="en-US" smtClean="0"/>
              <a:t>Click to edit Master title style</a:t>
            </a:r>
            <a:endParaRPr lang="fi-FI" dirty="0"/>
          </a:p>
        </p:txBody>
      </p:sp>
      <p:sp>
        <p:nvSpPr>
          <p:cNvPr id="3" name="Content Placeholder 2"/>
          <p:cNvSpPr>
            <a:spLocks noGrp="1"/>
          </p:cNvSpPr>
          <p:nvPr>
            <p:ph sz="half" idx="1"/>
          </p:nvPr>
        </p:nvSpPr>
        <p:spPr>
          <a:xfrm>
            <a:off x="813262" y="1232289"/>
            <a:ext cx="3890623" cy="3482603"/>
          </a:xfrm>
          <a:prstGeom prst="rect">
            <a:avLst/>
          </a:prstGeom>
        </p:spPr>
        <p:txBody>
          <a:bodyPr/>
          <a:lstStyle>
            <a:lvl1pPr>
              <a:defRPr sz="15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901714" y="1232289"/>
            <a:ext cx="3884732" cy="3482603"/>
          </a:xfrm>
          <a:prstGeom prst="rect">
            <a:avLst/>
          </a:prstGeom>
        </p:spPr>
        <p:txBody>
          <a:bodyPr/>
          <a:lstStyle>
            <a:lvl1pPr>
              <a:defRPr sz="15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231609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26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3262" y="750083"/>
            <a:ext cx="7973184" cy="402421"/>
          </a:xfrm>
          <a:prstGeom prst="rect">
            <a:avLst/>
          </a:prstGeom>
        </p:spPr>
        <p:txBody>
          <a:bodyPr/>
          <a:lstStyle/>
          <a:p>
            <a:r>
              <a:rPr lang="en-US" smtClean="0"/>
              <a:t>Click to edit Master title style</a:t>
            </a:r>
            <a:endParaRPr lang="fi-FI" dirty="0"/>
          </a:p>
        </p:txBody>
      </p:sp>
    </p:spTree>
    <p:extLst>
      <p:ext uri="{BB962C8B-B14F-4D97-AF65-F5344CB8AC3E}">
        <p14:creationId xmlns:p14="http://schemas.microsoft.com/office/powerpoint/2010/main" val="2674274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3289" y="1289304"/>
            <a:ext cx="3915508" cy="17716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quarter" idx="2"/>
          </p:nvPr>
        </p:nvSpPr>
        <p:spPr>
          <a:xfrm>
            <a:off x="4869476" y="1289304"/>
            <a:ext cx="3916973" cy="17716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Content Placeholder 4"/>
          <p:cNvSpPr>
            <a:spLocks noGrp="1"/>
          </p:cNvSpPr>
          <p:nvPr>
            <p:ph sz="quarter" idx="3"/>
          </p:nvPr>
        </p:nvSpPr>
        <p:spPr>
          <a:xfrm>
            <a:off x="813289" y="3175254"/>
            <a:ext cx="3915508" cy="17716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4869476" y="3175254"/>
            <a:ext cx="3916973" cy="17716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Title 1"/>
          <p:cNvSpPr>
            <a:spLocks noGrp="1"/>
          </p:cNvSpPr>
          <p:nvPr>
            <p:ph type="title"/>
          </p:nvPr>
        </p:nvSpPr>
        <p:spPr>
          <a:xfrm>
            <a:off x="813262" y="750083"/>
            <a:ext cx="7973184" cy="402421"/>
          </a:xfrm>
          <a:prstGeom prst="rect">
            <a:avLst/>
          </a:prstGeom>
        </p:spPr>
        <p:txBody>
          <a:bodyPr/>
          <a:lstStyle/>
          <a:p>
            <a:r>
              <a:rPr lang="en-US" smtClean="0"/>
              <a:t>Click to edit Master title style</a:t>
            </a:r>
            <a:endParaRPr lang="fi-FI" dirty="0"/>
          </a:p>
        </p:txBody>
      </p:sp>
    </p:spTree>
    <p:extLst>
      <p:ext uri="{BB962C8B-B14F-4D97-AF65-F5344CB8AC3E}">
        <p14:creationId xmlns:p14="http://schemas.microsoft.com/office/powerpoint/2010/main" val="189606083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xfrm>
            <a:off x="813262" y="750083"/>
            <a:ext cx="7973184" cy="402421"/>
          </a:xfrm>
          <a:prstGeom prst="rect">
            <a:avLst/>
          </a:prstGeom>
          <a:noFill/>
          <a:ln w="9525">
            <a:noFill/>
            <a:miter lim="800000"/>
            <a:headEnd/>
            <a:tailEnd/>
          </a:ln>
          <a:effectLst/>
        </p:spPr>
        <p:txBody>
          <a:bodyPr vert="horz" wrap="square" lIns="77907" tIns="38953" rIns="77907" bIns="38953" numCol="1" anchor="ctr" anchorCtr="0" compatLnSpc="1">
            <a:prstTxWarp prst="textNoShape">
              <a:avLst/>
            </a:prstTxWarp>
          </a:bodyPr>
          <a:lstStyle/>
          <a:p>
            <a:pPr lvl="0"/>
            <a:r>
              <a:rPr lang="en-US" smtClean="0"/>
              <a:t>Click to edit Master title style</a:t>
            </a:r>
            <a:endParaRPr lang="en-US" dirty="0" smtClean="0"/>
          </a:p>
        </p:txBody>
      </p:sp>
      <p:sp>
        <p:nvSpPr>
          <p:cNvPr id="9" name="Rectangle 4"/>
          <p:cNvSpPr>
            <a:spLocks noGrp="1" noChangeArrowheads="1"/>
          </p:cNvSpPr>
          <p:nvPr>
            <p:ph type="body" idx="1"/>
          </p:nvPr>
        </p:nvSpPr>
        <p:spPr bwMode="auto">
          <a:xfrm>
            <a:off x="813262" y="1232289"/>
            <a:ext cx="7973184" cy="3482603"/>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extBox 1"/>
          <p:cNvSpPr txBox="1"/>
          <p:nvPr/>
        </p:nvSpPr>
        <p:spPr>
          <a:xfrm>
            <a:off x="8541591" y="4800859"/>
            <a:ext cx="367408" cy="276999"/>
          </a:xfrm>
          <a:prstGeom prst="rect">
            <a:avLst/>
          </a:prstGeom>
          <a:noFill/>
        </p:spPr>
        <p:txBody>
          <a:bodyPr wrap="none" rtlCol="0">
            <a:spAutoFit/>
          </a:bodyPr>
          <a:lstStyle/>
          <a:p>
            <a:fld id="{20DF8F54-77C1-440F-9F75-BED7C7EA21B9}" type="slidenum">
              <a:rPr lang="en-US" sz="1200" smtClean="0"/>
              <a:t>‹#›</a:t>
            </a:fld>
            <a:endParaRPr lang="en-US" sz="2000" dirty="0"/>
          </a:p>
        </p:txBody>
      </p:sp>
      <p:pic>
        <p:nvPicPr>
          <p:cNvPr id="6" name="Content Placeholder 5"/>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0336" y="126195"/>
            <a:ext cx="1389380" cy="395605"/>
          </a:xfrm>
          <a:prstGeom prst="rect">
            <a:avLst/>
          </a:prstGeom>
          <a:noFill/>
          <a:ln w="9525">
            <a:noFill/>
            <a:miter lim="800000"/>
            <a:headEnd/>
            <a:tailEnd/>
          </a:ln>
          <a:effectLst/>
        </p:spPr>
      </p:pic>
      <p:pic>
        <p:nvPicPr>
          <p:cNvPr id="7" name="Afbeelding 9" descr="1_cadmatic_orange_logo.jpg"/>
          <p:cNvPicPr/>
          <p:nvPr userDrawn="1"/>
        </p:nvPicPr>
        <p:blipFill>
          <a:blip r:embed="rId9" cstate="print">
            <a:extLst>
              <a:ext uri="{28A0092B-C50C-407E-A947-70E740481C1C}">
                <a14:useLocalDpi xmlns:a14="http://schemas.microsoft.com/office/drawing/2010/main" val="0"/>
              </a:ext>
            </a:extLst>
          </a:blip>
          <a:stretch>
            <a:fillRect/>
          </a:stretch>
        </p:blipFill>
        <p:spPr>
          <a:xfrm>
            <a:off x="6970979" y="108098"/>
            <a:ext cx="1938020" cy="431800"/>
          </a:xfrm>
          <a:prstGeom prst="rect">
            <a:avLst/>
          </a:prstGeom>
        </p:spPr>
      </p:pic>
      <p:pic>
        <p:nvPicPr>
          <p:cNvPr id="10" name="Afbeelding 1" descr="N:\MARKETING EN SALES\MEDIA\11_HUISSTIJL\Panji Website, fonts etc\1. Conoship - Logo 2016\Conoship_Logo_Color_Black (V3-CONO) OFFICE-SMALL.png"/>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733800" y="69363"/>
            <a:ext cx="1676400" cy="509270"/>
          </a:xfrm>
          <a:prstGeom prst="rect">
            <a:avLst/>
          </a:prstGeom>
          <a:noFill/>
          <a:ln>
            <a:noFill/>
          </a:ln>
        </p:spPr>
      </p:pic>
    </p:spTree>
    <p:extLst>
      <p:ext uri="{BB962C8B-B14F-4D97-AF65-F5344CB8AC3E}">
        <p14:creationId xmlns:p14="http://schemas.microsoft.com/office/powerpoint/2010/main" val="31282126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897622"/>
            <a:ext cx="7772400" cy="1674128"/>
          </a:xfrm>
          <a:prstGeom prst="rect">
            <a:avLst/>
          </a:prstGeom>
          <a:noFill/>
          <a:ln w="9525">
            <a:noFill/>
            <a:miter lim="800000"/>
            <a:headEnd/>
            <a:tailEnd/>
          </a:ln>
          <a:effectLst/>
        </p:spPr>
        <p:txBody>
          <a:bodyPr vert="horz" wrap="square" lIns="77907" tIns="38953" rIns="77907" bIns="38953" numCol="1" anchor="ctr" anchorCtr="0" compatLnSpc="1">
            <a:prstTxWarp prst="textNoShape">
              <a:avLst/>
            </a:prstTxWarp>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3200" dirty="0" smtClean="0"/>
              <a:t>CPDES</a:t>
            </a:r>
          </a:p>
          <a:p>
            <a:pPr algn="ctr"/>
            <a:endParaRPr lang="en-US" sz="3200" dirty="0" smtClean="0"/>
          </a:p>
          <a:p>
            <a:pPr algn="ctr"/>
            <a:r>
              <a:rPr lang="en-US" sz="3200" dirty="0" smtClean="0"/>
              <a:t>SMART INTEROPERABILITY at CONOSHIP</a:t>
            </a:r>
            <a:endParaRPr lang="fi-FI" sz="3200" dirty="0"/>
          </a:p>
        </p:txBody>
      </p:sp>
      <p:sp>
        <p:nvSpPr>
          <p:cNvPr id="5" name="Subtitle 2"/>
          <p:cNvSpPr txBox="1">
            <a:spLocks/>
          </p:cNvSpPr>
          <p:nvPr/>
        </p:nvSpPr>
        <p:spPr bwMode="auto">
          <a:xfrm>
            <a:off x="1371600" y="2550957"/>
            <a:ext cx="6400800" cy="1314450"/>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t>Jan van der Zee</a:t>
            </a:r>
          </a:p>
        </p:txBody>
      </p:sp>
    </p:spTree>
    <p:extLst>
      <p:ext uri="{BB962C8B-B14F-4D97-AF65-F5344CB8AC3E}">
        <p14:creationId xmlns:p14="http://schemas.microsoft.com/office/powerpoint/2010/main" val="1997257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the Design </a:t>
            </a:r>
            <a:r>
              <a:rPr lang="en-US" dirty="0"/>
              <a:t>D</a:t>
            </a:r>
            <a:r>
              <a:rPr lang="en-US" dirty="0" smtClean="0"/>
              <a:t>ata </a:t>
            </a:r>
            <a:r>
              <a:rPr lang="en-US" dirty="0"/>
              <a:t>E</a:t>
            </a:r>
            <a:r>
              <a:rPr lang="en-US" dirty="0" smtClean="0"/>
              <a:t>xchange prototype</a:t>
            </a:r>
            <a:endParaRPr lang="en-US" dirty="0"/>
          </a:p>
        </p:txBody>
      </p:sp>
      <p:sp>
        <p:nvSpPr>
          <p:cNvPr id="3" name="Content Placeholder 2"/>
          <p:cNvSpPr>
            <a:spLocks noGrp="1"/>
          </p:cNvSpPr>
          <p:nvPr>
            <p:ph idx="1"/>
          </p:nvPr>
        </p:nvSpPr>
        <p:spPr>
          <a:xfrm>
            <a:off x="813262" y="1232289"/>
            <a:ext cx="7973184" cy="3636655"/>
          </a:xfrm>
        </p:spPr>
        <p:txBody>
          <a:bodyPr/>
          <a:lstStyle/>
          <a:p>
            <a:r>
              <a:rPr lang="en-US" dirty="0"/>
              <a:t>Semi automated </a:t>
            </a:r>
            <a:r>
              <a:rPr lang="en-US" b="1" dirty="0"/>
              <a:t>two way </a:t>
            </a:r>
            <a:r>
              <a:rPr lang="en-US" dirty="0"/>
              <a:t>exchange of bulkheads &amp; decks between PIAS and </a:t>
            </a:r>
            <a:r>
              <a:rPr lang="en-US" dirty="0" smtClean="0"/>
              <a:t>CADMATIC Hull:</a:t>
            </a:r>
            <a:endParaRPr lang="en-US" dirty="0"/>
          </a:p>
          <a:p>
            <a:pPr marL="685800" lvl="1"/>
            <a:r>
              <a:rPr lang="en-US" sz="1400" b="1" dirty="0" smtClean="0"/>
              <a:t>The user </a:t>
            </a:r>
            <a:r>
              <a:rPr lang="en-US" sz="1400" dirty="0"/>
              <a:t>is</a:t>
            </a:r>
            <a:r>
              <a:rPr lang="en-US" sz="1400" b="1" dirty="0"/>
              <a:t> in control</a:t>
            </a:r>
            <a:r>
              <a:rPr lang="en-US" sz="1400" dirty="0"/>
              <a:t> of </a:t>
            </a:r>
            <a:r>
              <a:rPr lang="en-US" sz="1400" b="1" dirty="0"/>
              <a:t>which</a:t>
            </a:r>
            <a:r>
              <a:rPr lang="en-US" sz="1400" dirty="0"/>
              <a:t> </a:t>
            </a:r>
            <a:r>
              <a:rPr lang="en-US" sz="1400" dirty="0" smtClean="0"/>
              <a:t>design data </a:t>
            </a:r>
            <a:r>
              <a:rPr lang="en-US" sz="1400" dirty="0"/>
              <a:t>is exchanged and </a:t>
            </a:r>
            <a:r>
              <a:rPr lang="en-US" sz="1400" b="1" dirty="0" smtClean="0"/>
              <a:t>when</a:t>
            </a:r>
            <a:r>
              <a:rPr lang="en-US" sz="1400" dirty="0" smtClean="0"/>
              <a:t>; </a:t>
            </a:r>
          </a:p>
          <a:p>
            <a:pPr marL="685800" lvl="1"/>
            <a:r>
              <a:rPr lang="en-US" sz="1400" dirty="0" smtClean="0"/>
              <a:t>A clear </a:t>
            </a:r>
            <a:r>
              <a:rPr lang="en-US" sz="1400" b="1" dirty="0" smtClean="0"/>
              <a:t>overview </a:t>
            </a:r>
            <a:r>
              <a:rPr lang="en-US" sz="1400" b="1" dirty="0"/>
              <a:t>of differences</a:t>
            </a:r>
            <a:r>
              <a:rPr lang="en-US" sz="1400" dirty="0"/>
              <a:t> between </a:t>
            </a:r>
            <a:r>
              <a:rPr lang="en-US" sz="1400" dirty="0" smtClean="0"/>
              <a:t>the PIAS </a:t>
            </a:r>
            <a:r>
              <a:rPr lang="en-US" sz="1400" dirty="0"/>
              <a:t>and CADMATIC </a:t>
            </a:r>
            <a:r>
              <a:rPr lang="en-US" sz="1400" dirty="0" smtClean="0"/>
              <a:t>models.</a:t>
            </a:r>
            <a:endParaRPr lang="en-US" sz="1400" dirty="0"/>
          </a:p>
          <a:p>
            <a:endParaRPr lang="nl-NL" sz="1000" dirty="0" smtClean="0"/>
          </a:p>
          <a:p>
            <a:r>
              <a:rPr lang="nl-NL" dirty="0" smtClean="0"/>
              <a:t>Semi </a:t>
            </a:r>
            <a:r>
              <a:rPr lang="nl-NL" dirty="0"/>
              <a:t>automated generation and updating of 2D Cadmatic </a:t>
            </a:r>
            <a:r>
              <a:rPr lang="nl-NL" dirty="0" smtClean="0"/>
              <a:t>Hull drawings </a:t>
            </a:r>
            <a:r>
              <a:rPr lang="nl-NL" dirty="0"/>
              <a:t>based on </a:t>
            </a:r>
            <a:r>
              <a:rPr lang="nl-NL" dirty="0" smtClean="0"/>
              <a:t>bulkheads </a:t>
            </a:r>
            <a:r>
              <a:rPr lang="nl-NL" dirty="0"/>
              <a:t>&amp; decks</a:t>
            </a:r>
            <a:r>
              <a:rPr lang="nl-NL" dirty="0" smtClean="0"/>
              <a:t>.</a:t>
            </a:r>
          </a:p>
          <a:p>
            <a:endParaRPr lang="nl-NL" sz="600" dirty="0"/>
          </a:p>
          <a:p>
            <a:r>
              <a:rPr lang="nl-NL" dirty="0" smtClean="0"/>
              <a:t>The stability </a:t>
            </a:r>
            <a:r>
              <a:rPr lang="nl-NL" dirty="0"/>
              <a:t>model (PIAS) is easily kept </a:t>
            </a:r>
            <a:r>
              <a:rPr lang="nl-NL" b="1" dirty="0"/>
              <a:t>consistent</a:t>
            </a:r>
            <a:r>
              <a:rPr lang="nl-NL" dirty="0"/>
              <a:t> with the CADMATIC </a:t>
            </a:r>
            <a:r>
              <a:rPr lang="nl-NL" dirty="0" smtClean="0"/>
              <a:t>Hull 3D model and </a:t>
            </a:r>
            <a:r>
              <a:rPr lang="nl-NL" dirty="0"/>
              <a:t>2D </a:t>
            </a:r>
            <a:r>
              <a:rPr lang="nl-NL" dirty="0" smtClean="0"/>
              <a:t>related drawings.</a:t>
            </a:r>
          </a:p>
          <a:p>
            <a:endParaRPr lang="nl-NL" sz="600" dirty="0"/>
          </a:p>
          <a:p>
            <a:r>
              <a:rPr lang="nl-NL" b="1" dirty="0" smtClean="0"/>
              <a:t>Damage </a:t>
            </a:r>
            <a:r>
              <a:rPr lang="nl-NL" b="1" dirty="0"/>
              <a:t>stability</a:t>
            </a:r>
            <a:r>
              <a:rPr lang="nl-NL" dirty="0"/>
              <a:t> can be performed </a:t>
            </a:r>
            <a:r>
              <a:rPr lang="nl-NL" b="1" dirty="0"/>
              <a:t>earlier</a:t>
            </a:r>
            <a:r>
              <a:rPr lang="nl-NL" dirty="0"/>
              <a:t> in </a:t>
            </a:r>
            <a:r>
              <a:rPr lang="nl-NL" dirty="0" smtClean="0"/>
              <a:t>the design </a:t>
            </a:r>
            <a:r>
              <a:rPr lang="nl-NL" dirty="0"/>
              <a:t>process with </a:t>
            </a:r>
            <a:r>
              <a:rPr lang="nl-NL" b="1" dirty="0"/>
              <a:t>more </a:t>
            </a:r>
            <a:r>
              <a:rPr lang="nl-NL" b="1" dirty="0" smtClean="0"/>
              <a:t>detail</a:t>
            </a:r>
            <a:r>
              <a:rPr lang="nl-NL" dirty="0" smtClean="0"/>
              <a:t>:</a:t>
            </a:r>
            <a:endParaRPr lang="nl-NL" b="1" dirty="0"/>
          </a:p>
          <a:p>
            <a:pPr marL="639763" lvl="1" indent="-296863"/>
            <a:r>
              <a:rPr lang="nl-NL" sz="1400" dirty="0"/>
              <a:t>Is </a:t>
            </a:r>
            <a:r>
              <a:rPr lang="nl-NL" sz="1400" b="1" dirty="0"/>
              <a:t>more </a:t>
            </a:r>
            <a:r>
              <a:rPr lang="nl-NL" sz="1400" b="1" dirty="0" smtClean="0"/>
              <a:t>useful; </a:t>
            </a:r>
            <a:r>
              <a:rPr lang="nl-NL" sz="1400" dirty="0" smtClean="0"/>
              <a:t>less time spent </a:t>
            </a:r>
            <a:r>
              <a:rPr lang="nl-NL" sz="1400" dirty="0"/>
              <a:t>exchanging data </a:t>
            </a:r>
            <a:r>
              <a:rPr lang="nl-NL" sz="1400" dirty="0" smtClean="0"/>
              <a:t>updating the </a:t>
            </a:r>
            <a:r>
              <a:rPr lang="nl-NL" sz="1400" dirty="0"/>
              <a:t>2D </a:t>
            </a:r>
            <a:r>
              <a:rPr lang="nl-NL" sz="1400" dirty="0" smtClean="0"/>
              <a:t>drawings.</a:t>
            </a:r>
            <a:endParaRPr lang="en-US" dirty="0"/>
          </a:p>
        </p:txBody>
      </p:sp>
    </p:spTree>
    <p:extLst>
      <p:ext uri="{BB962C8B-B14F-4D97-AF65-F5344CB8AC3E}">
        <p14:creationId xmlns:p14="http://schemas.microsoft.com/office/powerpoint/2010/main" val="291875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the </a:t>
            </a:r>
            <a:r>
              <a:rPr lang="en-US" dirty="0" smtClean="0"/>
              <a:t>Design Data Exchange </a:t>
            </a:r>
            <a:r>
              <a:rPr lang="en-US" dirty="0"/>
              <a:t>prototype</a:t>
            </a:r>
            <a:endParaRPr lang="en-GB" dirty="0"/>
          </a:p>
        </p:txBody>
      </p:sp>
      <p:sp>
        <p:nvSpPr>
          <p:cNvPr id="5" name="Content Placeholder 2"/>
          <p:cNvSpPr>
            <a:spLocks noGrp="1"/>
          </p:cNvSpPr>
          <p:nvPr>
            <p:ph idx="1"/>
          </p:nvPr>
        </p:nvSpPr>
        <p:spPr>
          <a:xfrm>
            <a:off x="813262" y="1232289"/>
            <a:ext cx="7973184" cy="3482603"/>
          </a:xfrm>
        </p:spPr>
        <p:txBody>
          <a:bodyPr/>
          <a:lstStyle/>
          <a:p>
            <a:pPr marL="265113" lvl="1" indent="-265113"/>
            <a:r>
              <a:rPr lang="nl-NL" b="1" dirty="0" smtClean="0"/>
              <a:t>Time</a:t>
            </a:r>
            <a:r>
              <a:rPr lang="nl-NL" dirty="0" smtClean="0"/>
              <a:t> </a:t>
            </a:r>
            <a:r>
              <a:rPr lang="nl-NL" dirty="0"/>
              <a:t>is </a:t>
            </a:r>
            <a:r>
              <a:rPr lang="nl-NL" b="1" dirty="0"/>
              <a:t>saved</a:t>
            </a:r>
            <a:r>
              <a:rPr lang="nl-NL" dirty="0"/>
              <a:t> in the total design process</a:t>
            </a:r>
          </a:p>
          <a:p>
            <a:pPr marL="665163" lvl="2" indent="-265113"/>
            <a:r>
              <a:rPr lang="nl-NL" sz="1400" dirty="0"/>
              <a:t>Up to 15% in Preliminary Design</a:t>
            </a:r>
          </a:p>
          <a:p>
            <a:pPr marL="665163" lvl="2" indent="-265113"/>
            <a:r>
              <a:rPr lang="nl-NL" sz="1400" dirty="0"/>
              <a:t>Up to 30% in Basic Design</a:t>
            </a:r>
          </a:p>
          <a:p>
            <a:endParaRPr lang="en-US" dirty="0"/>
          </a:p>
        </p:txBody>
      </p:sp>
      <p:pic>
        <p:nvPicPr>
          <p:cNvPr id="3" name="Picture 2"/>
          <p:cNvPicPr>
            <a:picLocks noChangeAspect="1"/>
          </p:cNvPicPr>
          <p:nvPr/>
        </p:nvPicPr>
        <p:blipFill>
          <a:blip r:embed="rId3"/>
          <a:stretch>
            <a:fillRect/>
          </a:stretch>
        </p:blipFill>
        <p:spPr>
          <a:xfrm>
            <a:off x="900123" y="2109156"/>
            <a:ext cx="3524415" cy="2818248"/>
          </a:xfrm>
          <a:prstGeom prst="rect">
            <a:avLst/>
          </a:prstGeom>
        </p:spPr>
      </p:pic>
      <p:pic>
        <p:nvPicPr>
          <p:cNvPr id="4" name="Picture 3"/>
          <p:cNvPicPr>
            <a:picLocks noChangeAspect="1"/>
          </p:cNvPicPr>
          <p:nvPr/>
        </p:nvPicPr>
        <p:blipFill>
          <a:blip r:embed="rId4"/>
          <a:stretch>
            <a:fillRect/>
          </a:stretch>
        </p:blipFill>
        <p:spPr>
          <a:xfrm>
            <a:off x="4673107" y="2099800"/>
            <a:ext cx="3596281" cy="2836959"/>
          </a:xfrm>
          <a:prstGeom prst="rect">
            <a:avLst/>
          </a:prstGeom>
        </p:spPr>
      </p:pic>
    </p:spTree>
    <p:extLst>
      <p:ext uri="{BB962C8B-B14F-4D97-AF65-F5344CB8AC3E}">
        <p14:creationId xmlns:p14="http://schemas.microsoft.com/office/powerpoint/2010/main" val="323208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the </a:t>
            </a:r>
            <a:r>
              <a:rPr lang="en-US" dirty="0" smtClean="0"/>
              <a:t>Design Data Exchange </a:t>
            </a:r>
            <a:r>
              <a:rPr lang="en-US" dirty="0"/>
              <a:t>prototype</a:t>
            </a:r>
            <a:endParaRPr lang="en-GB" dirty="0"/>
          </a:p>
        </p:txBody>
      </p:sp>
      <p:sp>
        <p:nvSpPr>
          <p:cNvPr id="3" name="Content Placeholder 2"/>
          <p:cNvSpPr>
            <a:spLocks noGrp="1"/>
          </p:cNvSpPr>
          <p:nvPr>
            <p:ph idx="1"/>
          </p:nvPr>
        </p:nvSpPr>
        <p:spPr>
          <a:xfrm>
            <a:off x="817104" y="1232289"/>
            <a:ext cx="7973184" cy="3482603"/>
          </a:xfrm>
        </p:spPr>
        <p:txBody>
          <a:bodyPr/>
          <a:lstStyle/>
          <a:p>
            <a:r>
              <a:rPr lang="en-US" dirty="0"/>
              <a:t>Time savings </a:t>
            </a:r>
            <a:r>
              <a:rPr lang="en-US" dirty="0" smtClean="0"/>
              <a:t>can </a:t>
            </a:r>
            <a:r>
              <a:rPr lang="en-US" dirty="0"/>
              <a:t>be used to </a:t>
            </a:r>
            <a:r>
              <a:rPr lang="en-US" b="1" dirty="0"/>
              <a:t>explore</a:t>
            </a:r>
            <a:r>
              <a:rPr lang="en-US" dirty="0"/>
              <a:t> more </a:t>
            </a:r>
            <a:r>
              <a:rPr lang="en-US" b="1" dirty="0"/>
              <a:t>design </a:t>
            </a:r>
            <a:r>
              <a:rPr lang="en-US" b="1" dirty="0" smtClean="0"/>
              <a:t>alternatives</a:t>
            </a:r>
            <a:r>
              <a:rPr lang="en-US" dirty="0" smtClean="0"/>
              <a:t>:</a:t>
            </a:r>
            <a:endParaRPr lang="en-US" b="1" dirty="0"/>
          </a:p>
          <a:p>
            <a:pPr marL="685800" lvl="1"/>
            <a:r>
              <a:rPr lang="en-US" sz="1400" dirty="0"/>
              <a:t>This </a:t>
            </a:r>
            <a:r>
              <a:rPr lang="en-US" sz="1400" b="1" dirty="0"/>
              <a:t>improves</a:t>
            </a:r>
            <a:r>
              <a:rPr lang="en-US" sz="1400" dirty="0"/>
              <a:t> the </a:t>
            </a:r>
            <a:r>
              <a:rPr lang="en-US" sz="1400" b="1" dirty="0"/>
              <a:t>quality</a:t>
            </a:r>
            <a:r>
              <a:rPr lang="en-US" sz="1400" dirty="0"/>
              <a:t> of our designs</a:t>
            </a:r>
            <a:r>
              <a:rPr lang="en-US" sz="1400" dirty="0" smtClean="0"/>
              <a:t>.</a:t>
            </a:r>
            <a:endParaRPr lang="en-US" sz="1400" dirty="0"/>
          </a:p>
          <a:p>
            <a:endParaRPr lang="en-US" sz="600" b="1" dirty="0" smtClean="0"/>
          </a:p>
          <a:p>
            <a:r>
              <a:rPr lang="en-US" dirty="0" smtClean="0"/>
              <a:t>The </a:t>
            </a:r>
            <a:r>
              <a:rPr lang="en-US" b="1" dirty="0" smtClean="0"/>
              <a:t>Steel </a:t>
            </a:r>
            <a:r>
              <a:rPr lang="en-US" b="1" dirty="0"/>
              <a:t>model</a:t>
            </a:r>
            <a:r>
              <a:rPr lang="en-US" dirty="0"/>
              <a:t> can be set-up very </a:t>
            </a:r>
            <a:r>
              <a:rPr lang="en-US" b="1" dirty="0"/>
              <a:t>quickly</a:t>
            </a:r>
            <a:r>
              <a:rPr lang="en-US" dirty="0"/>
              <a:t> in CADMATIC </a:t>
            </a:r>
            <a:r>
              <a:rPr lang="en-US" dirty="0" smtClean="0"/>
              <a:t>Hull based </a:t>
            </a:r>
            <a:r>
              <a:rPr lang="en-US" dirty="0"/>
              <a:t>on </a:t>
            </a:r>
            <a:r>
              <a:rPr lang="en-US" dirty="0" err="1" smtClean="0"/>
              <a:t>HiLTop</a:t>
            </a:r>
            <a:r>
              <a:rPr lang="en-US" dirty="0" smtClean="0"/>
              <a:t> </a:t>
            </a:r>
            <a:r>
              <a:rPr lang="en-US" dirty="0"/>
              <a:t>reference </a:t>
            </a:r>
            <a:r>
              <a:rPr lang="en-US" dirty="0" smtClean="0"/>
              <a:t>planes:</a:t>
            </a:r>
            <a:endParaRPr lang="en-US" dirty="0"/>
          </a:p>
          <a:p>
            <a:pPr marL="685800" lvl="1"/>
            <a:r>
              <a:rPr lang="en-US" sz="1400" dirty="0"/>
              <a:t>More useful to set-up </a:t>
            </a:r>
            <a:r>
              <a:rPr lang="en-US" sz="1400" b="1" dirty="0"/>
              <a:t>3D construction model</a:t>
            </a:r>
            <a:r>
              <a:rPr lang="en-US" sz="1400" dirty="0"/>
              <a:t> in </a:t>
            </a:r>
            <a:r>
              <a:rPr lang="en-US" sz="1400" b="1" dirty="0"/>
              <a:t>Preliminary Design</a:t>
            </a:r>
            <a:r>
              <a:rPr lang="en-US" sz="1400" dirty="0"/>
              <a:t> </a:t>
            </a:r>
            <a:r>
              <a:rPr lang="en-US" sz="1400" dirty="0" smtClean="0"/>
              <a:t>phase.</a:t>
            </a:r>
            <a:endParaRPr lang="en-US" sz="1400" dirty="0"/>
          </a:p>
          <a:p>
            <a:pPr marL="685800" lvl="1"/>
            <a:r>
              <a:rPr lang="en-US" sz="1400" dirty="0"/>
              <a:t>This </a:t>
            </a:r>
            <a:r>
              <a:rPr lang="en-US" sz="1400" b="1" dirty="0"/>
              <a:t>improves steel weight estimation</a:t>
            </a:r>
            <a:r>
              <a:rPr lang="en-US" sz="1400" dirty="0"/>
              <a:t> in early design </a:t>
            </a:r>
            <a:r>
              <a:rPr lang="en-US" sz="1400" dirty="0" smtClean="0"/>
              <a:t>phase.</a:t>
            </a:r>
            <a:endParaRPr lang="en-US" sz="1400" dirty="0"/>
          </a:p>
        </p:txBody>
      </p:sp>
    </p:spTree>
    <p:extLst>
      <p:ext uri="{BB962C8B-B14F-4D97-AF65-F5344CB8AC3E}">
        <p14:creationId xmlns:p14="http://schemas.microsoft.com/office/powerpoint/2010/main" val="398989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2" y="746919"/>
            <a:ext cx="7973184" cy="673723"/>
          </a:xfrm>
        </p:spPr>
        <p:txBody>
          <a:bodyPr/>
          <a:lstStyle/>
          <a:p>
            <a:pPr algn="ctr"/>
            <a:r>
              <a:rPr lang="en-US" dirty="0" smtClean="0"/>
              <a:t>Semi automated </a:t>
            </a:r>
            <a:r>
              <a:rPr lang="en-US" u="sng" dirty="0"/>
              <a:t>two-way</a:t>
            </a:r>
            <a:r>
              <a:rPr lang="en-US" dirty="0"/>
              <a:t> exchange of bulkheads &amp; decks </a:t>
            </a:r>
            <a:r>
              <a:rPr lang="en-US" dirty="0" smtClean="0"/>
              <a:t>between</a:t>
            </a:r>
            <a:br>
              <a:rPr lang="en-US" dirty="0" smtClean="0"/>
            </a:br>
            <a:r>
              <a:rPr lang="en-US" dirty="0" smtClean="0"/>
              <a:t>PIAS and CADMATIC Hull (1)</a:t>
            </a:r>
            <a:endParaRPr lang="en-GB" dirty="0"/>
          </a:p>
        </p:txBody>
      </p:sp>
      <p:pic>
        <p:nvPicPr>
          <p:cNvPr id="4" name="Picture 2" descr="N:\RESEARCH\EC1311_SmartYards\WP3_Prototype\Demonstration\160414_Vigo_Workshop\160330_Change_Bhd_Decks_Exchange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457" y="1475004"/>
            <a:ext cx="6649085"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95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3262" y="746919"/>
            <a:ext cx="7973184" cy="673723"/>
          </a:xfrm>
        </p:spPr>
        <p:txBody>
          <a:bodyPr/>
          <a:lstStyle/>
          <a:p>
            <a:pPr algn="ctr"/>
            <a:r>
              <a:rPr lang="en-US" dirty="0" smtClean="0"/>
              <a:t>Semi automated </a:t>
            </a:r>
            <a:r>
              <a:rPr lang="en-US" u="sng" dirty="0"/>
              <a:t>two-way</a:t>
            </a:r>
            <a:r>
              <a:rPr lang="en-US" dirty="0"/>
              <a:t> exchange of bulkheads &amp; decks </a:t>
            </a:r>
            <a:r>
              <a:rPr lang="en-US" dirty="0" smtClean="0"/>
              <a:t>between</a:t>
            </a:r>
            <a:br>
              <a:rPr lang="en-US" dirty="0" smtClean="0"/>
            </a:br>
            <a:r>
              <a:rPr lang="en-US" dirty="0" smtClean="0"/>
              <a:t>PIAS and CADMATIC Hull (2)</a:t>
            </a:r>
            <a:endParaRPr lang="en-GB" dirty="0"/>
          </a:p>
        </p:txBody>
      </p:sp>
      <p:pic>
        <p:nvPicPr>
          <p:cNvPr id="5" name="Picture 2" descr="N:\RESEARCH\EC1311_SmartYards\WP3_Prototype\Demonstration\160414_Vigo_Workshop\160324_Exchange_planes_done_normal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3844" y="1486739"/>
            <a:ext cx="6636311"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77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RESEARCH\EC1311_SmartYards\WP3_Prototype\Demonstration\160414_Vigo_Workshop\160330_Steel_Plan_updated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3844" y="1486739"/>
            <a:ext cx="6629943"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813262" y="746919"/>
            <a:ext cx="7973184" cy="673723"/>
          </a:xfrm>
        </p:spPr>
        <p:txBody>
          <a:bodyPr/>
          <a:lstStyle/>
          <a:p>
            <a:pPr algn="ctr"/>
            <a:r>
              <a:rPr lang="de-DE" dirty="0" smtClean="0"/>
              <a:t>Semi automated </a:t>
            </a:r>
            <a:r>
              <a:rPr lang="de-DE" dirty="0"/>
              <a:t>generation and updating of 2D CADMATIC </a:t>
            </a:r>
            <a:r>
              <a:rPr lang="de-DE" dirty="0" smtClean="0"/>
              <a:t>Hull drawings</a:t>
            </a:r>
            <a:r>
              <a:rPr lang="de-DE" dirty="0"/>
              <a:t/>
            </a:r>
            <a:br>
              <a:rPr lang="de-DE" dirty="0"/>
            </a:br>
            <a:r>
              <a:rPr lang="de-DE" dirty="0" smtClean="0"/>
              <a:t>based </a:t>
            </a:r>
            <a:r>
              <a:rPr lang="de-DE" dirty="0"/>
              <a:t>on PIAS bulkheads &amp; decks</a:t>
            </a:r>
            <a:endParaRPr lang="en-GB" dirty="0"/>
          </a:p>
        </p:txBody>
      </p:sp>
    </p:spTree>
    <p:extLst>
      <p:ext uri="{BB962C8B-B14F-4D97-AF65-F5344CB8AC3E}">
        <p14:creationId xmlns:p14="http://schemas.microsoft.com/office/powerpoint/2010/main" val="1857597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3262" y="746919"/>
            <a:ext cx="7973184" cy="673723"/>
          </a:xfrm>
        </p:spPr>
        <p:txBody>
          <a:bodyPr/>
          <a:lstStyle/>
          <a:p>
            <a:pPr algn="ctr"/>
            <a:r>
              <a:rPr lang="de-DE" dirty="0" smtClean="0"/>
              <a:t>Elaborating the 2D General Arrangement in Eagle</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12" y="1319752"/>
            <a:ext cx="5003615" cy="354094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499" t="1374" r="1822" b="1398"/>
          <a:stretch/>
        </p:blipFill>
        <p:spPr>
          <a:xfrm>
            <a:off x="5226496" y="1781666"/>
            <a:ext cx="3766676" cy="26803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121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3262" y="746919"/>
            <a:ext cx="7973184" cy="673723"/>
          </a:xfrm>
        </p:spPr>
        <p:txBody>
          <a:bodyPr anchor="t"/>
          <a:lstStyle/>
          <a:p>
            <a:pPr algn="ctr"/>
            <a:r>
              <a:rPr lang="de-DE" dirty="0" smtClean="0"/>
              <a:t>Elaborating the 2D Tank Arrangement in CADMATIC Hull &amp; Eagle</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262" y="1168923"/>
            <a:ext cx="5979733" cy="219485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262" y="2864578"/>
            <a:ext cx="5979733" cy="218466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534" t="1375" r="1664" b="1672"/>
          <a:stretch/>
        </p:blipFill>
        <p:spPr>
          <a:xfrm>
            <a:off x="5814000" y="1918355"/>
            <a:ext cx="3175727" cy="2245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965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Demonstration of the</a:t>
            </a:r>
            <a:br>
              <a:rPr lang="en-US" dirty="0" smtClean="0"/>
            </a:br>
            <a:r>
              <a:rPr lang="en-US" dirty="0" smtClean="0"/>
              <a:t>Design Data Exchange Prototype</a:t>
            </a:r>
            <a:endParaRPr lang="fi-FI" dirty="0"/>
          </a:p>
        </p:txBody>
      </p:sp>
    </p:spTree>
    <p:extLst>
      <p:ext uri="{BB962C8B-B14F-4D97-AF65-F5344CB8AC3E}">
        <p14:creationId xmlns:p14="http://schemas.microsoft.com/office/powerpoint/2010/main" val="332531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Elaborating the design model in CADMATIC Hull</a:t>
            </a:r>
            <a:endParaRPr lang="en-GB" dirty="0"/>
          </a:p>
        </p:txBody>
      </p:sp>
      <p:sp>
        <p:nvSpPr>
          <p:cNvPr id="3" name="Content Placeholder 2"/>
          <p:cNvSpPr>
            <a:spLocks noGrp="1"/>
          </p:cNvSpPr>
          <p:nvPr>
            <p:ph idx="1"/>
          </p:nvPr>
        </p:nvSpPr>
        <p:spPr/>
        <p:txBody>
          <a:bodyPr/>
          <a:lstStyle/>
          <a:p>
            <a:pPr marL="0" indent="0">
              <a:buNone/>
            </a:pPr>
            <a:r>
              <a:rPr lang="nl-NL" dirty="0" smtClean="0"/>
              <a:t>By using existing software functions like:</a:t>
            </a:r>
          </a:p>
          <a:p>
            <a:pPr marL="0" indent="0">
              <a:buNone/>
            </a:pPr>
            <a:endParaRPr lang="nl-NL" sz="1050" dirty="0" smtClean="0"/>
          </a:p>
          <a:p>
            <a:r>
              <a:rPr lang="nl-NL" dirty="0" smtClean="0"/>
              <a:t>Hull library</a:t>
            </a:r>
          </a:p>
          <a:p>
            <a:r>
              <a:rPr lang="nl-NL" dirty="0"/>
              <a:t>Copy Manager</a:t>
            </a:r>
          </a:p>
          <a:p>
            <a:r>
              <a:rPr lang="nl-NL" dirty="0" smtClean="0"/>
              <a:t>Auto Dimension</a:t>
            </a:r>
          </a:p>
          <a:p>
            <a:r>
              <a:rPr lang="nl-NL" dirty="0" smtClean="0"/>
              <a:t>Outfitting library</a:t>
            </a:r>
          </a:p>
          <a:p>
            <a:pPr lvl="1"/>
            <a:endParaRPr lang="nl-NL" dirty="0" smtClean="0"/>
          </a:p>
        </p:txBody>
      </p:sp>
    </p:spTree>
    <p:extLst>
      <p:ext uri="{BB962C8B-B14F-4D97-AF65-F5344CB8AC3E}">
        <p14:creationId xmlns:p14="http://schemas.microsoft.com/office/powerpoint/2010/main" val="1945886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p:cNvSpPr>
          <p:nvPr/>
        </p:nvSpPr>
        <p:spPr>
          <a:xfrm>
            <a:off x="335452" y="1090918"/>
            <a:ext cx="8134222" cy="3862366"/>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Content Placeholder 4"/>
          <p:cNvSpPr txBox="1">
            <a:spLocks/>
          </p:cNvSpPr>
          <p:nvPr/>
        </p:nvSpPr>
        <p:spPr bwMode="auto">
          <a:xfrm>
            <a:off x="4313180" y="1207916"/>
            <a:ext cx="686985" cy="337204"/>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b="1" dirty="0" smtClean="0"/>
              <a:t>1952</a:t>
            </a:r>
            <a:endParaRPr lang="en-GB" b="1" dirty="0"/>
          </a:p>
        </p:txBody>
      </p:sp>
      <p:pic>
        <p:nvPicPr>
          <p:cNvPr id="1028" name="Picture 4" descr="http://www.barkmeijer.com/uploads/ac/72/ac723a5b460e195de7884ed4334d8320/Polar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21" y="3452022"/>
            <a:ext cx="1895024" cy="13502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Content Placeholder 4"/>
          <p:cNvSpPr txBox="1">
            <a:spLocks/>
          </p:cNvSpPr>
          <p:nvPr/>
        </p:nvSpPr>
        <p:spPr bwMode="auto">
          <a:xfrm>
            <a:off x="1201166" y="3314172"/>
            <a:ext cx="920288" cy="337204"/>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dirty="0" smtClean="0"/>
              <a:t>&gt;</a:t>
            </a:r>
            <a:r>
              <a:rPr lang="en-GB" b="1" dirty="0" smtClean="0"/>
              <a:t>2000</a:t>
            </a:r>
            <a:endParaRPr lang="en-GB" b="1" dirty="0"/>
          </a:p>
        </p:txBody>
      </p:sp>
      <p:pic>
        <p:nvPicPr>
          <p:cNvPr id="4" name="Picture 3"/>
          <p:cNvPicPr>
            <a:picLocks noChangeAspect="1"/>
          </p:cNvPicPr>
          <p:nvPr/>
        </p:nvPicPr>
        <p:blipFill>
          <a:blip r:embed="rId4"/>
          <a:stretch>
            <a:fillRect/>
          </a:stretch>
        </p:blipFill>
        <p:spPr>
          <a:xfrm>
            <a:off x="6892844" y="1580875"/>
            <a:ext cx="1440000" cy="27386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6695" y="1896228"/>
            <a:ext cx="1440000" cy="480271"/>
          </a:xfrm>
          <a:prstGeom prst="rect">
            <a:avLst/>
          </a:prstGeom>
        </p:spPr>
      </p:pic>
      <p:sp>
        <p:nvSpPr>
          <p:cNvPr id="14" name="Content Placeholder 4"/>
          <p:cNvSpPr txBox="1">
            <a:spLocks/>
          </p:cNvSpPr>
          <p:nvPr/>
        </p:nvSpPr>
        <p:spPr bwMode="auto">
          <a:xfrm>
            <a:off x="7220138" y="1236202"/>
            <a:ext cx="686985" cy="337204"/>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b="1" dirty="0" smtClean="0"/>
              <a:t>R&amp;D</a:t>
            </a:r>
            <a:endParaRPr lang="en-GB" b="1" dirty="0"/>
          </a:p>
        </p:txBody>
      </p:sp>
      <p:sp>
        <p:nvSpPr>
          <p:cNvPr id="15" name="Content Placeholder 4"/>
          <p:cNvSpPr txBox="1">
            <a:spLocks/>
          </p:cNvSpPr>
          <p:nvPr/>
        </p:nvSpPr>
        <p:spPr bwMode="auto">
          <a:xfrm>
            <a:off x="3891962" y="3271225"/>
            <a:ext cx="1320624" cy="337204"/>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b="1" dirty="0" smtClean="0"/>
              <a:t>Design</a:t>
            </a:r>
            <a:endParaRPr lang="en-GB" b="1" dirty="0"/>
          </a:p>
        </p:txBody>
      </p:sp>
      <p:pic>
        <p:nvPicPr>
          <p:cNvPr id="12" name="Picture 11"/>
          <p:cNvPicPr>
            <a:picLocks noChangeAspect="1"/>
          </p:cNvPicPr>
          <p:nvPr/>
        </p:nvPicPr>
        <p:blipFill>
          <a:blip r:embed="rId6"/>
          <a:stretch>
            <a:fillRect/>
          </a:stretch>
        </p:blipFill>
        <p:spPr>
          <a:xfrm>
            <a:off x="3662161" y="3567485"/>
            <a:ext cx="1791163" cy="1268944"/>
          </a:xfrm>
          <a:prstGeom prst="rect">
            <a:avLst/>
          </a:prstGeom>
        </p:spPr>
      </p:pic>
      <p:sp>
        <p:nvSpPr>
          <p:cNvPr id="17" name="Content Placeholder 4"/>
          <p:cNvSpPr txBox="1">
            <a:spLocks/>
          </p:cNvSpPr>
          <p:nvPr/>
        </p:nvSpPr>
        <p:spPr bwMode="auto">
          <a:xfrm>
            <a:off x="954501" y="4651280"/>
            <a:ext cx="1516869" cy="337204"/>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b="1" dirty="0" smtClean="0"/>
              <a:t>Vessels built</a:t>
            </a:r>
            <a:endParaRPr lang="en-GB" b="1" dirty="0"/>
          </a:p>
        </p:txBody>
      </p:sp>
      <p:sp>
        <p:nvSpPr>
          <p:cNvPr id="19" name="Content Placeholder 4"/>
          <p:cNvSpPr txBox="1">
            <a:spLocks/>
          </p:cNvSpPr>
          <p:nvPr/>
        </p:nvSpPr>
        <p:spPr bwMode="auto">
          <a:xfrm>
            <a:off x="6975349" y="2630930"/>
            <a:ext cx="1320624" cy="337204"/>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b="1" dirty="0" smtClean="0"/>
              <a:t>Engineering</a:t>
            </a:r>
            <a:endParaRPr lang="en-GB" b="1" dirty="0"/>
          </a:p>
        </p:txBody>
      </p:sp>
      <p:pic>
        <p:nvPicPr>
          <p:cNvPr id="1030" name="Picture 6" descr="http://cdn.xl.thumbs.canstockphoto.com/canstock25849518.jpg"/>
          <p:cNvPicPr>
            <a:picLocks noChangeAspect="1" noChangeArrowheads="1"/>
          </p:cNvPicPr>
          <p:nvPr/>
        </p:nvPicPr>
        <p:blipFill rotWithShape="1">
          <a:blip r:embed="rId7">
            <a:extLst>
              <a:ext uri="{28A0092B-C50C-407E-A947-70E740481C1C}">
                <a14:useLocalDpi xmlns:a14="http://schemas.microsoft.com/office/drawing/2010/main" val="0"/>
              </a:ext>
            </a:extLst>
          </a:blip>
          <a:srcRect t="18649" b="22306"/>
          <a:stretch/>
        </p:blipFill>
        <p:spPr bwMode="auto">
          <a:xfrm>
            <a:off x="3860022" y="1467773"/>
            <a:ext cx="1593302" cy="5707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8" cstate="print"/>
          <a:srcRect l="1835" t="2603" r="1835" b="19300"/>
          <a:stretch>
            <a:fillRect/>
          </a:stretch>
        </p:blipFill>
        <p:spPr bwMode="auto">
          <a:xfrm>
            <a:off x="1133335" y="2063150"/>
            <a:ext cx="1916786" cy="1095306"/>
          </a:xfrm>
          <a:prstGeom prst="rect">
            <a:avLst/>
          </a:prstGeom>
          <a:noFill/>
          <a:ln w="9525">
            <a:noFill/>
            <a:miter lim="800000"/>
            <a:headEnd/>
            <a:tailEnd/>
          </a:ln>
        </p:spPr>
      </p:pic>
      <p:sp>
        <p:nvSpPr>
          <p:cNvPr id="26" name="Content Placeholder 4"/>
          <p:cNvSpPr txBox="1">
            <a:spLocks/>
          </p:cNvSpPr>
          <p:nvPr/>
        </p:nvSpPr>
        <p:spPr bwMode="auto">
          <a:xfrm>
            <a:off x="67700" y="1134998"/>
            <a:ext cx="2313236" cy="337204"/>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b="1" dirty="0" smtClean="0"/>
              <a:t>Innovative designs </a:t>
            </a:r>
            <a:endParaRPr lang="en-GB" b="1" dirty="0"/>
          </a:p>
        </p:txBody>
      </p:sp>
      <p:pic>
        <p:nvPicPr>
          <p:cNvPr id="1032" name="Picture 8" descr="http://www.conoship.com/files/Conoship_eCONOlogy_trader_4000.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384" t="5920" r="7244" b="4253"/>
          <a:stretch/>
        </p:blipFill>
        <p:spPr bwMode="auto">
          <a:xfrm>
            <a:off x="337993" y="1458496"/>
            <a:ext cx="1876567" cy="975815"/>
          </a:xfrm>
          <a:prstGeom prst="rect">
            <a:avLst/>
          </a:prstGeom>
          <a:noFill/>
        </p:spPr>
      </p:pic>
      <p:pic>
        <p:nvPicPr>
          <p:cNvPr id="27" name="Picture 2"/>
          <p:cNvPicPr>
            <a:picLocks noChangeAspect="1" noChangeArrowheads="1"/>
          </p:cNvPicPr>
          <p:nvPr/>
        </p:nvPicPr>
        <p:blipFill>
          <a:blip r:embed="rId10" cstate="print"/>
          <a:srcRect t="7440"/>
          <a:stretch>
            <a:fillRect/>
          </a:stretch>
        </p:blipFill>
        <p:spPr bwMode="auto">
          <a:xfrm>
            <a:off x="2333893" y="1481304"/>
            <a:ext cx="665135" cy="449854"/>
          </a:xfrm>
          <a:prstGeom prst="rect">
            <a:avLst/>
          </a:prstGeom>
          <a:noFill/>
          <a:ln w="9525">
            <a:noFill/>
            <a:miter lim="800000"/>
            <a:headEnd/>
            <a:tailEnd/>
          </a:ln>
        </p:spPr>
      </p:pic>
      <p:pic>
        <p:nvPicPr>
          <p:cNvPr id="28" name="Picture 4" descr="http://upload.wikimedia.org/wikipedia/commons/thumb/9/9c/RWBA_Tankstelle.svg/2000px-RWBA_Tankstelle.svg.png"/>
          <p:cNvPicPr>
            <a:picLocks noChangeAspect="1" noChangeArrowheads="1"/>
          </p:cNvPicPr>
          <p:nvPr/>
        </p:nvPicPr>
        <p:blipFill>
          <a:blip r:embed="rId11" cstate="print"/>
          <a:srcRect l="8333" t="5556" r="8333" b="2778"/>
          <a:stretch>
            <a:fillRect/>
          </a:stretch>
        </p:blipFill>
        <p:spPr bwMode="auto">
          <a:xfrm>
            <a:off x="521368" y="2470213"/>
            <a:ext cx="422055" cy="464260"/>
          </a:xfrm>
          <a:prstGeom prst="rect">
            <a:avLst/>
          </a:prstGeom>
          <a:noFill/>
        </p:spPr>
      </p:pic>
      <p:sp>
        <p:nvSpPr>
          <p:cNvPr id="29" name="Content Placeholder 4"/>
          <p:cNvSpPr txBox="1">
            <a:spLocks/>
          </p:cNvSpPr>
          <p:nvPr/>
        </p:nvSpPr>
        <p:spPr bwMode="auto">
          <a:xfrm>
            <a:off x="2321124" y="1872169"/>
            <a:ext cx="641444" cy="181363"/>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sz="800" b="1" dirty="0" smtClean="0">
                <a:solidFill>
                  <a:schemeClr val="tx2"/>
                </a:solidFill>
              </a:rPr>
              <a:t>ECO SPEED</a:t>
            </a:r>
            <a:endParaRPr lang="en-GB" sz="800" b="1" dirty="0">
              <a:solidFill>
                <a:schemeClr val="tx2"/>
              </a:solidFill>
            </a:endParaRPr>
          </a:p>
        </p:txBody>
      </p:sp>
      <p:sp>
        <p:nvSpPr>
          <p:cNvPr id="30" name="Content Placeholder 4"/>
          <p:cNvSpPr txBox="1">
            <a:spLocks/>
          </p:cNvSpPr>
          <p:nvPr/>
        </p:nvSpPr>
        <p:spPr bwMode="auto">
          <a:xfrm>
            <a:off x="374293" y="2877344"/>
            <a:ext cx="710349" cy="181363"/>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sz="800" b="1" dirty="0" smtClean="0">
                <a:solidFill>
                  <a:schemeClr val="tx2"/>
                </a:solidFill>
              </a:rPr>
              <a:t>&lt;&lt; TON/DAY</a:t>
            </a:r>
            <a:endParaRPr lang="en-GB" sz="800" b="1" dirty="0">
              <a:solidFill>
                <a:schemeClr val="tx2"/>
              </a:solidFill>
            </a:endParaRPr>
          </a:p>
        </p:txBody>
      </p:sp>
      <p:pic>
        <p:nvPicPr>
          <p:cNvPr id="13" name="Picture 12"/>
          <p:cNvPicPr>
            <a:picLocks noChangeAspect="1"/>
          </p:cNvPicPr>
          <p:nvPr/>
        </p:nvPicPr>
        <p:blipFill>
          <a:blip r:embed="rId12"/>
          <a:stretch>
            <a:fillRect/>
          </a:stretch>
        </p:blipFill>
        <p:spPr>
          <a:xfrm>
            <a:off x="6979017" y="2980121"/>
            <a:ext cx="1278688" cy="1800000"/>
          </a:xfrm>
          <a:prstGeom prst="rect">
            <a:avLst/>
          </a:prstGeom>
        </p:spPr>
      </p:pic>
      <p:pic>
        <p:nvPicPr>
          <p:cNvPr id="22" name="Picture 21"/>
          <p:cNvPicPr>
            <a:picLocks noChangeAspect="1"/>
          </p:cNvPicPr>
          <p:nvPr/>
        </p:nvPicPr>
        <p:blipFill>
          <a:blip r:embed="rId13"/>
          <a:stretch>
            <a:fillRect/>
          </a:stretch>
        </p:blipFill>
        <p:spPr>
          <a:xfrm>
            <a:off x="5956866" y="3992116"/>
            <a:ext cx="1495511" cy="732370"/>
          </a:xfrm>
          <a:prstGeom prst="rect">
            <a:avLst/>
          </a:prstGeom>
        </p:spPr>
      </p:pic>
      <p:cxnSp>
        <p:nvCxnSpPr>
          <p:cNvPr id="5" name="Straight Connector 4"/>
          <p:cNvCxnSpPr/>
          <p:nvPr/>
        </p:nvCxnSpPr>
        <p:spPr>
          <a:xfrm flipV="1">
            <a:off x="5129819" y="1207916"/>
            <a:ext cx="2051221" cy="1226395"/>
          </a:xfrm>
          <a:prstGeom prst="line">
            <a:avLst/>
          </a:prstGeom>
          <a:ln w="571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398137" y="2372487"/>
            <a:ext cx="3279836" cy="275379"/>
          </a:xfrm>
          <a:prstGeom prst="line">
            <a:avLst/>
          </a:prstGeom>
          <a:ln w="571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61593" y="2964494"/>
            <a:ext cx="1080334" cy="2023990"/>
          </a:xfrm>
          <a:prstGeom prst="line">
            <a:avLst/>
          </a:prstGeom>
          <a:ln w="571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698726" y="2948342"/>
            <a:ext cx="1244518" cy="2023990"/>
          </a:xfrm>
          <a:prstGeom prst="line">
            <a:avLst/>
          </a:prstGeom>
          <a:ln w="571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20037" y="2724352"/>
            <a:ext cx="3636417" cy="913753"/>
          </a:xfrm>
          <a:prstGeom prst="line">
            <a:avLst/>
          </a:prstGeom>
          <a:ln w="571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95052" y="1090918"/>
            <a:ext cx="1750903" cy="1343393"/>
          </a:xfrm>
          <a:prstGeom prst="line">
            <a:avLst/>
          </a:prstGeom>
          <a:ln w="571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p:cNvSpPr>
            <a:spLocks/>
          </p:cNvSpPr>
          <p:nvPr/>
        </p:nvSpPr>
        <p:spPr>
          <a:xfrm>
            <a:off x="3480950" y="2106846"/>
            <a:ext cx="2178908" cy="1190993"/>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33" name="Afbeelding 1" descr="N:\MARKETING EN SALES\MEDIA\11_HUISSTIJL\Panji Website, fonts etc\1. Conoship - Logo 2016\Conoship_Logo_Color_Black (V3-CONO) OFFICE-SMALL.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09301" y="2463795"/>
            <a:ext cx="1524935" cy="463257"/>
          </a:xfrm>
          <a:prstGeom prst="rect">
            <a:avLst/>
          </a:prstGeom>
          <a:noFill/>
          <a:ln>
            <a:noFill/>
          </a:ln>
        </p:spPr>
      </p:pic>
    </p:spTree>
    <p:extLst>
      <p:ext uri="{BB962C8B-B14F-4D97-AF65-F5344CB8AC3E}">
        <p14:creationId xmlns:p14="http://schemas.microsoft.com/office/powerpoint/2010/main" val="4167840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Hull Library</a:t>
            </a:r>
            <a:endParaRPr lang="en-GB" dirty="0"/>
          </a:p>
        </p:txBody>
      </p:sp>
      <p:pic>
        <p:nvPicPr>
          <p:cNvPr id="4" name="Picture 2" descr="C:\Users\tepper\Documents\User Meetings\UM2016\WS4\21-4-2016 8-35-3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584" y="1387421"/>
            <a:ext cx="5538831"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34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Copy Manager</a:t>
            </a:r>
            <a:endParaRPr lang="en-GB" dirty="0"/>
          </a:p>
        </p:txBody>
      </p:sp>
      <p:pic>
        <p:nvPicPr>
          <p:cNvPr id="3" name="Picture 2" descr="C:\Users\tepper\Documents\User Meetings\UM2016\WS4\21-4-2016 9-10-4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34" y="1322602"/>
            <a:ext cx="4680000" cy="2500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C:\Users\tepper\Documents\User Meetings\UM2016\WS4\21-4-2016 9-23-19.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806" y="2368950"/>
            <a:ext cx="4680000" cy="2576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27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Auto Dimension</a:t>
            </a:r>
            <a:endParaRPr lang="en-GB" dirty="0"/>
          </a:p>
        </p:txBody>
      </p:sp>
      <p:pic>
        <p:nvPicPr>
          <p:cNvPr id="3074" name="Picture 2" descr="C:\Users\tepper\Documents\User Meetings\UM2016\WS4\21-4-2016 9-44-1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418" y="1406453"/>
            <a:ext cx="5440695"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srcRect/>
          <a:stretch>
            <a:fillRect/>
          </a:stretch>
        </p:blipFill>
        <p:spPr bwMode="auto">
          <a:xfrm>
            <a:off x="3894353" y="961789"/>
            <a:ext cx="5040000" cy="8540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815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Outfitting Library</a:t>
            </a:r>
            <a:endParaRPr lang="en-GB" dirty="0"/>
          </a:p>
        </p:txBody>
      </p:sp>
      <p:pic>
        <p:nvPicPr>
          <p:cNvPr id="2050" name="Picture 2" descr="C:\Users\tepper\Documents\User Meetings\UM2016\WS4\22-4-2016 9-37-3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515" y="1343381"/>
            <a:ext cx="4360119"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3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34" y="4033871"/>
            <a:ext cx="7973184" cy="402421"/>
          </a:xfrm>
        </p:spPr>
        <p:txBody>
          <a:bodyPr/>
          <a:lstStyle/>
          <a:p>
            <a:pPr algn="ctr"/>
            <a:r>
              <a:rPr lang="en-US" sz="2800" dirty="0" smtClean="0"/>
              <a:t>www.cadmatic.com</a:t>
            </a:r>
            <a:endParaRPr lang="fi-FI" sz="2800" dirty="0"/>
          </a:p>
        </p:txBody>
      </p:sp>
      <p:sp>
        <p:nvSpPr>
          <p:cNvPr id="4" name="Rectangle 3"/>
          <p:cNvSpPr/>
          <p:nvPr/>
        </p:nvSpPr>
        <p:spPr>
          <a:xfrm>
            <a:off x="2472339" y="2269575"/>
            <a:ext cx="4585358" cy="523220"/>
          </a:xfrm>
          <a:prstGeom prst="rect">
            <a:avLst/>
          </a:prstGeom>
        </p:spPr>
        <p:txBody>
          <a:bodyPr wrap="none">
            <a:spAutoFit/>
          </a:bodyPr>
          <a:lstStyle/>
          <a:p>
            <a:r>
              <a:rPr lang="en-US" sz="2800" b="1" dirty="0"/>
              <a:t>Thank you for your attention!</a:t>
            </a:r>
            <a:endParaRPr lang="fi-FI" sz="2800" b="1" dirty="0"/>
          </a:p>
        </p:txBody>
      </p:sp>
    </p:spTree>
    <p:extLst>
      <p:ext uri="{BB962C8B-B14F-4D97-AF65-F5344CB8AC3E}">
        <p14:creationId xmlns:p14="http://schemas.microsoft.com/office/powerpoint/2010/main" val="149210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Conoship International B.V.</a:t>
            </a:r>
            <a:endParaRPr lang="en-GB" dirty="0"/>
          </a:p>
        </p:txBody>
      </p:sp>
      <p:pic>
        <p:nvPicPr>
          <p:cNvPr id="7" name="Picture 13"/>
          <p:cNvPicPr>
            <a:picLocks noChangeAspect="1" noChangeArrowheads="1"/>
          </p:cNvPicPr>
          <p:nvPr/>
        </p:nvPicPr>
        <p:blipFill>
          <a:blip r:embed="rId3" cstate="print"/>
          <a:srcRect/>
          <a:stretch>
            <a:fillRect/>
          </a:stretch>
        </p:blipFill>
        <p:spPr>
          <a:xfrm>
            <a:off x="188535" y="1152504"/>
            <a:ext cx="5088587" cy="3816440"/>
          </a:xfrm>
          <a:prstGeom prst="rect">
            <a:avLst/>
          </a:prstGeom>
          <a:ln>
            <a:noFill/>
          </a:ln>
          <a:effectLst>
            <a:outerShdw blurRad="292100" dist="139700" dir="2700000" algn="tl" rotWithShape="0">
              <a:srgbClr val="333333">
                <a:alpha val="65000"/>
              </a:srgbClr>
            </a:outerShdw>
          </a:effectLst>
        </p:spPr>
      </p:pic>
      <p:pic>
        <p:nvPicPr>
          <p:cNvPr id="1026" name="Picture 2" descr="http://dirkzwager.com/uploadfiles/shipsofinterest/089067400_14514000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8923" y="1795128"/>
            <a:ext cx="3218706" cy="2414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1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Conoship International B.V.</a:t>
            </a:r>
            <a:endParaRPr lang="en-GB" dirty="0"/>
          </a:p>
        </p:txBody>
      </p:sp>
      <p:pic>
        <p:nvPicPr>
          <p:cNvPr id="2050" name="Picture 2" descr="http://www.niesternsander.com/upload/pics/FOTOKROONBORGFF69350%20BIJPLATFORM%20WEBSITE%20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914" y="1152504"/>
            <a:ext cx="5404173" cy="3857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08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Conoship International B.V.</a:t>
            </a:r>
            <a:endParaRPr lang="en-GB" dirty="0"/>
          </a:p>
        </p:txBody>
      </p:sp>
      <p:pic>
        <p:nvPicPr>
          <p:cNvPr id="5" name="Picture 9" descr="N:\MARKETING EN SALES\MEDIA\Artikelen\121129_The Naval Architect_Innovative Hull Forms\lady-anna-16okt2012-ff.jpg"/>
          <p:cNvPicPr>
            <a:picLocks noChangeAspect="1" noChangeArrowheads="1"/>
          </p:cNvPicPr>
          <p:nvPr/>
        </p:nvPicPr>
        <p:blipFill>
          <a:blip r:embed="rId3" cstate="print"/>
          <a:srcRect/>
          <a:stretch>
            <a:fillRect/>
          </a:stretch>
        </p:blipFill>
        <p:spPr bwMode="auto">
          <a:xfrm>
            <a:off x="518615" y="1152504"/>
            <a:ext cx="5349409" cy="3864967"/>
          </a:xfrm>
          <a:prstGeom prst="rect">
            <a:avLst/>
          </a:prstGeom>
          <a:ln>
            <a:noFill/>
          </a:ln>
          <a:effectLst>
            <a:outerShdw blurRad="292100" dist="139700" dir="2700000" algn="tl" rotWithShape="0">
              <a:srgbClr val="333333">
                <a:alpha val="65000"/>
              </a:srgbClr>
            </a:outerShdw>
          </a:effectLst>
        </p:spPr>
      </p:pic>
      <p:pic>
        <p:nvPicPr>
          <p:cNvPr id="7"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41" t="5990" r="13922" b="4194"/>
          <a:stretch/>
        </p:blipFill>
        <p:spPr bwMode="auto">
          <a:xfrm>
            <a:off x="6125132" y="2095524"/>
            <a:ext cx="2572603" cy="2088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74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1"/>
          <p:cNvGrpSpPr>
            <a:grpSpLocks noChangeAspect="1"/>
          </p:cNvGrpSpPr>
          <p:nvPr/>
        </p:nvGrpSpPr>
        <p:grpSpPr>
          <a:xfrm>
            <a:off x="478891" y="1221841"/>
            <a:ext cx="8162147" cy="3831836"/>
            <a:chOff x="0" y="0"/>
            <a:chExt cx="8806899" cy="4135061"/>
          </a:xfrm>
        </p:grpSpPr>
        <p:pic>
          <p:nvPicPr>
            <p:cNvPr id="8" name="Picture 7" descr="N:\RESEARCH\SmartYard\Technology_Areas\TA1\Conoship\Nupas-Cadmatic-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65" y="106326"/>
              <a:ext cx="3817088" cy="2317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N:\HOME\ONTWERP\JanvdZee\Afstuderen\Inzending_Timmersprijs_2013\Maritime_Awards_Gala_2013\MAGala_Beeldmateriaal\Zonder_tekst\10-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6670" y="0"/>
              <a:ext cx="3817088" cy="27006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N:\HOME\ONTWERP\JanvdZee\Afstuderen\Inzending_Timmersprijs_2013\Maritime_Awards_Gala_2013\MAGala_Beeldmateriaal\Zonder_tekst\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5609" y="1446028"/>
              <a:ext cx="3678865" cy="2296633"/>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3444327" y="3827721"/>
              <a:ext cx="1799590" cy="307340"/>
            </a:xfrm>
            <a:prstGeom prst="rect">
              <a:avLst/>
            </a:prstGeom>
            <a:noFill/>
          </p:spPr>
          <p:txBody>
            <a:bodyPr wrap="square" rtlCol="0">
              <a:spAutoFit/>
            </a:bodyPr>
            <a:lstStyle/>
            <a:p>
              <a:pPr algn="ctr">
                <a:spcAft>
                  <a:spcPts val="0"/>
                </a:spcAft>
              </a:pPr>
              <a:r>
                <a:rPr lang="nl-NL"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Stability model</a:t>
              </a:r>
              <a:endParaRPr lang="nl-NL" sz="1200" dirty="0">
                <a:effectLst/>
                <a:latin typeface="Times New Roman" panose="02020603050405020304" pitchFamily="18" charset="0"/>
                <a:ea typeface="Times New Roman" panose="02020603050405020304" pitchFamily="18" charset="0"/>
              </a:endParaRPr>
            </a:p>
          </p:txBody>
        </p:sp>
        <p:sp>
          <p:nvSpPr>
            <p:cNvPr id="12" name="Tekstvak 11"/>
            <p:cNvSpPr txBox="1"/>
            <p:nvPr/>
          </p:nvSpPr>
          <p:spPr>
            <a:xfrm>
              <a:off x="0" y="2445148"/>
              <a:ext cx="1800225" cy="525780"/>
            </a:xfrm>
            <a:prstGeom prst="rect">
              <a:avLst/>
            </a:prstGeom>
            <a:noFill/>
          </p:spPr>
          <p:txBody>
            <a:bodyPr wrap="square" rtlCol="0">
              <a:spAutoFit/>
            </a:bodyPr>
            <a:lstStyle/>
            <a:p>
              <a:pPr algn="ctr">
                <a:spcAft>
                  <a:spcPts val="0"/>
                </a:spcAft>
              </a:pPr>
              <a:r>
                <a:rPr lang="nl-NL"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3D model of General</a:t>
              </a:r>
              <a:endParaRPr lang="nl-NL" sz="1200">
                <a:effectLst/>
                <a:latin typeface="Times New Roman" panose="02020603050405020304" pitchFamily="18" charset="0"/>
                <a:ea typeface="Times New Roman" panose="02020603050405020304" pitchFamily="18" charset="0"/>
              </a:endParaRPr>
            </a:p>
            <a:p>
              <a:pPr algn="ctr">
                <a:spcAft>
                  <a:spcPts val="0"/>
                </a:spcAft>
              </a:pPr>
              <a:r>
                <a:rPr lang="nl-NL"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Arrangement</a:t>
              </a:r>
              <a:endParaRPr lang="nl-NL" sz="1200">
                <a:effectLst/>
                <a:latin typeface="Times New Roman" panose="02020603050405020304" pitchFamily="18" charset="0"/>
                <a:ea typeface="Times New Roman" panose="02020603050405020304" pitchFamily="18" charset="0"/>
              </a:endParaRPr>
            </a:p>
          </p:txBody>
        </p:sp>
        <p:sp>
          <p:nvSpPr>
            <p:cNvPr id="13" name="Tekstvak 12"/>
            <p:cNvSpPr txBox="1"/>
            <p:nvPr/>
          </p:nvSpPr>
          <p:spPr>
            <a:xfrm>
              <a:off x="7282899" y="2604614"/>
              <a:ext cx="1524000" cy="525780"/>
            </a:xfrm>
            <a:prstGeom prst="rect">
              <a:avLst/>
            </a:prstGeom>
            <a:noFill/>
          </p:spPr>
          <p:txBody>
            <a:bodyPr wrap="square" rtlCol="0">
              <a:spAutoFit/>
            </a:bodyPr>
            <a:lstStyle/>
            <a:p>
              <a:pPr algn="ctr">
                <a:spcAft>
                  <a:spcPts val="0"/>
                </a:spcAft>
              </a:pPr>
              <a:r>
                <a:rPr lang="nl-NL" sz="1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2D General Arrangement Plan</a:t>
              </a:r>
              <a:endParaRPr lang="nl-NL" sz="1200">
                <a:effectLst/>
                <a:latin typeface="Times New Roman" panose="02020603050405020304" pitchFamily="18" charset="0"/>
                <a:ea typeface="Times New Roman" panose="02020603050405020304" pitchFamily="18" charset="0"/>
              </a:endParaRPr>
            </a:p>
          </p:txBody>
        </p:sp>
        <p:cxnSp>
          <p:nvCxnSpPr>
            <p:cNvPr id="14" name="Rechte verbindingslijn met pijl 9"/>
            <p:cNvCxnSpPr/>
            <p:nvPr/>
          </p:nvCxnSpPr>
          <p:spPr>
            <a:xfrm>
              <a:off x="3838353" y="574159"/>
              <a:ext cx="1218565" cy="0"/>
            </a:xfrm>
            <a:prstGeom prst="straightConnector1">
              <a:avLst/>
            </a:prstGeom>
            <a:ln w="25400">
              <a:solidFill>
                <a:schemeClr val="tx2"/>
              </a:solidFill>
              <a:headEnd type="none"/>
              <a:tailEnd type="arrow"/>
            </a:ln>
            <a:effectLst/>
          </p:spPr>
          <p:style>
            <a:lnRef idx="1">
              <a:schemeClr val="accent1"/>
            </a:lnRef>
            <a:fillRef idx="0">
              <a:schemeClr val="accent1"/>
            </a:fillRef>
            <a:effectRef idx="0">
              <a:schemeClr val="accent1"/>
            </a:effectRef>
            <a:fontRef idx="minor">
              <a:schemeClr val="tx1"/>
            </a:fontRef>
          </p:style>
        </p:cxnSp>
        <p:cxnSp>
          <p:nvCxnSpPr>
            <p:cNvPr id="15" name="Rechte verbindingslijn met pijl 10"/>
            <p:cNvCxnSpPr/>
            <p:nvPr/>
          </p:nvCxnSpPr>
          <p:spPr>
            <a:xfrm flipH="1">
              <a:off x="6283842" y="3168503"/>
              <a:ext cx="900100" cy="0"/>
            </a:xfrm>
            <a:prstGeom prst="straightConnector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1"/>
            <p:cNvCxnSpPr/>
            <p:nvPr/>
          </p:nvCxnSpPr>
          <p:spPr>
            <a:xfrm flipH="1" flipV="1">
              <a:off x="7187609" y="2700670"/>
              <a:ext cx="3955" cy="468793"/>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2"/>
            <p:cNvCxnSpPr/>
            <p:nvPr/>
          </p:nvCxnSpPr>
          <p:spPr>
            <a:xfrm>
              <a:off x="1807535" y="3094075"/>
              <a:ext cx="80786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3"/>
            <p:cNvCxnSpPr/>
            <p:nvPr/>
          </p:nvCxnSpPr>
          <p:spPr>
            <a:xfrm flipV="1">
              <a:off x="1796902" y="2424224"/>
              <a:ext cx="1977" cy="67811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nl-NL" dirty="0" smtClean="0"/>
              <a:t>Conoship International B.V.</a:t>
            </a:r>
            <a:endParaRPr lang="en-GB" dirty="0"/>
          </a:p>
        </p:txBody>
      </p:sp>
      <p:sp>
        <p:nvSpPr>
          <p:cNvPr id="19" name="Content Placeholder 4"/>
          <p:cNvSpPr txBox="1">
            <a:spLocks/>
          </p:cNvSpPr>
          <p:nvPr/>
        </p:nvSpPr>
        <p:spPr bwMode="auto">
          <a:xfrm>
            <a:off x="4572000" y="2770993"/>
            <a:ext cx="686985" cy="337204"/>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b="1" dirty="0" smtClean="0">
                <a:solidFill>
                  <a:schemeClr val="accent2"/>
                </a:solidFill>
              </a:rPr>
              <a:t>PIAS</a:t>
            </a:r>
            <a:endParaRPr lang="en-GB" b="1" dirty="0">
              <a:solidFill>
                <a:schemeClr val="accent2"/>
              </a:solidFill>
            </a:endParaRPr>
          </a:p>
        </p:txBody>
      </p:sp>
      <p:sp>
        <p:nvSpPr>
          <p:cNvPr id="20" name="Content Placeholder 4"/>
          <p:cNvSpPr txBox="1">
            <a:spLocks/>
          </p:cNvSpPr>
          <p:nvPr/>
        </p:nvSpPr>
        <p:spPr bwMode="auto">
          <a:xfrm>
            <a:off x="5656917" y="1074086"/>
            <a:ext cx="2608871" cy="337204"/>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b="1" dirty="0" smtClean="0">
                <a:solidFill>
                  <a:schemeClr val="accent2"/>
                </a:solidFill>
              </a:rPr>
              <a:t>CADMATIC Hull &amp; Eagle</a:t>
            </a:r>
            <a:endParaRPr lang="en-GB" b="1" dirty="0">
              <a:solidFill>
                <a:schemeClr val="accent2"/>
              </a:solidFill>
            </a:endParaRPr>
          </a:p>
        </p:txBody>
      </p:sp>
      <p:sp>
        <p:nvSpPr>
          <p:cNvPr id="21" name="Content Placeholder 4"/>
          <p:cNvSpPr txBox="1">
            <a:spLocks/>
          </p:cNvSpPr>
          <p:nvPr/>
        </p:nvSpPr>
        <p:spPr bwMode="auto">
          <a:xfrm>
            <a:off x="390813" y="1435295"/>
            <a:ext cx="2608871" cy="337204"/>
          </a:xfrm>
          <a:prstGeom prst="rect">
            <a:avLst/>
          </a:prstGeom>
          <a:noFill/>
          <a:ln w="9525">
            <a:noFill/>
            <a:miter lim="800000"/>
            <a:headEnd/>
            <a:tailEnd/>
          </a:ln>
          <a:effectLst/>
        </p:spPr>
        <p:txBody>
          <a:bodyPr vert="horz" wrap="square" lIns="77907" tIns="38953" rIns="77907" bIns="38953" numCol="1" anchor="t" anchorCtr="0" compatLnSpc="1">
            <a:prstTxWarp prst="textNoShape">
              <a:avLst/>
            </a:prstTxWarp>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GB" b="1" dirty="0" smtClean="0">
                <a:solidFill>
                  <a:schemeClr val="accent2"/>
                </a:solidFill>
              </a:rPr>
              <a:t>CADMATIC Hull (</a:t>
            </a:r>
            <a:r>
              <a:rPr lang="en-GB" b="1" dirty="0" err="1" smtClean="0">
                <a:solidFill>
                  <a:schemeClr val="accent2"/>
                </a:solidFill>
              </a:rPr>
              <a:t>HilTop</a:t>
            </a:r>
            <a:r>
              <a:rPr lang="en-GB" b="1" dirty="0" smtClean="0">
                <a:solidFill>
                  <a:schemeClr val="accent2"/>
                </a:solidFill>
              </a:rPr>
              <a:t>)</a:t>
            </a:r>
            <a:endParaRPr lang="en-GB" b="1" dirty="0">
              <a:solidFill>
                <a:schemeClr val="accent2"/>
              </a:solidFill>
            </a:endParaRPr>
          </a:p>
        </p:txBody>
      </p:sp>
    </p:spTree>
    <p:extLst>
      <p:ext uri="{BB962C8B-B14F-4D97-AF65-F5344CB8AC3E}">
        <p14:creationId xmlns:p14="http://schemas.microsoft.com/office/powerpoint/2010/main" val="354820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Conoship International B.V.</a:t>
            </a:r>
            <a:endParaRPr lang="en-GB" dirty="0"/>
          </a:p>
        </p:txBody>
      </p:sp>
      <p:sp>
        <p:nvSpPr>
          <p:cNvPr id="5" name="Content Placeholder 4"/>
          <p:cNvSpPr>
            <a:spLocks noGrp="1"/>
          </p:cNvSpPr>
          <p:nvPr>
            <p:ph idx="1"/>
          </p:nvPr>
        </p:nvSpPr>
        <p:spPr/>
        <p:txBody>
          <a:bodyPr/>
          <a:lstStyle/>
          <a:p>
            <a:pPr marL="0" indent="0">
              <a:buNone/>
            </a:pPr>
            <a:endParaRPr lang="nl-NL" b="1" u="sng" dirty="0" smtClean="0"/>
          </a:p>
          <a:p>
            <a:pPr marL="0" indent="0">
              <a:buNone/>
            </a:pPr>
            <a:r>
              <a:rPr lang="nl-NL" b="1" u="sng" dirty="0" smtClean="0"/>
              <a:t>Design </a:t>
            </a:r>
            <a:r>
              <a:rPr lang="nl-NL" b="1" u="sng" dirty="0" err="1" smtClean="0"/>
              <a:t>phase</a:t>
            </a:r>
            <a:r>
              <a:rPr lang="nl-NL" b="1" u="sng" dirty="0" smtClean="0"/>
              <a:t>:   </a:t>
            </a:r>
          </a:p>
          <a:p>
            <a:pPr marL="0" indent="0">
              <a:buNone/>
            </a:pPr>
            <a:endParaRPr lang="nl-NL" dirty="0" smtClean="0"/>
          </a:p>
          <a:p>
            <a:pPr marL="0" indent="0">
              <a:buNone/>
            </a:pPr>
            <a:r>
              <a:rPr lang="nl-NL" dirty="0" smtClean="0"/>
              <a:t>Preliminary Design</a:t>
            </a:r>
          </a:p>
          <a:p>
            <a:pPr marL="0" indent="0">
              <a:buNone/>
            </a:pPr>
            <a:endParaRPr lang="nl-NL" dirty="0"/>
          </a:p>
          <a:p>
            <a:pPr marL="0" indent="0">
              <a:buNone/>
            </a:pPr>
            <a:r>
              <a:rPr lang="nl-NL" dirty="0" smtClean="0">
                <a:solidFill>
                  <a:schemeClr val="bg1">
                    <a:lumMod val="85000"/>
                  </a:schemeClr>
                </a:solidFill>
              </a:rPr>
              <a:t>Basic Design (pre contract)</a:t>
            </a:r>
            <a:endParaRPr lang="en-GB" dirty="0">
              <a:solidFill>
                <a:schemeClr val="bg1">
                  <a:lumMod val="85000"/>
                </a:schemeClr>
              </a:solidFill>
            </a:endParaRPr>
          </a:p>
          <a:p>
            <a:pPr marL="0" indent="0">
              <a:buNone/>
            </a:pPr>
            <a:endParaRPr lang="en-GB" dirty="0" smtClean="0"/>
          </a:p>
          <a:p>
            <a:pPr marL="0" indent="0">
              <a:buNone/>
            </a:pPr>
            <a:r>
              <a:rPr lang="nl-NL" dirty="0" smtClean="0">
                <a:solidFill>
                  <a:schemeClr val="bg1">
                    <a:lumMod val="85000"/>
                  </a:schemeClr>
                </a:solidFill>
              </a:rPr>
              <a:t>Basic Design (post contract)</a:t>
            </a:r>
            <a:endParaRPr lang="en-GB" dirty="0">
              <a:solidFill>
                <a:schemeClr val="bg1">
                  <a:lumMod val="85000"/>
                </a:schemeClr>
              </a:solidFill>
            </a:endParaRPr>
          </a:p>
          <a:p>
            <a:pPr marL="0" indent="0">
              <a:buNone/>
            </a:pPr>
            <a:endParaRPr lang="en-GB" dirty="0"/>
          </a:p>
        </p:txBody>
      </p:sp>
      <p:pic>
        <p:nvPicPr>
          <p:cNvPr id="3" name="Picture 2"/>
          <p:cNvPicPr>
            <a:picLocks noChangeAspect="1"/>
          </p:cNvPicPr>
          <p:nvPr/>
        </p:nvPicPr>
        <p:blipFill rotWithShape="1">
          <a:blip r:embed="rId3"/>
          <a:srcRect l="20142" t="10200" r="179" b="36804"/>
          <a:stretch/>
        </p:blipFill>
        <p:spPr>
          <a:xfrm>
            <a:off x="3999298" y="819420"/>
            <a:ext cx="4442036" cy="4294865"/>
          </a:xfrm>
          <a:prstGeom prst="rect">
            <a:avLst/>
          </a:prstGeom>
        </p:spPr>
      </p:pic>
    </p:spTree>
    <p:extLst>
      <p:ext uri="{BB962C8B-B14F-4D97-AF65-F5344CB8AC3E}">
        <p14:creationId xmlns:p14="http://schemas.microsoft.com/office/powerpoint/2010/main" val="214833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nl-NL" b="1" u="sng" dirty="0" smtClean="0"/>
          </a:p>
          <a:p>
            <a:pPr marL="0" indent="0">
              <a:buNone/>
            </a:pPr>
            <a:r>
              <a:rPr lang="nl-NL" b="1" u="sng" dirty="0" smtClean="0"/>
              <a:t>Design </a:t>
            </a:r>
            <a:r>
              <a:rPr lang="nl-NL" b="1" u="sng" dirty="0" err="1" smtClean="0"/>
              <a:t>phase</a:t>
            </a:r>
            <a:r>
              <a:rPr lang="nl-NL" b="1" u="sng" dirty="0" smtClean="0"/>
              <a:t>:   </a:t>
            </a:r>
          </a:p>
          <a:p>
            <a:pPr marL="0" indent="0">
              <a:buNone/>
            </a:pPr>
            <a:endParaRPr lang="nl-NL" dirty="0" smtClean="0"/>
          </a:p>
          <a:p>
            <a:pPr marL="0" indent="0">
              <a:buNone/>
            </a:pPr>
            <a:r>
              <a:rPr lang="nl-NL" dirty="0">
                <a:solidFill>
                  <a:schemeClr val="bg1">
                    <a:lumMod val="85000"/>
                  </a:schemeClr>
                </a:solidFill>
              </a:rPr>
              <a:t>Preliminary Design</a:t>
            </a:r>
          </a:p>
          <a:p>
            <a:pPr marL="0" indent="0">
              <a:buNone/>
            </a:pPr>
            <a:endParaRPr lang="nl-NL" dirty="0"/>
          </a:p>
          <a:p>
            <a:pPr marL="0" indent="0">
              <a:buNone/>
            </a:pPr>
            <a:r>
              <a:rPr lang="nl-NL" dirty="0"/>
              <a:t>Basic Design (pre contract)</a:t>
            </a:r>
            <a:endParaRPr lang="en-GB" dirty="0"/>
          </a:p>
          <a:p>
            <a:pPr marL="0" indent="0">
              <a:buNone/>
            </a:pPr>
            <a:endParaRPr lang="en-GB" dirty="0" smtClean="0"/>
          </a:p>
          <a:p>
            <a:pPr marL="0" indent="0">
              <a:buNone/>
            </a:pPr>
            <a:r>
              <a:rPr lang="nl-NL" dirty="0" smtClean="0">
                <a:solidFill>
                  <a:schemeClr val="bg1">
                    <a:lumMod val="85000"/>
                  </a:schemeClr>
                </a:solidFill>
              </a:rPr>
              <a:t>Basic Design (post contract)</a:t>
            </a:r>
            <a:endParaRPr lang="en-GB" dirty="0">
              <a:solidFill>
                <a:schemeClr val="bg1">
                  <a:lumMod val="85000"/>
                </a:schemeClr>
              </a:solidFill>
            </a:endParaRPr>
          </a:p>
          <a:p>
            <a:pPr marL="0" indent="0">
              <a:buNone/>
            </a:pPr>
            <a:endParaRPr lang="en-GB" dirty="0"/>
          </a:p>
        </p:txBody>
      </p:sp>
      <p:sp>
        <p:nvSpPr>
          <p:cNvPr id="8" name="Rectangle 7"/>
          <p:cNvSpPr/>
          <p:nvPr/>
        </p:nvSpPr>
        <p:spPr>
          <a:xfrm>
            <a:off x="0" y="-31330"/>
            <a:ext cx="9144001" cy="701628"/>
          </a:xfrm>
          <a:prstGeom prst="rect">
            <a:avLst/>
          </a:prstGeom>
          <a:solidFill>
            <a:schemeClr val="bg1"/>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3" name="Picture 2"/>
          <p:cNvPicPr>
            <a:picLocks noChangeAspect="1"/>
          </p:cNvPicPr>
          <p:nvPr/>
        </p:nvPicPr>
        <p:blipFill rotWithShape="1">
          <a:blip r:embed="rId3"/>
          <a:srcRect l="3912" t="7141" r="-93" b="27666"/>
          <a:stretch/>
        </p:blipFill>
        <p:spPr>
          <a:xfrm>
            <a:off x="3880993" y="176865"/>
            <a:ext cx="4985734" cy="4966635"/>
          </a:xfrm>
          <a:prstGeom prst="rect">
            <a:avLst/>
          </a:prstGeom>
        </p:spPr>
      </p:pic>
      <p:sp>
        <p:nvSpPr>
          <p:cNvPr id="2" name="Title 1"/>
          <p:cNvSpPr>
            <a:spLocks noGrp="1"/>
          </p:cNvSpPr>
          <p:nvPr>
            <p:ph type="title"/>
          </p:nvPr>
        </p:nvSpPr>
        <p:spPr/>
        <p:txBody>
          <a:bodyPr/>
          <a:lstStyle/>
          <a:p>
            <a:r>
              <a:rPr lang="nl-NL" dirty="0" smtClean="0"/>
              <a:t>Conoship International B.V.</a:t>
            </a:r>
            <a:endParaRPr lang="en-GB" dirty="0"/>
          </a:p>
        </p:txBody>
      </p:sp>
    </p:spTree>
    <p:extLst>
      <p:ext uri="{BB962C8B-B14F-4D97-AF65-F5344CB8AC3E}">
        <p14:creationId xmlns:p14="http://schemas.microsoft.com/office/powerpoint/2010/main" val="330814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Conoship International B.V.</a:t>
            </a:r>
            <a:endParaRPr lang="en-GB" dirty="0"/>
          </a:p>
        </p:txBody>
      </p:sp>
      <p:sp>
        <p:nvSpPr>
          <p:cNvPr id="5" name="Content Placeholder 4"/>
          <p:cNvSpPr>
            <a:spLocks noGrp="1"/>
          </p:cNvSpPr>
          <p:nvPr>
            <p:ph idx="1"/>
          </p:nvPr>
        </p:nvSpPr>
        <p:spPr/>
        <p:txBody>
          <a:bodyPr/>
          <a:lstStyle/>
          <a:p>
            <a:pPr marL="0" indent="0">
              <a:buNone/>
            </a:pPr>
            <a:endParaRPr lang="nl-NL" b="1" u="sng" dirty="0" smtClean="0"/>
          </a:p>
          <a:p>
            <a:pPr marL="0" indent="0">
              <a:buNone/>
            </a:pPr>
            <a:r>
              <a:rPr lang="nl-NL" b="1" u="sng" dirty="0" smtClean="0"/>
              <a:t>Design </a:t>
            </a:r>
            <a:r>
              <a:rPr lang="nl-NL" b="1" u="sng" dirty="0" err="1" smtClean="0"/>
              <a:t>phase</a:t>
            </a:r>
            <a:r>
              <a:rPr lang="nl-NL" b="1" u="sng" dirty="0" smtClean="0"/>
              <a:t>:   </a:t>
            </a:r>
          </a:p>
          <a:p>
            <a:pPr marL="0" indent="0">
              <a:buNone/>
            </a:pPr>
            <a:endParaRPr lang="nl-NL" dirty="0" smtClean="0"/>
          </a:p>
          <a:p>
            <a:pPr marL="0" indent="0">
              <a:buNone/>
            </a:pPr>
            <a:r>
              <a:rPr lang="nl-NL" dirty="0">
                <a:solidFill>
                  <a:schemeClr val="bg1">
                    <a:lumMod val="85000"/>
                  </a:schemeClr>
                </a:solidFill>
              </a:rPr>
              <a:t>Preliminary Design</a:t>
            </a:r>
          </a:p>
          <a:p>
            <a:pPr marL="0" indent="0">
              <a:buNone/>
            </a:pPr>
            <a:endParaRPr lang="nl-NL" dirty="0"/>
          </a:p>
          <a:p>
            <a:pPr marL="0" indent="0">
              <a:buNone/>
            </a:pPr>
            <a:r>
              <a:rPr lang="nl-NL" dirty="0">
                <a:solidFill>
                  <a:schemeClr val="bg1">
                    <a:lumMod val="85000"/>
                  </a:schemeClr>
                </a:solidFill>
              </a:rPr>
              <a:t>Basic Design (pre contract)</a:t>
            </a:r>
            <a:endParaRPr lang="en-GB" dirty="0">
              <a:solidFill>
                <a:schemeClr val="bg1">
                  <a:lumMod val="85000"/>
                </a:schemeClr>
              </a:solidFill>
            </a:endParaRPr>
          </a:p>
          <a:p>
            <a:pPr marL="0" indent="0">
              <a:buNone/>
            </a:pPr>
            <a:endParaRPr lang="en-GB" dirty="0" smtClean="0"/>
          </a:p>
          <a:p>
            <a:pPr marL="0" indent="0">
              <a:buNone/>
            </a:pPr>
            <a:r>
              <a:rPr lang="nl-NL" dirty="0"/>
              <a:t>Basic Design (post contract)</a:t>
            </a:r>
            <a:endParaRPr lang="en-GB" dirty="0"/>
          </a:p>
          <a:p>
            <a:pPr marL="0" indent="0">
              <a:buNone/>
            </a:pPr>
            <a:endParaRPr lang="en-GB" dirty="0"/>
          </a:p>
        </p:txBody>
      </p:sp>
      <p:sp>
        <p:nvSpPr>
          <p:cNvPr id="7" name="Rectangle 6"/>
          <p:cNvSpPr/>
          <p:nvPr/>
        </p:nvSpPr>
        <p:spPr>
          <a:xfrm>
            <a:off x="-109057" y="-31330"/>
            <a:ext cx="9253057" cy="719227"/>
          </a:xfrm>
          <a:prstGeom prst="rect">
            <a:avLst/>
          </a:prstGeom>
          <a:solidFill>
            <a:schemeClr val="bg1"/>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3" name="Picture 2"/>
          <p:cNvPicPr>
            <a:picLocks noChangeAspect="1"/>
          </p:cNvPicPr>
          <p:nvPr/>
        </p:nvPicPr>
        <p:blipFill rotWithShape="1">
          <a:blip r:embed="rId3"/>
          <a:srcRect l="28495" t="8044" b="27271"/>
          <a:stretch/>
        </p:blipFill>
        <p:spPr>
          <a:xfrm>
            <a:off x="4504474" y="150828"/>
            <a:ext cx="3804785" cy="4874254"/>
          </a:xfrm>
          <a:prstGeom prst="rect">
            <a:avLst/>
          </a:prstGeom>
        </p:spPr>
      </p:pic>
    </p:spTree>
    <p:extLst>
      <p:ext uri="{BB962C8B-B14F-4D97-AF65-F5344CB8AC3E}">
        <p14:creationId xmlns:p14="http://schemas.microsoft.com/office/powerpoint/2010/main" val="238106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ADMATIC UM 2016  workshop template">
  <a:themeElements>
    <a:clrScheme name="Cadmatic Color Theme">
      <a:dk1>
        <a:srgbClr val="003D7C"/>
      </a:dk1>
      <a:lt1>
        <a:srgbClr val="FFFFFF"/>
      </a:lt1>
      <a:dk2>
        <a:srgbClr val="000000"/>
      </a:dk2>
      <a:lt2>
        <a:srgbClr val="F5F5FF"/>
      </a:lt2>
      <a:accent1>
        <a:srgbClr val="003D7C"/>
      </a:accent1>
      <a:accent2>
        <a:srgbClr val="EC6608"/>
      </a:accent2>
      <a:accent3>
        <a:srgbClr val="0090D7"/>
      </a:accent3>
      <a:accent4>
        <a:srgbClr val="00823C"/>
      </a:accent4>
      <a:accent5>
        <a:srgbClr val="59358C"/>
      </a:accent5>
      <a:accent6>
        <a:srgbClr val="FFC000"/>
      </a:accent6>
      <a:hlink>
        <a:srgbClr val="0032C8"/>
      </a:hlink>
      <a:folHlink>
        <a:srgbClr val="003D7C"/>
      </a:folHlink>
    </a:clrScheme>
    <a:fontScheme name="Cadmatic Font Theme">
      <a:majorFont>
        <a:latin typeface="Calibri"/>
        <a:ea typeface="Adobe Heiti Std R"/>
        <a:cs typeface=""/>
      </a:majorFont>
      <a:minorFont>
        <a:latin typeface="Calibri"/>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lnDef>
      <a:spPr>
        <a:ln w="28575">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CADMATIC UM 2016  workshop template</Template>
  <TotalTime>1331</TotalTime>
  <Words>2083</Words>
  <Application>Microsoft Office PowerPoint</Application>
  <PresentationFormat>On-screen Show (16:9)</PresentationFormat>
  <Paragraphs>192</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 Unicode MS</vt:lpstr>
      <vt:lpstr>Adobe Heiti Std R</vt:lpstr>
      <vt:lpstr>Arial</vt:lpstr>
      <vt:lpstr>Calibri</vt:lpstr>
      <vt:lpstr>Times New Roman</vt:lpstr>
      <vt:lpstr>Wingdings</vt:lpstr>
      <vt:lpstr>CADMATIC UM 2016  workshop template</vt:lpstr>
      <vt:lpstr>PowerPoint Presentation</vt:lpstr>
      <vt:lpstr>PowerPoint Presentation</vt:lpstr>
      <vt:lpstr>Conoship International B.V.</vt:lpstr>
      <vt:lpstr>Conoship International B.V.</vt:lpstr>
      <vt:lpstr>Conoship International B.V.</vt:lpstr>
      <vt:lpstr>Conoship International B.V.</vt:lpstr>
      <vt:lpstr>Conoship International B.V.</vt:lpstr>
      <vt:lpstr>Conoship International B.V.</vt:lpstr>
      <vt:lpstr>Conoship International B.V.</vt:lpstr>
      <vt:lpstr>Benefits of the Design Data Exchange prototype</vt:lpstr>
      <vt:lpstr>Benefits of the Design Data Exchange prototype</vt:lpstr>
      <vt:lpstr>Benefits of the Design Data Exchange prototype</vt:lpstr>
      <vt:lpstr>Semi automated two-way exchange of bulkheads &amp; decks between PIAS and CADMATIC Hull (1)</vt:lpstr>
      <vt:lpstr>Semi automated two-way exchange of bulkheads &amp; decks between PIAS and CADMATIC Hull (2)</vt:lpstr>
      <vt:lpstr>Semi automated generation and updating of 2D CADMATIC Hull drawings based on PIAS bulkheads &amp; decks</vt:lpstr>
      <vt:lpstr>Elaborating the 2D General Arrangement in Eagle</vt:lpstr>
      <vt:lpstr>Elaborating the 2D Tank Arrangement in CADMATIC Hull &amp; Eagle</vt:lpstr>
      <vt:lpstr>Demonstration of the Design Data Exchange Prototype</vt:lpstr>
      <vt:lpstr>Elaborating the design model in CADMATIC Hull</vt:lpstr>
      <vt:lpstr>Hull Library</vt:lpstr>
      <vt:lpstr>Copy Manager</vt:lpstr>
      <vt:lpstr>Auto Dimension</vt:lpstr>
      <vt:lpstr>Outfitting Library</vt:lpstr>
      <vt:lpstr>www.cadmatic.com</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Interoperability</dc:title>
  <dc:creator>Geert Tepper</dc:creator>
  <cp:lastModifiedBy>Jan van der Zee</cp:lastModifiedBy>
  <cp:revision>117</cp:revision>
  <dcterms:created xsi:type="dcterms:W3CDTF">2016-04-20T18:05:20Z</dcterms:created>
  <dcterms:modified xsi:type="dcterms:W3CDTF">2016-11-09T07:42:40Z</dcterms:modified>
</cp:coreProperties>
</file>