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257" r:id="rId4"/>
    <p:sldId id="276" r:id="rId5"/>
    <p:sldId id="259" r:id="rId6"/>
    <p:sldId id="275" r:id="rId7"/>
    <p:sldId id="266" r:id="rId8"/>
    <p:sldId id="272" r:id="rId9"/>
    <p:sldId id="278" r:id="rId10"/>
    <p:sldId id="273" r:id="rId11"/>
    <p:sldId id="269" r:id="rId12"/>
    <p:sldId id="279" r:id="rId13"/>
    <p:sldId id="282" r:id="rId14"/>
    <p:sldId id="281" r:id="rId15"/>
    <p:sldId id="280" r:id="rId16"/>
    <p:sldId id="283" r:id="rId17"/>
    <p:sldId id="285" r:id="rId18"/>
    <p:sldId id="286" r:id="rId19"/>
    <p:sldId id="284" r:id="rId20"/>
    <p:sldId id="289" r:id="rId21"/>
    <p:sldId id="291" r:id="rId22"/>
    <p:sldId id="290" r:id="rId23"/>
    <p:sldId id="292" r:id="rId24"/>
    <p:sldId id="287" r:id="rId25"/>
    <p:sldId id="294" r:id="rId26"/>
    <p:sldId id="295" r:id="rId27"/>
    <p:sldId id="293" r:id="rId28"/>
  </p:sldIdLst>
  <p:sldSz cx="12192000" cy="6858000"/>
  <p:notesSz cx="6858000" cy="9144000"/>
  <p:defaultTextStyle>
    <a:defPPr>
      <a:defRPr lang="nl-N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1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340" autoAdjust="0"/>
  </p:normalViewPr>
  <p:slideViewPr>
    <p:cSldViewPr>
      <p:cViewPr>
        <p:scale>
          <a:sx n="50" d="100"/>
          <a:sy n="50" d="100"/>
        </p:scale>
        <p:origin x="2250" y="10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7F33C91-83C2-4075-8F4E-93B065167C4B}" type="datetimeFigureOut">
              <a:rPr lang="nl-NL"/>
              <a:pPr>
                <a:defRPr/>
              </a:pPr>
              <a:t>6-4-2017</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D41D5F4-F679-45B6-88FB-F2F1E83A141A}" type="slidenum">
              <a:rPr lang="nl-NL" altLang="nl-NL"/>
              <a:pPr/>
              <a:t>‹#›</a:t>
            </a:fld>
            <a:endParaRPr lang="nl-NL" altLang="nl-NL"/>
          </a:p>
        </p:txBody>
      </p:sp>
    </p:spTree>
    <p:extLst>
      <p:ext uri="{BB962C8B-B14F-4D97-AF65-F5344CB8AC3E}">
        <p14:creationId xmlns:p14="http://schemas.microsoft.com/office/powerpoint/2010/main" val="3087032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Whats new,    also for all intermediate</a:t>
            </a:r>
            <a:r>
              <a:rPr lang="nl-NL" baseline="0" dirty="0" smtClean="0"/>
              <a:t> stages    too many possibilities    This is unpractical to put in a stablilty booklet,    therefore the yellow part is required   Also the new content of a stability booklet is close to a seagoing vessel included cross curves,  different loading conditons, notes to the master,   tc.</a:t>
            </a:r>
          </a:p>
          <a:p>
            <a:endParaRPr lang="en-US"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a:t>
            </a:fld>
            <a:endParaRPr lang="nl-NL" altLang="nl-NL"/>
          </a:p>
        </p:txBody>
      </p:sp>
    </p:spTree>
    <p:extLst>
      <p:ext uri="{BB962C8B-B14F-4D97-AF65-F5344CB8AC3E}">
        <p14:creationId xmlns:p14="http://schemas.microsoft.com/office/powerpoint/2010/main" val="2994951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a:t>
            </a:r>
            <a:r>
              <a:rPr lang="nl-NL" baseline="0" dirty="0" smtClean="0"/>
              <a:t>hree months before all ships need to comply with the new rules there was a meeting</a:t>
            </a:r>
          </a:p>
          <a:p>
            <a:r>
              <a:rPr lang="nl-NL" dirty="0" smtClean="0"/>
              <a:t>By</a:t>
            </a:r>
            <a:r>
              <a:rPr lang="nl-NL" baseline="0" dirty="0" smtClean="0"/>
              <a:t> this meeting a lot of people were present   like  LR / DNVGL / BV / RINA  /   ship designers / software suppliers and also the Europeon Barge Union  who represented the ship owners and shipping companies.</a:t>
            </a:r>
          </a:p>
          <a:p>
            <a:r>
              <a:rPr lang="nl-NL" baseline="0" dirty="0" smtClean="0"/>
              <a:t>There were a lot of different interpretations between class societies  therefore the discussion raised how to harmonise this interpretations.</a:t>
            </a:r>
          </a:p>
          <a:p>
            <a:r>
              <a:rPr lang="nl-NL" baseline="0" dirty="0" smtClean="0"/>
              <a:t>Until know only a</a:t>
            </a:r>
            <a:r>
              <a:rPr lang="nl-NL" baseline="0" dirty="0" smtClean="0"/>
              <a:t> few vessels has ordered new booklets and locopias.   Unfortunately we don’t knew the detailed definition and couldn’t prepare the ordered booklets and locopias.</a:t>
            </a:r>
            <a:endParaRPr lang="en-US"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a:t>
            </a:fld>
            <a:endParaRPr lang="nl-NL" altLang="nl-NL"/>
          </a:p>
        </p:txBody>
      </p:sp>
    </p:spTree>
    <p:extLst>
      <p:ext uri="{BB962C8B-B14F-4D97-AF65-F5344CB8AC3E}">
        <p14:creationId xmlns:p14="http://schemas.microsoft.com/office/powerpoint/2010/main" val="278217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I</a:t>
            </a:r>
            <a:r>
              <a:rPr lang="nl-NL" baseline="0" dirty="0" smtClean="0"/>
              <a:t> want to explain 1 example of the different interpretations between class societies, it’s regarding the openings.  There was not one common definition for open, weathertight and watertight.  This depended by flag which is very strange because the rules are valid for all countries in the European Union.    So a gooseneck on a german vessel had another tightness then the same gooseneck on a dutch vessel.   Hapilly everybody  understood the importance for an equal definition valid for all countries in the Europion union. </a:t>
            </a:r>
          </a:p>
          <a:p>
            <a:endParaRPr lang="nl-NL" baseline="0" dirty="0" smtClean="0"/>
          </a:p>
          <a:p>
            <a:r>
              <a:rPr lang="nl-NL" baseline="0" dirty="0" smtClean="0"/>
              <a:t> </a:t>
            </a:r>
            <a:endParaRPr lang="en-US"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a:t>
            </a:fld>
            <a:endParaRPr lang="nl-NL" altLang="nl-NL"/>
          </a:p>
        </p:txBody>
      </p:sp>
    </p:spTree>
    <p:extLst>
      <p:ext uri="{BB962C8B-B14F-4D97-AF65-F5344CB8AC3E}">
        <p14:creationId xmlns:p14="http://schemas.microsoft.com/office/powerpoint/2010/main" val="1333064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But why is a small detail like an</a:t>
            </a:r>
            <a:r>
              <a:rPr lang="nl-NL" baseline="0" dirty="0" smtClean="0"/>
              <a:t> opening tightness so important.</a:t>
            </a:r>
          </a:p>
          <a:p>
            <a:r>
              <a:rPr lang="nl-NL" baseline="0" dirty="0" smtClean="0"/>
              <a:t>Example damage stability,     requirement opening is more then 10 cm above the damaged waterline.  </a:t>
            </a:r>
          </a:p>
          <a:p>
            <a:r>
              <a:rPr lang="nl-NL" baseline="0" dirty="0" smtClean="0"/>
              <a:t>With PIAS and LOCOPAIS it’s possible to add automatically the connect compartement to the damage case when this opening is less then 10 cm to the damaged waterline.</a:t>
            </a:r>
          </a:p>
          <a:p>
            <a:r>
              <a:rPr lang="nl-NL" baseline="0" dirty="0" smtClean="0"/>
              <a:t>Then the result could be the vessel complies (when it is a small tank)  or the vessel sink...</a:t>
            </a:r>
          </a:p>
          <a:p>
            <a:endParaRPr lang="nl-NL" baseline="0" dirty="0" smtClean="0"/>
          </a:p>
          <a:p>
            <a:endParaRPr lang="en-US"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a:t>
            </a:fld>
            <a:endParaRPr lang="nl-NL" altLang="nl-NL"/>
          </a:p>
        </p:txBody>
      </p:sp>
    </p:spTree>
    <p:extLst>
      <p:ext uri="{BB962C8B-B14F-4D97-AF65-F5344CB8AC3E}">
        <p14:creationId xmlns:p14="http://schemas.microsoft.com/office/powerpoint/2010/main" val="334293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smtClean="0"/>
              <a:t>The conclusions</a:t>
            </a:r>
            <a:r>
              <a:rPr lang="nl-NL" baseline="0" dirty="0" smtClean="0"/>
              <a:t> of the meeting were: .that a more common approval procedure is needed,    more time is needed  and the best solution is that a vessel needs to comply with the new rules after renewal of the Certificate of approval  (which is required each 5 year)    this is accepted and valid since April 2015.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nl-NL" baseline="0" dirty="0" smtClean="0"/>
              <a:t>But the interpretation definition is dicussed in June and the official result was ready in August,  4 months to late.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a:t>
            </a:fld>
            <a:endParaRPr lang="nl-NL" altLang="nl-NL"/>
          </a:p>
        </p:txBody>
      </p:sp>
    </p:spTree>
    <p:extLst>
      <p:ext uri="{BB962C8B-B14F-4D97-AF65-F5344CB8AC3E}">
        <p14:creationId xmlns:p14="http://schemas.microsoft.com/office/powerpoint/2010/main" val="128333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Airdraft points</a:t>
            </a:r>
          </a:p>
          <a:p>
            <a:endParaRPr lang="nl-NL" dirty="0" smtClean="0"/>
          </a:p>
          <a:p>
            <a:endParaRPr lang="en-US"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24</a:t>
            </a:fld>
            <a:endParaRPr lang="nl-NL" altLang="nl-NL"/>
          </a:p>
        </p:txBody>
      </p:sp>
    </p:spTree>
    <p:extLst>
      <p:ext uri="{BB962C8B-B14F-4D97-AF65-F5344CB8AC3E}">
        <p14:creationId xmlns:p14="http://schemas.microsoft.com/office/powerpoint/2010/main" val="865575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Airdraft points</a:t>
            </a:r>
          </a:p>
          <a:p>
            <a:endParaRPr lang="nl-NL" dirty="0" smtClean="0"/>
          </a:p>
          <a:p>
            <a:endParaRPr lang="en-US"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25</a:t>
            </a:fld>
            <a:endParaRPr lang="nl-NL" altLang="nl-NL"/>
          </a:p>
        </p:txBody>
      </p:sp>
    </p:spTree>
    <p:extLst>
      <p:ext uri="{BB962C8B-B14F-4D97-AF65-F5344CB8AC3E}">
        <p14:creationId xmlns:p14="http://schemas.microsoft.com/office/powerpoint/2010/main" val="2238252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Airdraft points</a:t>
            </a:r>
          </a:p>
          <a:p>
            <a:endParaRPr lang="nl-NL" dirty="0" smtClean="0"/>
          </a:p>
          <a:p>
            <a:endParaRPr lang="en-US"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26</a:t>
            </a:fld>
            <a:endParaRPr lang="nl-NL" altLang="nl-NL"/>
          </a:p>
        </p:txBody>
      </p:sp>
    </p:spTree>
    <p:extLst>
      <p:ext uri="{BB962C8B-B14F-4D97-AF65-F5344CB8AC3E}">
        <p14:creationId xmlns:p14="http://schemas.microsoft.com/office/powerpoint/2010/main" val="1841815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NL"/>
          </a:p>
        </p:txBody>
      </p:sp>
    </p:spTree>
    <p:extLst>
      <p:ext uri="{BB962C8B-B14F-4D97-AF65-F5344CB8AC3E}">
        <p14:creationId xmlns:p14="http://schemas.microsoft.com/office/powerpoint/2010/main" val="26905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3"/>
          <p:cNvSpPr>
            <a:spLocks noGrp="1"/>
          </p:cNvSpPr>
          <p:nvPr>
            <p:ph type="dt" sz="half" idx="10"/>
          </p:nvPr>
        </p:nvSpPr>
        <p:spPr/>
        <p:txBody>
          <a:bodyPr/>
          <a:lstStyle>
            <a:lvl1pPr>
              <a:defRPr/>
            </a:lvl1pPr>
          </a:lstStyle>
          <a:p>
            <a:pPr>
              <a:defRPr/>
            </a:pPr>
            <a:fld id="{FEE43BA4-F494-4F62-B07B-08155BFB95B9}" type="datetime1">
              <a:rPr lang="nl-NL"/>
              <a:pPr>
                <a:defRPr/>
              </a:pPr>
              <a:t>6-4-2017</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fld id="{66CD7289-5169-4298-96F5-14B723074AF9}" type="slidenum">
              <a:rPr lang="nl-NL" altLang="nl-NL"/>
              <a:pPr/>
              <a:t>‹#›</a:t>
            </a:fld>
            <a:endParaRPr lang="nl-NL" altLang="nl-NL"/>
          </a:p>
        </p:txBody>
      </p:sp>
    </p:spTree>
    <p:extLst>
      <p:ext uri="{BB962C8B-B14F-4D97-AF65-F5344CB8AC3E}">
        <p14:creationId xmlns:p14="http://schemas.microsoft.com/office/powerpoint/2010/main" val="2011344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49000" y="3381375"/>
            <a:ext cx="9144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688288" y="454868"/>
            <a:ext cx="2628900" cy="5811838"/>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767408" y="475456"/>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3"/>
          <p:cNvSpPr>
            <a:spLocks noGrp="1"/>
          </p:cNvSpPr>
          <p:nvPr>
            <p:ph type="dt" sz="half" idx="10"/>
          </p:nvPr>
        </p:nvSpPr>
        <p:spPr>
          <a:xfrm rot="5400000">
            <a:off x="-537438" y="537436"/>
            <a:ext cx="1440000" cy="365125"/>
          </a:xfrm>
        </p:spPr>
        <p:txBody>
          <a:bodyPr/>
          <a:lstStyle>
            <a:lvl1pPr>
              <a:defRPr/>
            </a:lvl1pPr>
          </a:lstStyle>
          <a:p>
            <a:pPr>
              <a:defRPr/>
            </a:pPr>
            <a:fld id="{5E9F3318-F329-439A-8281-FE07D2D51FC0}" type="datetime1">
              <a:rPr lang="nl-NL"/>
              <a:pPr>
                <a:defRPr/>
              </a:pPr>
              <a:t>6-4-2017</a:t>
            </a:fld>
            <a:endParaRPr lang="nl-NL"/>
          </a:p>
        </p:txBody>
      </p:sp>
      <p:sp>
        <p:nvSpPr>
          <p:cNvPr id="6" name="Footer Placeholder 4"/>
          <p:cNvSpPr>
            <a:spLocks noGrp="1"/>
          </p:cNvSpPr>
          <p:nvPr>
            <p:ph type="ftr" sz="quarter" idx="11"/>
          </p:nvPr>
        </p:nvSpPr>
        <p:spPr>
          <a:xfrm rot="5400000">
            <a:off x="-1620614" y="3256107"/>
            <a:ext cx="3600000" cy="365125"/>
          </a:xfrm>
        </p:spPr>
        <p:txBody>
          <a:bodyPr/>
          <a:lstStyle>
            <a:lvl1pPr>
              <a:defRPr/>
            </a:lvl1pPr>
          </a:lstStyle>
          <a:p>
            <a:pPr>
              <a:defRPr/>
            </a:pPr>
            <a:endParaRPr lang="nl-NL" dirty="0"/>
          </a:p>
        </p:txBody>
      </p:sp>
      <p:sp>
        <p:nvSpPr>
          <p:cNvPr id="7" name="Slide Number Placeholder 5"/>
          <p:cNvSpPr>
            <a:spLocks noGrp="1"/>
          </p:cNvSpPr>
          <p:nvPr>
            <p:ph type="sldNum" sz="quarter" idx="12"/>
          </p:nvPr>
        </p:nvSpPr>
        <p:spPr>
          <a:xfrm rot="5400000">
            <a:off x="-537438" y="5955437"/>
            <a:ext cx="1440000" cy="365125"/>
          </a:xfrm>
        </p:spPr>
        <p:txBody>
          <a:bodyPr/>
          <a:lstStyle>
            <a:lvl1pPr>
              <a:defRPr/>
            </a:lvl1pPr>
          </a:lstStyle>
          <a:p>
            <a:fld id="{0BF11D08-70C0-4983-B071-A3D26ED1C67C}" type="slidenum">
              <a:rPr lang="nl-NL" altLang="nl-NL"/>
              <a:pPr/>
              <a:t>‹#›</a:t>
            </a:fld>
            <a:endParaRPr lang="nl-NL" altLang="nl-NL"/>
          </a:p>
        </p:txBody>
      </p:sp>
    </p:spTree>
    <p:extLst>
      <p:ext uri="{BB962C8B-B14F-4D97-AF65-F5344CB8AC3E}">
        <p14:creationId xmlns:p14="http://schemas.microsoft.com/office/powerpoint/2010/main" val="246896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nl-NL"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5" name="Date Placeholder 7"/>
          <p:cNvSpPr>
            <a:spLocks noGrp="1"/>
          </p:cNvSpPr>
          <p:nvPr>
            <p:ph type="dt" sz="half" idx="10"/>
          </p:nvPr>
        </p:nvSpPr>
        <p:spPr/>
        <p:txBody>
          <a:bodyPr/>
          <a:lstStyle>
            <a:lvl1pPr>
              <a:defRPr/>
            </a:lvl1pPr>
          </a:lstStyle>
          <a:p>
            <a:pPr>
              <a:defRPr/>
            </a:pPr>
            <a:fld id="{EFD9D884-01DD-4DCA-AAB8-521629E783C0}" type="datetime1">
              <a:rPr lang="nl-NL"/>
              <a:pPr>
                <a:defRPr/>
              </a:pPr>
              <a:t>6-4-2017</a:t>
            </a:fld>
            <a:endParaRPr lang="nl-NL" dirty="0"/>
          </a:p>
        </p:txBody>
      </p:sp>
      <p:sp>
        <p:nvSpPr>
          <p:cNvPr id="6" name="Footer Placeholder 8"/>
          <p:cNvSpPr>
            <a:spLocks noGrp="1"/>
          </p:cNvSpPr>
          <p:nvPr>
            <p:ph type="ftr" sz="quarter" idx="11"/>
          </p:nvPr>
        </p:nvSpPr>
        <p:spPr/>
        <p:txBody>
          <a:bodyPr/>
          <a:lstStyle>
            <a:lvl1pPr>
              <a:defRPr/>
            </a:lvl1pPr>
          </a:lstStyle>
          <a:p>
            <a:pPr>
              <a:defRPr/>
            </a:pPr>
            <a:endParaRPr lang="nl-NL" dirty="0"/>
          </a:p>
        </p:txBody>
      </p:sp>
      <p:sp>
        <p:nvSpPr>
          <p:cNvPr id="7" name="Slide Number Placeholder 9"/>
          <p:cNvSpPr>
            <a:spLocks noGrp="1"/>
          </p:cNvSpPr>
          <p:nvPr>
            <p:ph type="sldNum" sz="quarter" idx="12"/>
          </p:nvPr>
        </p:nvSpPr>
        <p:spPr/>
        <p:txBody>
          <a:bodyPr/>
          <a:lstStyle>
            <a:lvl1pPr>
              <a:defRPr/>
            </a:lvl1pPr>
          </a:lstStyle>
          <a:p>
            <a:fld id="{2C4BDB0B-48F0-468E-9759-F63765CE59F2}" type="slidenum">
              <a:rPr lang="nl-NL" altLang="nl-NL"/>
              <a:pPr/>
              <a:t>‹#›</a:t>
            </a:fld>
            <a:endParaRPr lang="nl-NL" altLang="nl-NL"/>
          </a:p>
        </p:txBody>
      </p:sp>
    </p:spTree>
    <p:extLst>
      <p:ext uri="{BB962C8B-B14F-4D97-AF65-F5344CB8AC3E}">
        <p14:creationId xmlns:p14="http://schemas.microsoft.com/office/powerpoint/2010/main" val="940233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l-NL"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solidFill>
                  <a:srgbClr val="1C61AB"/>
                </a:solidFill>
              </a:defRPr>
            </a:lvl1pPr>
          </a:lstStyle>
          <a:p>
            <a:pPr>
              <a:defRPr/>
            </a:pPr>
            <a:fld id="{063DD310-5242-4B3F-B394-9278C1E1C25E}" type="datetime1">
              <a:rPr lang="nl-NL"/>
              <a:pPr>
                <a:defRPr/>
              </a:pPr>
              <a:t>6-4-2017</a:t>
            </a:fld>
            <a:endParaRPr lang="nl-NL" dirty="0"/>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fld id="{A74D213B-0C71-4C3B-A49F-5B4ACEAD7771}" type="slidenum">
              <a:rPr lang="nl-NL" altLang="nl-NL"/>
              <a:pPr/>
              <a:t>‹#›</a:t>
            </a:fld>
            <a:endParaRPr lang="nl-NL" altLang="nl-NL"/>
          </a:p>
        </p:txBody>
      </p:sp>
    </p:spTree>
    <p:extLst>
      <p:ext uri="{BB962C8B-B14F-4D97-AF65-F5344CB8AC3E}">
        <p14:creationId xmlns:p14="http://schemas.microsoft.com/office/powerpoint/2010/main" val="408642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Date Placeholder 4"/>
          <p:cNvSpPr>
            <a:spLocks noGrp="1"/>
          </p:cNvSpPr>
          <p:nvPr>
            <p:ph type="dt" sz="half" idx="10"/>
          </p:nvPr>
        </p:nvSpPr>
        <p:spPr/>
        <p:txBody>
          <a:bodyPr/>
          <a:lstStyle>
            <a:lvl1pPr>
              <a:defRPr/>
            </a:lvl1pPr>
          </a:lstStyle>
          <a:p>
            <a:pPr>
              <a:defRPr/>
            </a:pPr>
            <a:fld id="{208BF475-8184-4BFB-91FD-BA2759EFAF5B}" type="datetime1">
              <a:rPr lang="nl-NL"/>
              <a:pPr>
                <a:defRPr/>
              </a:pPr>
              <a:t>6-4-2017</a:t>
            </a:fld>
            <a:endParaRPr lang="nl-NL" dirty="0"/>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A3075BA4-0C87-4F8A-BACD-52BE7EC7C029}" type="slidenum">
              <a:rPr lang="nl-NL" altLang="nl-NL"/>
              <a:pPr/>
              <a:t>‹#›</a:t>
            </a:fld>
            <a:endParaRPr lang="nl-NL" altLang="nl-NL"/>
          </a:p>
        </p:txBody>
      </p:sp>
    </p:spTree>
    <p:extLst>
      <p:ext uri="{BB962C8B-B14F-4D97-AF65-F5344CB8AC3E}">
        <p14:creationId xmlns:p14="http://schemas.microsoft.com/office/powerpoint/2010/main" val="1001709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8" name="Date Placeholder 6"/>
          <p:cNvSpPr>
            <a:spLocks noGrp="1"/>
          </p:cNvSpPr>
          <p:nvPr>
            <p:ph type="dt" sz="half" idx="10"/>
          </p:nvPr>
        </p:nvSpPr>
        <p:spPr/>
        <p:txBody>
          <a:bodyPr/>
          <a:lstStyle>
            <a:lvl1pPr>
              <a:defRPr/>
            </a:lvl1pPr>
          </a:lstStyle>
          <a:p>
            <a:pPr>
              <a:defRPr/>
            </a:pPr>
            <a:fld id="{FD4E590A-A80C-4928-AC34-288B9CCEECFE}" type="datetime1">
              <a:rPr lang="nl-NL"/>
              <a:pPr>
                <a:defRPr/>
              </a:pPr>
              <a:t>6-4-2017</a:t>
            </a:fld>
            <a:endParaRPr lang="nl-NL"/>
          </a:p>
        </p:txBody>
      </p:sp>
      <p:sp>
        <p:nvSpPr>
          <p:cNvPr id="9" name="Footer Placeholder 7"/>
          <p:cNvSpPr>
            <a:spLocks noGrp="1"/>
          </p:cNvSpPr>
          <p:nvPr>
            <p:ph type="ftr" sz="quarter" idx="11"/>
          </p:nvPr>
        </p:nvSpPr>
        <p:spPr/>
        <p:txBody>
          <a:bodyPr/>
          <a:lstStyle>
            <a:lvl1pPr>
              <a:defRPr/>
            </a:lvl1pPr>
          </a:lstStyle>
          <a:p>
            <a:pPr>
              <a:defRPr/>
            </a:pPr>
            <a:endParaRPr lang="nl-NL"/>
          </a:p>
        </p:txBody>
      </p:sp>
      <p:sp>
        <p:nvSpPr>
          <p:cNvPr id="10" name="Slide Number Placeholder 8"/>
          <p:cNvSpPr>
            <a:spLocks noGrp="1"/>
          </p:cNvSpPr>
          <p:nvPr>
            <p:ph type="sldNum" sz="quarter" idx="12"/>
          </p:nvPr>
        </p:nvSpPr>
        <p:spPr/>
        <p:txBody>
          <a:bodyPr/>
          <a:lstStyle>
            <a:lvl1pPr>
              <a:defRPr/>
            </a:lvl1pPr>
          </a:lstStyle>
          <a:p>
            <a:fld id="{7D54532B-87FC-4528-B5C3-79449F0E2D47}" type="slidenum">
              <a:rPr lang="nl-NL" altLang="nl-NL"/>
              <a:pPr/>
              <a:t>‹#›</a:t>
            </a:fld>
            <a:endParaRPr lang="nl-NL" altLang="nl-NL"/>
          </a:p>
        </p:txBody>
      </p:sp>
    </p:spTree>
    <p:extLst>
      <p:ext uri="{BB962C8B-B14F-4D97-AF65-F5344CB8AC3E}">
        <p14:creationId xmlns:p14="http://schemas.microsoft.com/office/powerpoint/2010/main" val="123305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nl-NL"/>
          </a:p>
        </p:txBody>
      </p:sp>
      <p:sp>
        <p:nvSpPr>
          <p:cNvPr id="4" name="Date Placeholder 2"/>
          <p:cNvSpPr>
            <a:spLocks noGrp="1"/>
          </p:cNvSpPr>
          <p:nvPr>
            <p:ph type="dt" sz="half" idx="10"/>
          </p:nvPr>
        </p:nvSpPr>
        <p:spPr/>
        <p:txBody>
          <a:bodyPr/>
          <a:lstStyle>
            <a:lvl1pPr>
              <a:defRPr/>
            </a:lvl1pPr>
          </a:lstStyle>
          <a:p>
            <a:pPr>
              <a:defRPr/>
            </a:pPr>
            <a:fld id="{301A73AC-B878-4EB5-94C0-6A65BC8960DC}" type="datetime1">
              <a:rPr lang="nl-NL"/>
              <a:pPr>
                <a:defRPr/>
              </a:pPr>
              <a:t>6-4-2017</a:t>
            </a:fld>
            <a:endParaRPr lang="nl-NL"/>
          </a:p>
        </p:txBody>
      </p:sp>
      <p:sp>
        <p:nvSpPr>
          <p:cNvPr id="5" name="Footer Placeholder 3"/>
          <p:cNvSpPr>
            <a:spLocks noGrp="1"/>
          </p:cNvSpPr>
          <p:nvPr>
            <p:ph type="ftr" sz="quarter" idx="11"/>
          </p:nvPr>
        </p:nvSpPr>
        <p:spPr/>
        <p:txBody>
          <a:bodyPr/>
          <a:lstStyle>
            <a:lvl1pPr>
              <a:defRPr/>
            </a:lvl1pPr>
          </a:lstStyle>
          <a:p>
            <a:pPr>
              <a:defRPr/>
            </a:pPr>
            <a:endParaRPr lang="nl-NL"/>
          </a:p>
        </p:txBody>
      </p:sp>
      <p:sp>
        <p:nvSpPr>
          <p:cNvPr id="6" name="Slide Number Placeholder 4"/>
          <p:cNvSpPr>
            <a:spLocks noGrp="1"/>
          </p:cNvSpPr>
          <p:nvPr>
            <p:ph type="sldNum" sz="quarter" idx="12"/>
          </p:nvPr>
        </p:nvSpPr>
        <p:spPr/>
        <p:txBody>
          <a:bodyPr/>
          <a:lstStyle>
            <a:lvl1pPr>
              <a:defRPr/>
            </a:lvl1pPr>
          </a:lstStyle>
          <a:p>
            <a:fld id="{F1E40D3F-D9E0-4FC0-9027-CCD0175CBDBC}" type="slidenum">
              <a:rPr lang="nl-NL" altLang="nl-NL"/>
              <a:pPr/>
              <a:t>‹#›</a:t>
            </a:fld>
            <a:endParaRPr lang="nl-NL" altLang="nl-NL"/>
          </a:p>
        </p:txBody>
      </p:sp>
    </p:spTree>
    <p:extLst>
      <p:ext uri="{BB962C8B-B14F-4D97-AF65-F5344CB8AC3E}">
        <p14:creationId xmlns:p14="http://schemas.microsoft.com/office/powerpoint/2010/main" val="337747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2E094513-D677-48B7-B97D-4A1071F83A71}" type="datetime1">
              <a:rPr lang="nl-NL"/>
              <a:pPr>
                <a:defRPr/>
              </a:pPr>
              <a:t>6-4-2017</a:t>
            </a:fld>
            <a:endParaRPr lang="nl-NL"/>
          </a:p>
        </p:txBody>
      </p:sp>
      <p:sp>
        <p:nvSpPr>
          <p:cNvPr id="4" name="Footer Placeholder 2"/>
          <p:cNvSpPr>
            <a:spLocks noGrp="1"/>
          </p:cNvSpPr>
          <p:nvPr>
            <p:ph type="ftr" sz="quarter" idx="11"/>
          </p:nvPr>
        </p:nvSpPr>
        <p:spPr/>
        <p:txBody>
          <a:bodyPr/>
          <a:lstStyle>
            <a:lvl1pPr>
              <a:defRPr/>
            </a:lvl1pPr>
          </a:lstStyle>
          <a:p>
            <a:pPr>
              <a:defRPr/>
            </a:pPr>
            <a:endParaRPr lang="nl-NL"/>
          </a:p>
        </p:txBody>
      </p:sp>
      <p:sp>
        <p:nvSpPr>
          <p:cNvPr id="5" name="Slide Number Placeholder 3"/>
          <p:cNvSpPr>
            <a:spLocks noGrp="1"/>
          </p:cNvSpPr>
          <p:nvPr>
            <p:ph type="sldNum" sz="quarter" idx="12"/>
          </p:nvPr>
        </p:nvSpPr>
        <p:spPr/>
        <p:txBody>
          <a:bodyPr/>
          <a:lstStyle>
            <a:lvl1pPr>
              <a:defRPr/>
            </a:lvl1pPr>
          </a:lstStyle>
          <a:p>
            <a:fld id="{145D0D87-8817-416B-8D25-653C7267A6B5}" type="slidenum">
              <a:rPr lang="nl-NL" altLang="nl-NL"/>
              <a:pPr/>
              <a:t>‹#›</a:t>
            </a:fld>
            <a:endParaRPr lang="nl-NL" altLang="nl-NL"/>
          </a:p>
        </p:txBody>
      </p:sp>
    </p:spTree>
    <p:extLst>
      <p:ext uri="{BB962C8B-B14F-4D97-AF65-F5344CB8AC3E}">
        <p14:creationId xmlns:p14="http://schemas.microsoft.com/office/powerpoint/2010/main" val="419761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93455FFC-606C-4F7E-93CD-63FA994C650C}" type="datetime1">
              <a:rPr lang="nl-NL"/>
              <a:pPr>
                <a:defRPr/>
              </a:pPr>
              <a:t>6-4-2017</a:t>
            </a:fld>
            <a:endParaRPr lang="nl-NL"/>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980CDDFA-02A9-45EF-AC5C-59195D75FB39}" type="slidenum">
              <a:rPr lang="nl-NL" altLang="nl-NL"/>
              <a:pPr/>
              <a:t>‹#›</a:t>
            </a:fld>
            <a:endParaRPr lang="nl-NL" altLang="nl-NL"/>
          </a:p>
        </p:txBody>
      </p:sp>
    </p:spTree>
    <p:extLst>
      <p:ext uri="{BB962C8B-B14F-4D97-AF65-F5344CB8AC3E}">
        <p14:creationId xmlns:p14="http://schemas.microsoft.com/office/powerpoint/2010/main" val="361396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nl-NL"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14641F52-3743-4493-9E3F-E7142E700328}" type="datetime1">
              <a:rPr lang="nl-NL"/>
              <a:pPr>
                <a:defRPr/>
              </a:pPr>
              <a:t>6-4-2017</a:t>
            </a:fld>
            <a:endParaRPr lang="nl-NL"/>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F0F9F758-7910-49A7-B4F3-67828505A8C4}" type="slidenum">
              <a:rPr lang="nl-NL" altLang="nl-NL"/>
              <a:pPr/>
              <a:t>‹#›</a:t>
            </a:fld>
            <a:endParaRPr lang="nl-NL" altLang="nl-NL"/>
          </a:p>
        </p:txBody>
      </p:sp>
    </p:spTree>
    <p:extLst>
      <p:ext uri="{BB962C8B-B14F-4D97-AF65-F5344CB8AC3E}">
        <p14:creationId xmlns:p14="http://schemas.microsoft.com/office/powerpoint/2010/main" val="3410426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smtClean="0"/>
              <a:t>Click to edit Master title style</a:t>
            </a:r>
            <a:endParaRPr lang="nl-NL" altLang="nl-NL"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smtClean="0"/>
              <a:t>Click to edit Master text styles</a:t>
            </a:r>
          </a:p>
          <a:p>
            <a:pPr lvl="1"/>
            <a:r>
              <a:rPr lang="en-US" altLang="nl-NL" smtClean="0"/>
              <a:t>Second level</a:t>
            </a:r>
          </a:p>
          <a:p>
            <a:pPr lvl="2"/>
            <a:r>
              <a:rPr lang="en-US" altLang="nl-NL" smtClean="0"/>
              <a:t>Third level</a:t>
            </a:r>
          </a:p>
          <a:p>
            <a:pPr lvl="3"/>
            <a:r>
              <a:rPr lang="en-US" altLang="nl-NL" smtClean="0"/>
              <a:t>Fourth level</a:t>
            </a:r>
          </a:p>
          <a:p>
            <a:pPr lvl="4"/>
            <a:r>
              <a:rPr lang="en-US" altLang="nl-NL" smtClean="0"/>
              <a:t>Fifth level</a:t>
            </a:r>
            <a:endParaRPr lang="nl-NL" altLang="nl-NL"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fld id="{995956CE-580C-47B2-985D-6EC1B2655227}" type="datetime1">
              <a:rPr lang="nl-NL"/>
              <a:pPr>
                <a:defRPr/>
              </a:pPr>
              <a:t>6-4-2017</a:t>
            </a:fld>
            <a:endParaRPr lang="nl-N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1C61AB"/>
                </a:solidFill>
                <a:latin typeface="HelveticaNeueLT Pro 55 Roman" panose="020B0604020202020204" pitchFamily="34" charset="0"/>
              </a:defRPr>
            </a:lvl1pPr>
          </a:lstStyle>
          <a:p>
            <a:fld id="{6E6D2A8B-8C12-4218-9949-71B619146BFA}" type="slidenum">
              <a:rPr lang="nl-NL" altLang="nl-NL"/>
              <a:pPr/>
              <a:t>‹#›</a:t>
            </a:fld>
            <a:endParaRPr lang="nl-NL" altLang="nl-NL"/>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hdr="0" ftr="0"/>
  <p:txStyles>
    <p:titleStyle>
      <a:lvl1pPr algn="l" rtl="0" eaLnBrk="1" fontAlgn="base" hangingPunct="1">
        <a:lnSpc>
          <a:spcPct val="90000"/>
        </a:lnSpc>
        <a:spcBef>
          <a:spcPct val="0"/>
        </a:spcBef>
        <a:spcAft>
          <a:spcPct val="0"/>
        </a:spcAft>
        <a:defRPr sz="44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NL" dirty="0" smtClean="0"/>
              <a:t>ADN 2015 </a:t>
            </a:r>
            <a:endParaRPr lang="en-US" dirty="0"/>
          </a:p>
        </p:txBody>
      </p:sp>
      <p:sp>
        <p:nvSpPr>
          <p:cNvPr id="3" name="Subtitle 2"/>
          <p:cNvSpPr>
            <a:spLocks noGrp="1"/>
          </p:cNvSpPr>
          <p:nvPr>
            <p:ph type="subTitle" idx="1"/>
          </p:nvPr>
        </p:nvSpPr>
        <p:spPr/>
        <p:txBody>
          <a:bodyPr/>
          <a:lstStyle/>
          <a:p>
            <a:r>
              <a:rPr lang="nl-NL" dirty="0" smtClean="0"/>
              <a:t>Novelties </a:t>
            </a:r>
            <a:r>
              <a:rPr lang="nl-NL" dirty="0" smtClean="0"/>
              <a:t>for inland waterway tankers</a:t>
            </a:r>
            <a:endParaRPr lang="en-US" dirty="0"/>
          </a:p>
        </p:txBody>
      </p:sp>
    </p:spTree>
    <p:extLst>
      <p:ext uri="{BB962C8B-B14F-4D97-AF65-F5344CB8AC3E}">
        <p14:creationId xmlns:p14="http://schemas.microsoft.com/office/powerpoint/2010/main" val="4197394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338798"/>
            <a:ext cx="10515600" cy="1325563"/>
          </a:xfrm>
        </p:spPr>
        <p:txBody>
          <a:bodyPr/>
          <a:lstStyle/>
          <a:p>
            <a:r>
              <a:rPr lang="nl-NL" dirty="0" smtClean="0"/>
              <a:t>New requirements for ADN 2015 </a:t>
            </a:r>
            <a:endParaRPr lang="en-US" dirty="0"/>
          </a:p>
        </p:txBody>
      </p:sp>
      <p:sp>
        <p:nvSpPr>
          <p:cNvPr id="3" name="Content Placeholder 2"/>
          <p:cNvSpPr>
            <a:spLocks noGrp="1"/>
          </p:cNvSpPr>
          <p:nvPr>
            <p:ph idx="1"/>
          </p:nvPr>
        </p:nvSpPr>
        <p:spPr>
          <a:xfrm>
            <a:off x="551384" y="1556792"/>
            <a:ext cx="10515600" cy="4351338"/>
          </a:xfrm>
        </p:spPr>
        <p:txBody>
          <a:bodyPr/>
          <a:lstStyle/>
          <a:p>
            <a:r>
              <a:rPr lang="nl-NL" dirty="0" smtClean="0"/>
              <a:t>Openings  (windows, </a:t>
            </a:r>
            <a:r>
              <a:rPr lang="nl-NL" dirty="0" err="1" smtClean="0"/>
              <a:t>exhausts</a:t>
            </a:r>
            <a:r>
              <a:rPr lang="nl-NL" dirty="0" smtClean="0"/>
              <a:t>, </a:t>
            </a:r>
            <a:r>
              <a:rPr lang="nl-NL" dirty="0" err="1" smtClean="0"/>
              <a:t>ventilation</a:t>
            </a:r>
            <a:r>
              <a:rPr lang="nl-NL" dirty="0" smtClean="0"/>
              <a:t> </a:t>
            </a:r>
            <a:r>
              <a:rPr lang="nl-NL" dirty="0" err="1" smtClean="0"/>
              <a:t>grids</a:t>
            </a:r>
            <a:r>
              <a:rPr lang="nl-NL" dirty="0" smtClean="0"/>
              <a:t>, </a:t>
            </a:r>
            <a:r>
              <a:rPr lang="nl-NL" dirty="0" err="1" smtClean="0"/>
              <a:t>goosenecks</a:t>
            </a:r>
            <a:r>
              <a:rPr lang="nl-NL" dirty="0" smtClean="0"/>
              <a:t>, </a:t>
            </a:r>
            <a:r>
              <a:rPr lang="nl-NL" dirty="0" err="1" smtClean="0"/>
              <a:t>etc</a:t>
            </a:r>
            <a:r>
              <a:rPr lang="nl-NL" dirty="0" smtClean="0"/>
              <a:t>)</a:t>
            </a:r>
          </a:p>
          <a:p>
            <a:r>
              <a:rPr lang="nl-NL" dirty="0" smtClean="0"/>
              <a:t>Emergency exits</a:t>
            </a:r>
          </a:p>
          <a:p>
            <a:r>
              <a:rPr lang="nl-NL" dirty="0" smtClean="0"/>
              <a:t>Content stability booklet</a:t>
            </a:r>
          </a:p>
          <a:p>
            <a:r>
              <a:rPr lang="nl-NL" dirty="0" smtClean="0"/>
              <a:t>Calculation of longitudinal strength</a:t>
            </a:r>
          </a:p>
          <a:p>
            <a:r>
              <a:rPr lang="nl-NL" dirty="0" smtClean="0"/>
              <a:t>Approved loading computer software</a:t>
            </a:r>
          </a:p>
          <a:p>
            <a:endParaRPr lang="nl-NL" dirty="0"/>
          </a:p>
          <a:p>
            <a:pPr marL="0" indent="0">
              <a:buNone/>
            </a:pPr>
            <a:r>
              <a:rPr lang="nl-NL" dirty="0" smtClean="0"/>
              <a:t>Also small details influence the (damage) stability</a:t>
            </a:r>
          </a:p>
          <a:p>
            <a:pPr marL="0" indent="0">
              <a:buNone/>
            </a:pPr>
            <a:endParaRPr lang="en-US"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a:t>
            </a:fld>
            <a:endParaRPr lang="nl-NL" altLang="nl-NL"/>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21" y="2409725"/>
            <a:ext cx="11832210" cy="1523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760" y="1364576"/>
            <a:ext cx="7976716" cy="513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51" y="1772817"/>
            <a:ext cx="3512584"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86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1052736"/>
            <a:ext cx="9577064" cy="74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1" fontAlgn="base" hangingPunct="1">
              <a:lnSpc>
                <a:spcPct val="90000"/>
              </a:lnSpc>
              <a:spcBef>
                <a:spcPct val="0"/>
              </a:spcBef>
              <a:spcAft>
                <a:spcPct val="0"/>
              </a:spcAft>
              <a:defRPr sz="60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a:lstStyle>
          <a:p>
            <a:r>
              <a:rPr lang="nl-NL" sz="4800" dirty="0" smtClean="0"/>
              <a:t>How </a:t>
            </a:r>
            <a:r>
              <a:rPr lang="nl-NL" sz="4800" dirty="0" err="1" smtClean="0"/>
              <a:t>to</a:t>
            </a:r>
            <a:r>
              <a:rPr lang="nl-NL" sz="4800" dirty="0" smtClean="0"/>
              <a:t> </a:t>
            </a:r>
            <a:r>
              <a:rPr lang="nl-NL" sz="4800" dirty="0" err="1" smtClean="0"/>
              <a:t>comply</a:t>
            </a:r>
            <a:r>
              <a:rPr lang="nl-NL" sz="4800" dirty="0" smtClean="0"/>
              <a:t> </a:t>
            </a:r>
            <a:r>
              <a:rPr lang="nl-NL" sz="4800" dirty="0" err="1" smtClean="0"/>
              <a:t>with</a:t>
            </a:r>
            <a:r>
              <a:rPr lang="nl-NL" sz="4800" dirty="0" smtClean="0"/>
              <a:t> </a:t>
            </a:r>
            <a:r>
              <a:rPr lang="nl-NL" sz="4800" dirty="0" err="1" smtClean="0"/>
              <a:t>the</a:t>
            </a:r>
            <a:r>
              <a:rPr lang="nl-NL" sz="4800" dirty="0" smtClean="0"/>
              <a:t> new </a:t>
            </a:r>
            <a:r>
              <a:rPr lang="nl-NL" sz="4800" dirty="0" err="1" smtClean="0"/>
              <a:t>rules</a:t>
            </a:r>
            <a:endParaRPr lang="en-US" sz="4800" dirty="0"/>
          </a:p>
        </p:txBody>
      </p:sp>
      <p:pic>
        <p:nvPicPr>
          <p:cNvPr id="1536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b="41555"/>
          <a:stretch/>
        </p:blipFill>
        <p:spPr bwMode="auto">
          <a:xfrm>
            <a:off x="2207567" y="2018259"/>
            <a:ext cx="6970411" cy="4147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106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3745" y="116632"/>
            <a:ext cx="10515600" cy="1325563"/>
          </a:xfrm>
        </p:spPr>
        <p:txBody>
          <a:bodyPr/>
          <a:lstStyle/>
          <a:p>
            <a:r>
              <a:rPr lang="nl-NL" dirty="0" smtClean="0"/>
              <a:t>Board </a:t>
            </a:r>
            <a:r>
              <a:rPr lang="nl-NL" dirty="0" err="1" smtClean="0"/>
              <a:t>visit</a:t>
            </a:r>
            <a:endParaRPr lang="nl-NL" dirty="0"/>
          </a:p>
        </p:txBody>
      </p:sp>
      <p:sp>
        <p:nvSpPr>
          <p:cNvPr id="3" name="Tijdelijke aanduiding voor inhoud 2"/>
          <p:cNvSpPr>
            <a:spLocks noGrp="1"/>
          </p:cNvSpPr>
          <p:nvPr>
            <p:ph idx="1"/>
          </p:nvPr>
        </p:nvSpPr>
        <p:spPr>
          <a:xfrm>
            <a:off x="758736" y="1206755"/>
            <a:ext cx="3816424" cy="4351338"/>
          </a:xfrm>
        </p:spPr>
        <p:txBody>
          <a:bodyPr/>
          <a:lstStyle/>
          <a:p>
            <a:pPr marL="0" indent="0">
              <a:buNone/>
            </a:pPr>
            <a:r>
              <a:rPr lang="nl-NL" sz="2400" dirty="0" err="1" smtClean="0">
                <a:solidFill>
                  <a:schemeClr val="tx1"/>
                </a:solidFill>
                <a:latin typeface="Arial" panose="020B0604020202020204" pitchFamily="34" charset="0"/>
                <a:cs typeface="Arial" panose="020B0604020202020204" pitchFamily="34" charset="0"/>
              </a:rPr>
              <a:t>Measure</a:t>
            </a:r>
            <a:r>
              <a:rPr lang="nl-NL" sz="2400" dirty="0" smtClean="0">
                <a:solidFill>
                  <a:schemeClr val="tx1"/>
                </a:solidFill>
                <a:latin typeface="Arial" panose="020B0604020202020204" pitchFamily="34" charset="0"/>
                <a:cs typeface="Arial" panose="020B0604020202020204" pitchFamily="34" charset="0"/>
              </a:rPr>
              <a:t> opening:</a:t>
            </a:r>
          </a:p>
          <a:p>
            <a:pPr marL="0" indent="0">
              <a:buNone/>
            </a:pPr>
            <a:r>
              <a:rPr lang="nl-NL" sz="2400" dirty="0" smtClean="0">
                <a:solidFill>
                  <a:schemeClr val="tx1"/>
                </a:solidFill>
                <a:latin typeface="Arial" panose="020B0604020202020204" pitchFamily="34" charset="0"/>
                <a:cs typeface="Arial" panose="020B0604020202020204" pitchFamily="34" charset="0"/>
              </a:rPr>
              <a:t>-</a:t>
            </a:r>
            <a:r>
              <a:rPr lang="nl-NL" sz="2400" dirty="0" err="1" smtClean="0">
                <a:solidFill>
                  <a:schemeClr val="tx1"/>
                </a:solidFill>
                <a:latin typeface="Arial" panose="020B0604020202020204" pitchFamily="34" charset="0"/>
                <a:cs typeface="Arial" panose="020B0604020202020204" pitchFamily="34" charset="0"/>
              </a:rPr>
              <a:t>position</a:t>
            </a:r>
            <a:r>
              <a:rPr lang="nl-NL" sz="2400" dirty="0" smtClean="0">
                <a:solidFill>
                  <a:schemeClr val="tx1"/>
                </a:solidFill>
                <a:latin typeface="Arial" panose="020B0604020202020204" pitchFamily="34" charset="0"/>
                <a:cs typeface="Arial" panose="020B0604020202020204" pitchFamily="34" charset="0"/>
              </a:rPr>
              <a:t> in </a:t>
            </a:r>
            <a:r>
              <a:rPr lang="nl-NL" sz="2400" dirty="0" err="1" smtClean="0">
                <a:solidFill>
                  <a:schemeClr val="tx1"/>
                </a:solidFill>
                <a:latin typeface="Arial" panose="020B0604020202020204" pitchFamily="34" charset="0"/>
                <a:cs typeface="Arial" panose="020B0604020202020204" pitchFamily="34" charset="0"/>
              </a:rPr>
              <a:t>the</a:t>
            </a:r>
            <a:r>
              <a:rPr lang="nl-NL" sz="2400" dirty="0" smtClean="0">
                <a:solidFill>
                  <a:schemeClr val="tx1"/>
                </a:solidFill>
                <a:latin typeface="Arial" panose="020B0604020202020204" pitchFamily="34" charset="0"/>
                <a:cs typeface="Arial" panose="020B0604020202020204" pitchFamily="34" charset="0"/>
              </a:rPr>
              <a:t> </a:t>
            </a:r>
            <a:r>
              <a:rPr lang="nl-NL" sz="2400" dirty="0" err="1" smtClean="0">
                <a:solidFill>
                  <a:schemeClr val="tx1"/>
                </a:solidFill>
                <a:latin typeface="Arial" panose="020B0604020202020204" pitchFamily="34" charset="0"/>
                <a:cs typeface="Arial" panose="020B0604020202020204" pitchFamily="34" charset="0"/>
              </a:rPr>
              <a:t>ship</a:t>
            </a:r>
            <a:r>
              <a:rPr lang="nl-NL" sz="2400" dirty="0" smtClean="0">
                <a:solidFill>
                  <a:schemeClr val="tx1"/>
                </a:solidFill>
                <a:latin typeface="Arial" panose="020B0604020202020204" pitchFamily="34" charset="0"/>
                <a:cs typeface="Arial" panose="020B0604020202020204" pitchFamily="34" charset="0"/>
              </a:rPr>
              <a:t> </a:t>
            </a:r>
            <a:r>
              <a:rPr lang="nl-NL" sz="2400" dirty="0" err="1" smtClean="0">
                <a:solidFill>
                  <a:schemeClr val="tx1"/>
                </a:solidFill>
                <a:latin typeface="Arial" panose="020B0604020202020204" pitchFamily="34" charset="0"/>
                <a:cs typeface="Arial" panose="020B0604020202020204" pitchFamily="34" charset="0"/>
              </a:rPr>
              <a:t>axis</a:t>
            </a:r>
            <a:r>
              <a:rPr lang="nl-NL" sz="2400" dirty="0" smtClean="0">
                <a:solidFill>
                  <a:schemeClr val="tx1"/>
                </a:solidFill>
                <a:latin typeface="Arial" panose="020B0604020202020204" pitchFamily="34" charset="0"/>
                <a:cs typeface="Arial" panose="020B0604020202020204" pitchFamily="34" charset="0"/>
              </a:rPr>
              <a:t> </a:t>
            </a:r>
          </a:p>
          <a:p>
            <a:pPr marL="0" indent="0">
              <a:buNone/>
            </a:pPr>
            <a:r>
              <a:rPr lang="nl-NL" sz="2400" dirty="0" smtClean="0">
                <a:solidFill>
                  <a:schemeClr val="tx1"/>
                </a:solidFill>
                <a:latin typeface="Arial" panose="020B0604020202020204" pitchFamily="34" charset="0"/>
                <a:cs typeface="Arial" panose="020B0604020202020204" pitchFamily="34" charset="0"/>
              </a:rPr>
              <a:t>-type </a:t>
            </a:r>
          </a:p>
          <a:p>
            <a:pPr marL="0" indent="0">
              <a:buNone/>
            </a:pPr>
            <a:r>
              <a:rPr lang="nl-NL" sz="2400" dirty="0">
                <a:solidFill>
                  <a:schemeClr val="tx1"/>
                </a:solidFill>
                <a:latin typeface="Arial" panose="020B0604020202020204" pitchFamily="34" charset="0"/>
                <a:cs typeface="Arial" panose="020B0604020202020204" pitchFamily="34" charset="0"/>
              </a:rPr>
              <a:t>-</a:t>
            </a:r>
            <a:r>
              <a:rPr lang="nl-NL" sz="2400" dirty="0" err="1" smtClean="0">
                <a:solidFill>
                  <a:schemeClr val="tx1"/>
                </a:solidFill>
                <a:latin typeface="Arial" panose="020B0604020202020204" pitchFamily="34" charset="0"/>
                <a:cs typeface="Arial" panose="020B0604020202020204" pitchFamily="34" charset="0"/>
              </a:rPr>
              <a:t>connection</a:t>
            </a:r>
            <a:endParaRPr lang="nl-NL" sz="2400" dirty="0" smtClean="0">
              <a:solidFill>
                <a:schemeClr val="tx1"/>
              </a:solidFill>
              <a:latin typeface="Arial" panose="020B0604020202020204" pitchFamily="34" charset="0"/>
              <a:cs typeface="Arial" panose="020B0604020202020204" pitchFamily="34" charset="0"/>
            </a:endParaRPr>
          </a:p>
          <a:p>
            <a:pPr marL="0" indent="0">
              <a:buNone/>
            </a:pPr>
            <a:endParaRPr lang="nl-NL" dirty="0"/>
          </a:p>
          <a:p>
            <a:pPr marL="0" indent="0">
              <a:buNone/>
            </a:pPr>
            <a:endParaRPr lang="nl-NL"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12</a:t>
            </a:fld>
            <a:endParaRPr lang="nl-NL" altLang="nl-NL"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832" y="1196752"/>
            <a:ext cx="6984776" cy="5468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00917"/>
            <a:ext cx="4032448" cy="256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9616" y="2204864"/>
            <a:ext cx="1769107" cy="2502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683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13</a:t>
            </a:fld>
            <a:endParaRPr lang="nl-NL" altLang="nl-NL"/>
          </a:p>
        </p:txBody>
      </p:sp>
      <p:sp>
        <p:nvSpPr>
          <p:cNvPr id="7" name="Titel 1"/>
          <p:cNvSpPr>
            <a:spLocks noGrp="1"/>
          </p:cNvSpPr>
          <p:nvPr>
            <p:ph type="title"/>
          </p:nvPr>
        </p:nvSpPr>
        <p:spPr>
          <a:xfrm>
            <a:off x="839416" y="332656"/>
            <a:ext cx="10515600" cy="1325563"/>
          </a:xfrm>
        </p:spPr>
        <p:txBody>
          <a:bodyPr/>
          <a:lstStyle/>
          <a:p>
            <a:r>
              <a:rPr lang="nl-NL" dirty="0" smtClean="0"/>
              <a:t>Missing </a:t>
            </a:r>
            <a:r>
              <a:rPr lang="nl-NL" dirty="0" err="1" smtClean="0"/>
              <a:t>openings</a:t>
            </a:r>
            <a:r>
              <a:rPr lang="nl-NL" dirty="0" smtClean="0"/>
              <a:t> on </a:t>
            </a:r>
            <a:r>
              <a:rPr lang="nl-NL" dirty="0" err="1" smtClean="0"/>
              <a:t>drawings</a:t>
            </a:r>
            <a:r>
              <a:rPr lang="nl-NL" dirty="0" smtClean="0"/>
              <a:t>	</a:t>
            </a:r>
            <a:endParaRPr lang="nl-NL" dirty="0"/>
          </a:p>
        </p:txBody>
      </p:sp>
      <p:sp>
        <p:nvSpPr>
          <p:cNvPr id="10" name="Tekstvak 9"/>
          <p:cNvSpPr txBox="1"/>
          <p:nvPr/>
        </p:nvSpPr>
        <p:spPr>
          <a:xfrm>
            <a:off x="767408" y="1628800"/>
            <a:ext cx="8712968" cy="4154984"/>
          </a:xfrm>
          <a:prstGeom prst="rect">
            <a:avLst/>
          </a:prstGeom>
          <a:noFill/>
        </p:spPr>
        <p:txBody>
          <a:bodyPr wrap="square" rtlCol="0">
            <a:spAutoFit/>
          </a:bodyPr>
          <a:lstStyle/>
          <a:p>
            <a:r>
              <a:rPr lang="nl-NL" sz="2400" dirty="0" err="1" smtClean="0"/>
              <a:t>Available</a:t>
            </a:r>
            <a:r>
              <a:rPr lang="nl-NL" sz="2400" dirty="0" smtClean="0"/>
              <a:t> on </a:t>
            </a:r>
            <a:r>
              <a:rPr lang="nl-NL" sz="2400" dirty="0" err="1" smtClean="0"/>
              <a:t>drawings</a:t>
            </a:r>
            <a:r>
              <a:rPr lang="nl-NL" sz="2400" dirty="0" smtClean="0"/>
              <a:t> are </a:t>
            </a:r>
            <a:r>
              <a:rPr lang="nl-NL" sz="2400" dirty="0" err="1" smtClean="0"/>
              <a:t>all</a:t>
            </a:r>
            <a:r>
              <a:rPr lang="nl-NL" sz="2400" dirty="0" smtClean="0"/>
              <a:t> </a:t>
            </a:r>
            <a:r>
              <a:rPr lang="nl-NL" sz="2400" dirty="0" err="1" smtClean="0"/>
              <a:t>pipes</a:t>
            </a:r>
            <a:r>
              <a:rPr lang="nl-NL" sz="2400" dirty="0" smtClean="0"/>
              <a:t> </a:t>
            </a:r>
            <a:r>
              <a:rPr lang="nl-NL" sz="2400" dirty="0" err="1" smtClean="0"/>
              <a:t>and</a:t>
            </a:r>
            <a:r>
              <a:rPr lang="nl-NL" sz="2400" dirty="0" smtClean="0"/>
              <a:t> </a:t>
            </a:r>
            <a:r>
              <a:rPr lang="nl-NL" sz="2400" dirty="0" err="1" smtClean="0"/>
              <a:t>hatches</a:t>
            </a:r>
            <a:r>
              <a:rPr lang="nl-NL" sz="2400" dirty="0" smtClean="0"/>
              <a:t> </a:t>
            </a:r>
            <a:r>
              <a:rPr lang="nl-NL" sz="2400" dirty="0" err="1" smtClean="0"/>
              <a:t>which</a:t>
            </a:r>
            <a:r>
              <a:rPr lang="nl-NL" sz="2400" dirty="0"/>
              <a:t> </a:t>
            </a:r>
            <a:r>
              <a:rPr lang="nl-NL" sz="2400" dirty="0" smtClean="0"/>
              <a:t>are part of </a:t>
            </a:r>
            <a:r>
              <a:rPr lang="nl-NL" sz="2400" dirty="0" err="1" smtClean="0"/>
              <a:t>the</a:t>
            </a:r>
            <a:r>
              <a:rPr lang="nl-NL" sz="2400" dirty="0" smtClean="0"/>
              <a:t> casco.</a:t>
            </a:r>
          </a:p>
          <a:p>
            <a:endParaRPr lang="nl-NL" sz="2400" dirty="0"/>
          </a:p>
          <a:p>
            <a:r>
              <a:rPr lang="nl-NL" sz="2400" dirty="0" err="1" smtClean="0"/>
              <a:t>During</a:t>
            </a:r>
            <a:r>
              <a:rPr lang="nl-NL" sz="2400" dirty="0" smtClean="0"/>
              <a:t> finishing of </a:t>
            </a:r>
            <a:r>
              <a:rPr lang="nl-NL" sz="2400" dirty="0" err="1" smtClean="0"/>
              <a:t>the</a:t>
            </a:r>
            <a:r>
              <a:rPr lang="nl-NL" sz="2400" dirty="0" smtClean="0"/>
              <a:t> </a:t>
            </a:r>
            <a:r>
              <a:rPr lang="nl-NL" sz="2400" dirty="0" err="1" smtClean="0"/>
              <a:t>vessel</a:t>
            </a:r>
            <a:r>
              <a:rPr lang="nl-NL" sz="2400" dirty="0" smtClean="0"/>
              <a:t> in </a:t>
            </a:r>
            <a:r>
              <a:rPr lang="nl-NL" sz="2400" dirty="0" err="1" smtClean="0"/>
              <a:t>the</a:t>
            </a:r>
            <a:r>
              <a:rPr lang="nl-NL" sz="2400" dirty="0" smtClean="0"/>
              <a:t> Netherlands </a:t>
            </a:r>
            <a:r>
              <a:rPr lang="nl-NL" sz="2400" dirty="0" err="1" smtClean="0"/>
              <a:t>the</a:t>
            </a:r>
            <a:r>
              <a:rPr lang="nl-NL" sz="2400" dirty="0" smtClean="0"/>
              <a:t> yard </a:t>
            </a:r>
            <a:r>
              <a:rPr lang="nl-NL" sz="2400" dirty="0" err="1" smtClean="0"/>
              <a:t>add</a:t>
            </a:r>
            <a:r>
              <a:rPr lang="nl-NL" sz="2400" dirty="0" smtClean="0"/>
              <a:t>:</a:t>
            </a:r>
          </a:p>
          <a:p>
            <a:pPr marL="285750" indent="-285750">
              <a:buFontTx/>
              <a:buChar char="-"/>
            </a:pPr>
            <a:r>
              <a:rPr lang="nl-NL" sz="2400" dirty="0" smtClean="0"/>
              <a:t>Windows</a:t>
            </a:r>
          </a:p>
          <a:p>
            <a:pPr marL="285750" indent="-285750">
              <a:buFontTx/>
              <a:buChar char="-"/>
            </a:pPr>
            <a:r>
              <a:rPr lang="nl-NL" sz="2400" dirty="0" err="1" smtClean="0"/>
              <a:t>Aluminum</a:t>
            </a:r>
            <a:r>
              <a:rPr lang="nl-NL" sz="2400" dirty="0" smtClean="0"/>
              <a:t> </a:t>
            </a:r>
            <a:r>
              <a:rPr lang="nl-NL" sz="2400" dirty="0" err="1" smtClean="0"/>
              <a:t>doors</a:t>
            </a:r>
            <a:endParaRPr lang="nl-NL" sz="2400" dirty="0" smtClean="0"/>
          </a:p>
          <a:p>
            <a:pPr marL="285750" indent="-285750">
              <a:buFontTx/>
              <a:buChar char="-"/>
            </a:pPr>
            <a:r>
              <a:rPr lang="nl-NL" sz="2400" dirty="0" err="1" smtClean="0"/>
              <a:t>Ventilation</a:t>
            </a:r>
            <a:r>
              <a:rPr lang="nl-NL" sz="2400" dirty="0" smtClean="0"/>
              <a:t> </a:t>
            </a:r>
            <a:r>
              <a:rPr lang="nl-NL" sz="2400" dirty="0" err="1" smtClean="0"/>
              <a:t>grids</a:t>
            </a:r>
            <a:endParaRPr lang="nl-NL" sz="2400" dirty="0" smtClean="0"/>
          </a:p>
          <a:p>
            <a:pPr marL="285750" indent="-285750">
              <a:buFontTx/>
              <a:buChar char="-"/>
            </a:pPr>
            <a:r>
              <a:rPr lang="nl-NL" sz="2400" dirty="0" err="1" smtClean="0"/>
              <a:t>Rope</a:t>
            </a:r>
            <a:r>
              <a:rPr lang="nl-NL" sz="2400" dirty="0" smtClean="0"/>
              <a:t> </a:t>
            </a:r>
            <a:r>
              <a:rPr lang="nl-NL" sz="2400" dirty="0" err="1" smtClean="0"/>
              <a:t>pipes</a:t>
            </a:r>
            <a:endParaRPr lang="nl-NL" sz="2400" dirty="0"/>
          </a:p>
          <a:p>
            <a:pPr marL="285750" indent="-285750">
              <a:buFontTx/>
              <a:buChar char="-"/>
            </a:pPr>
            <a:endParaRPr lang="nl-NL" sz="2400" dirty="0" smtClean="0"/>
          </a:p>
          <a:p>
            <a:r>
              <a:rPr lang="nl-NL" sz="2400" dirty="0" smtClean="0"/>
              <a:t>These </a:t>
            </a:r>
            <a:r>
              <a:rPr lang="nl-NL" sz="2400" dirty="0" err="1" smtClean="0"/>
              <a:t>openings</a:t>
            </a:r>
            <a:r>
              <a:rPr lang="nl-NL" sz="2400" dirty="0" smtClean="0"/>
              <a:t> are </a:t>
            </a:r>
            <a:r>
              <a:rPr lang="nl-NL" sz="2400" dirty="0" err="1" smtClean="0"/>
              <a:t>not</a:t>
            </a:r>
            <a:r>
              <a:rPr lang="nl-NL" sz="2400" dirty="0" smtClean="0"/>
              <a:t> </a:t>
            </a:r>
            <a:r>
              <a:rPr lang="nl-NL" sz="2400" dirty="0" err="1" smtClean="0"/>
              <a:t>detailed</a:t>
            </a:r>
            <a:r>
              <a:rPr lang="nl-NL" sz="2400" dirty="0" smtClean="0"/>
              <a:t> </a:t>
            </a:r>
          </a:p>
          <a:p>
            <a:r>
              <a:rPr lang="nl-NL" sz="2400" dirty="0" err="1" smtClean="0"/>
              <a:t>specified</a:t>
            </a:r>
            <a:r>
              <a:rPr lang="nl-NL" sz="2400" dirty="0" smtClean="0"/>
              <a:t> on </a:t>
            </a:r>
            <a:r>
              <a:rPr lang="nl-NL" sz="2400" dirty="0" err="1" smtClean="0"/>
              <a:t>drawings</a:t>
            </a:r>
            <a:endParaRPr lang="nl-NL" sz="2400" dirty="0" smtClean="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4" y="3224289"/>
            <a:ext cx="5550768" cy="312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664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Where</a:t>
            </a:r>
            <a:r>
              <a:rPr lang="nl-NL" dirty="0" smtClean="0"/>
              <a:t> is </a:t>
            </a:r>
            <a:r>
              <a:rPr lang="nl-NL" dirty="0" err="1" smtClean="0"/>
              <a:t>this</a:t>
            </a:r>
            <a:r>
              <a:rPr lang="nl-NL" dirty="0" smtClean="0"/>
              <a:t> opening </a:t>
            </a:r>
            <a:r>
              <a:rPr lang="nl-NL" dirty="0" err="1" smtClean="0"/>
              <a:t>from</a:t>
            </a:r>
            <a:r>
              <a:rPr lang="nl-NL" dirty="0" smtClean="0"/>
              <a:t>?</a:t>
            </a:r>
            <a:endParaRPr lang="nl-NL"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14</a:t>
            </a:fld>
            <a:endParaRPr lang="nl-NL" altLang="nl-NL"/>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1484784"/>
            <a:ext cx="3112434"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274" y="1484784"/>
            <a:ext cx="2977947"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40" y="1484785"/>
            <a:ext cx="5544615" cy="475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981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1087701"/>
            <a:ext cx="5009235" cy="5549823"/>
          </a:xfrm>
          <a:prstGeom prst="rect">
            <a:avLst/>
          </a:prstGeom>
          <a:noFill/>
          <a:ln>
            <a:noFill/>
          </a:ln>
          <a:effectLst>
            <a:glow rad="127000">
              <a:schemeClr val="accent1">
                <a:alpha val="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15</a:t>
            </a:fld>
            <a:endParaRPr lang="nl-NL" altLang="nl-NL"/>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94" y="1188094"/>
            <a:ext cx="3888432" cy="4924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48" r="3796" b="6776"/>
          <a:stretch/>
        </p:blipFill>
        <p:spPr bwMode="auto">
          <a:xfrm>
            <a:off x="4421397" y="1188095"/>
            <a:ext cx="3474803" cy="237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1"/>
          <p:cNvSpPr>
            <a:spLocks noGrp="1"/>
          </p:cNvSpPr>
          <p:nvPr>
            <p:ph type="title"/>
          </p:nvPr>
        </p:nvSpPr>
        <p:spPr>
          <a:xfrm>
            <a:off x="191344" y="142386"/>
            <a:ext cx="10515600" cy="1325563"/>
          </a:xfrm>
        </p:spPr>
        <p:txBody>
          <a:bodyPr/>
          <a:lstStyle/>
          <a:p>
            <a:r>
              <a:rPr lang="nl-NL" dirty="0" err="1" smtClean="0"/>
              <a:t>Verification</a:t>
            </a:r>
            <a:r>
              <a:rPr lang="nl-NL" dirty="0" smtClean="0"/>
              <a:t> </a:t>
            </a:r>
            <a:r>
              <a:rPr lang="nl-NL" dirty="0" err="1" smtClean="0"/>
              <a:t>watertight</a:t>
            </a:r>
            <a:r>
              <a:rPr lang="nl-NL" dirty="0" smtClean="0"/>
              <a:t> </a:t>
            </a:r>
            <a:r>
              <a:rPr lang="nl-NL" dirty="0" err="1" smtClean="0"/>
              <a:t>subdivision</a:t>
            </a:r>
            <a:endParaRPr lang="nl-NL" dirty="0"/>
          </a:p>
        </p:txBody>
      </p:sp>
      <p:pic>
        <p:nvPicPr>
          <p:cNvPr id="6149" name="Picture 5" descr="F:\presentatie_sarcdag\Ex_ballast_SB-Vorn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1784" y="3717032"/>
            <a:ext cx="3560204" cy="265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66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1" y="125833"/>
            <a:ext cx="10515600" cy="1325563"/>
          </a:xfrm>
        </p:spPr>
        <p:txBody>
          <a:bodyPr/>
          <a:lstStyle/>
          <a:p>
            <a:r>
              <a:rPr lang="nl-NL" sz="4000" dirty="0" err="1" smtClean="0"/>
              <a:t>Not</a:t>
            </a:r>
            <a:r>
              <a:rPr lang="nl-NL" sz="4000" dirty="0" smtClean="0"/>
              <a:t> </a:t>
            </a:r>
            <a:r>
              <a:rPr lang="nl-NL" sz="4000" dirty="0" err="1" smtClean="0"/>
              <a:t>build</a:t>
            </a:r>
            <a:r>
              <a:rPr lang="nl-NL" sz="4000" dirty="0" smtClean="0"/>
              <a:t> </a:t>
            </a:r>
            <a:r>
              <a:rPr lang="nl-NL" sz="4000" dirty="0" err="1" smtClean="0"/>
              <a:t>according</a:t>
            </a:r>
            <a:r>
              <a:rPr lang="nl-NL" sz="4000" dirty="0" smtClean="0"/>
              <a:t> </a:t>
            </a:r>
            <a:r>
              <a:rPr lang="nl-NL" sz="4000" dirty="0" err="1" smtClean="0"/>
              <a:t>drawings</a:t>
            </a:r>
            <a:r>
              <a:rPr lang="nl-NL" sz="4000" dirty="0" smtClean="0"/>
              <a:t>/</a:t>
            </a:r>
            <a:r>
              <a:rPr lang="nl-NL" sz="4000" dirty="0" err="1" smtClean="0"/>
              <a:t>advice</a:t>
            </a:r>
            <a:endParaRPr lang="nl-NL" sz="4000"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16</a:t>
            </a:fld>
            <a:endParaRPr lang="nl-NL" altLang="nl-NL"/>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758056"/>
            <a:ext cx="2520280" cy="2985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125" b="-1"/>
          <a:stretch/>
        </p:blipFill>
        <p:spPr bwMode="auto">
          <a:xfrm>
            <a:off x="3431704" y="1755871"/>
            <a:ext cx="1944216" cy="273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7423810" y="1340768"/>
            <a:ext cx="4457522" cy="2862322"/>
          </a:xfrm>
          <a:prstGeom prst="rect">
            <a:avLst/>
          </a:prstGeom>
          <a:noFill/>
        </p:spPr>
        <p:txBody>
          <a:bodyPr wrap="square" rtlCol="0">
            <a:spAutoFit/>
          </a:bodyPr>
          <a:lstStyle/>
          <a:p>
            <a:r>
              <a:rPr lang="nl-NL" dirty="0" err="1" smtClean="0"/>
              <a:t>Advice</a:t>
            </a:r>
            <a:r>
              <a:rPr lang="nl-NL" dirty="0"/>
              <a:t> </a:t>
            </a:r>
            <a:r>
              <a:rPr lang="nl-NL" dirty="0" err="1" smtClean="0"/>
              <a:t>during</a:t>
            </a:r>
            <a:r>
              <a:rPr lang="nl-NL" dirty="0" smtClean="0"/>
              <a:t> design </a:t>
            </a:r>
            <a:r>
              <a:rPr lang="nl-NL" dirty="0" err="1" smtClean="0"/>
              <a:t>to</a:t>
            </a:r>
            <a:r>
              <a:rPr lang="nl-NL" dirty="0" smtClean="0"/>
              <a:t> </a:t>
            </a:r>
            <a:r>
              <a:rPr lang="nl-NL" dirty="0" err="1" smtClean="0"/>
              <a:t>create</a:t>
            </a:r>
            <a:r>
              <a:rPr lang="nl-NL" dirty="0" smtClean="0"/>
              <a:t> 9 U-tanks</a:t>
            </a:r>
          </a:p>
          <a:p>
            <a:endParaRPr lang="nl-NL" dirty="0" smtClean="0"/>
          </a:p>
          <a:p>
            <a:r>
              <a:rPr lang="nl-NL" dirty="0" smtClean="0"/>
              <a:t>(</a:t>
            </a:r>
            <a:r>
              <a:rPr lang="nl-NL" dirty="0" err="1" smtClean="0"/>
              <a:t>damage</a:t>
            </a:r>
            <a:r>
              <a:rPr lang="nl-NL" dirty="0" smtClean="0"/>
              <a:t>) </a:t>
            </a:r>
            <a:r>
              <a:rPr lang="nl-NL" dirty="0" err="1" smtClean="0"/>
              <a:t>stability</a:t>
            </a:r>
            <a:r>
              <a:rPr lang="nl-NL" dirty="0" smtClean="0"/>
              <a:t> </a:t>
            </a:r>
            <a:r>
              <a:rPr lang="nl-NL" dirty="0" err="1" smtClean="0"/>
              <a:t>booklet</a:t>
            </a:r>
            <a:r>
              <a:rPr lang="nl-NL" dirty="0" smtClean="0"/>
              <a:t> </a:t>
            </a:r>
            <a:r>
              <a:rPr lang="nl-NL" dirty="0" err="1" smtClean="0"/>
              <a:t>approved</a:t>
            </a:r>
            <a:r>
              <a:rPr lang="nl-NL" dirty="0" smtClean="0"/>
              <a:t> </a:t>
            </a:r>
            <a:r>
              <a:rPr lang="nl-NL" dirty="0" err="1" smtClean="0"/>
              <a:t>with</a:t>
            </a:r>
            <a:r>
              <a:rPr lang="nl-NL" dirty="0" smtClean="0"/>
              <a:t> 9 U-tanks.</a:t>
            </a:r>
          </a:p>
          <a:p>
            <a:endParaRPr lang="nl-NL" dirty="0" smtClean="0"/>
          </a:p>
          <a:p>
            <a:r>
              <a:rPr lang="nl-NL" dirty="0" err="1" smtClean="0"/>
              <a:t>Vessel</a:t>
            </a:r>
            <a:r>
              <a:rPr lang="nl-NL" dirty="0" smtClean="0"/>
              <a:t> is </a:t>
            </a:r>
            <a:r>
              <a:rPr lang="nl-NL" dirty="0" err="1" smtClean="0"/>
              <a:t>sailing</a:t>
            </a:r>
            <a:r>
              <a:rPr lang="nl-NL" dirty="0" smtClean="0"/>
              <a:t> </a:t>
            </a:r>
            <a:r>
              <a:rPr lang="nl-NL" dirty="0" err="1" smtClean="0"/>
              <a:t>for</a:t>
            </a:r>
            <a:r>
              <a:rPr lang="nl-NL" dirty="0" smtClean="0"/>
              <a:t> 10 </a:t>
            </a:r>
            <a:r>
              <a:rPr lang="nl-NL" dirty="0" err="1" smtClean="0"/>
              <a:t>years</a:t>
            </a:r>
            <a:endParaRPr lang="nl-NL" dirty="0" smtClean="0"/>
          </a:p>
          <a:p>
            <a:r>
              <a:rPr lang="nl-NL" dirty="0" err="1" smtClean="0"/>
              <a:t>During</a:t>
            </a:r>
            <a:r>
              <a:rPr lang="nl-NL" dirty="0" smtClean="0"/>
              <a:t> board </a:t>
            </a:r>
            <a:r>
              <a:rPr lang="nl-NL" dirty="0" err="1" smtClean="0"/>
              <a:t>visit</a:t>
            </a:r>
            <a:r>
              <a:rPr lang="nl-NL" dirty="0" smtClean="0"/>
              <a:t> we </a:t>
            </a:r>
            <a:r>
              <a:rPr lang="nl-NL" dirty="0" err="1" smtClean="0"/>
              <a:t>saw</a:t>
            </a:r>
            <a:r>
              <a:rPr lang="nl-NL" dirty="0" smtClean="0"/>
              <a:t> </a:t>
            </a:r>
            <a:r>
              <a:rPr lang="nl-NL" dirty="0" err="1" smtClean="0"/>
              <a:t>that</a:t>
            </a:r>
            <a:r>
              <a:rPr lang="nl-NL" dirty="0" smtClean="0"/>
              <a:t> </a:t>
            </a:r>
            <a:r>
              <a:rPr lang="nl-NL" dirty="0" err="1" smtClean="0"/>
              <a:t>the</a:t>
            </a:r>
            <a:r>
              <a:rPr lang="nl-NL" dirty="0" smtClean="0"/>
              <a:t> </a:t>
            </a:r>
            <a:r>
              <a:rPr lang="nl-NL" dirty="0" err="1" smtClean="0"/>
              <a:t>vessel</a:t>
            </a:r>
            <a:r>
              <a:rPr lang="nl-NL" dirty="0" smtClean="0"/>
              <a:t> has </a:t>
            </a:r>
            <a:r>
              <a:rPr lang="nl-NL" dirty="0" err="1" smtClean="0"/>
              <a:t>only</a:t>
            </a:r>
            <a:r>
              <a:rPr lang="nl-NL" dirty="0" smtClean="0"/>
              <a:t> 6 U-tanks…</a:t>
            </a:r>
            <a:endParaRPr lang="nl-NL" dirty="0"/>
          </a:p>
          <a:p>
            <a:endParaRPr lang="nl-NL" dirty="0" smtClean="0"/>
          </a:p>
          <a:p>
            <a:endParaRPr lang="nl-NL" dirty="0" smtClean="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08" y="5551682"/>
            <a:ext cx="11113924" cy="86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5462" y="3752711"/>
            <a:ext cx="3242853" cy="179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Rechte verbindingslijn 7"/>
          <p:cNvCxnSpPr/>
          <p:nvPr/>
        </p:nvCxnSpPr>
        <p:spPr>
          <a:xfrm>
            <a:off x="6168008" y="1844824"/>
            <a:ext cx="0" cy="2863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623392" y="4743865"/>
            <a:ext cx="55446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1805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17</a:t>
            </a:fld>
            <a:endParaRPr lang="nl-NL" altLang="nl-NL"/>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1433544"/>
            <a:ext cx="421689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61" y="332656"/>
            <a:ext cx="5334732"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5013176"/>
            <a:ext cx="5093593" cy="160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Rechte verbindingslijn 6"/>
          <p:cNvCxnSpPr/>
          <p:nvPr/>
        </p:nvCxnSpPr>
        <p:spPr>
          <a:xfrm flipH="1">
            <a:off x="4727861" y="4941168"/>
            <a:ext cx="6984763"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4727861" y="1340768"/>
            <a:ext cx="0" cy="5277352"/>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nl-NL" dirty="0" err="1" smtClean="0"/>
              <a:t>Other</a:t>
            </a:r>
            <a:r>
              <a:rPr lang="nl-NL" dirty="0" smtClean="0"/>
              <a:t> information</a:t>
            </a:r>
            <a:endParaRPr lang="nl-NL" dirty="0"/>
          </a:p>
        </p:txBody>
      </p:sp>
    </p:spTree>
    <p:extLst>
      <p:ext uri="{BB962C8B-B14F-4D97-AF65-F5344CB8AC3E}">
        <p14:creationId xmlns:p14="http://schemas.microsoft.com/office/powerpoint/2010/main" val="3845477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Allowable</a:t>
            </a:r>
            <a:r>
              <a:rPr lang="nl-NL" dirty="0" smtClean="0"/>
              <a:t> SWBM </a:t>
            </a:r>
            <a:endParaRPr lang="nl-NL"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18</a:t>
            </a:fld>
            <a:endParaRPr lang="nl-NL" altLang="nl-NL"/>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728" y="5517232"/>
            <a:ext cx="7869932" cy="1145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586" y="1556792"/>
            <a:ext cx="579780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1486383"/>
            <a:ext cx="5985242" cy="393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367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28637" b="12177"/>
          <a:stretch/>
        </p:blipFill>
        <p:spPr bwMode="auto">
          <a:xfrm>
            <a:off x="2207567" y="2169515"/>
            <a:ext cx="6990613" cy="421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0" y="1052736"/>
            <a:ext cx="9577064" cy="74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1" fontAlgn="base" hangingPunct="1">
              <a:lnSpc>
                <a:spcPct val="90000"/>
              </a:lnSpc>
              <a:spcBef>
                <a:spcPct val="0"/>
              </a:spcBef>
              <a:spcAft>
                <a:spcPct val="0"/>
              </a:spcAft>
              <a:defRPr sz="60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a:lstStyle>
          <a:p>
            <a:r>
              <a:rPr lang="nl-NL" sz="4800" dirty="0" smtClean="0"/>
              <a:t>How </a:t>
            </a:r>
            <a:r>
              <a:rPr lang="nl-NL" sz="4800" dirty="0" err="1" smtClean="0"/>
              <a:t>to</a:t>
            </a:r>
            <a:r>
              <a:rPr lang="nl-NL" sz="4800" dirty="0" smtClean="0"/>
              <a:t> </a:t>
            </a:r>
            <a:r>
              <a:rPr lang="nl-NL" sz="4800" dirty="0" err="1" smtClean="0"/>
              <a:t>comply</a:t>
            </a:r>
            <a:r>
              <a:rPr lang="nl-NL" sz="4800" dirty="0" smtClean="0"/>
              <a:t> </a:t>
            </a:r>
            <a:r>
              <a:rPr lang="nl-NL" sz="4800" dirty="0" err="1" smtClean="0"/>
              <a:t>with</a:t>
            </a:r>
            <a:r>
              <a:rPr lang="nl-NL" sz="4800" dirty="0" smtClean="0"/>
              <a:t> </a:t>
            </a:r>
            <a:r>
              <a:rPr lang="nl-NL" sz="4800" dirty="0" err="1" smtClean="0"/>
              <a:t>the</a:t>
            </a:r>
            <a:r>
              <a:rPr lang="nl-NL" sz="4800" dirty="0" smtClean="0"/>
              <a:t> new </a:t>
            </a:r>
            <a:r>
              <a:rPr lang="nl-NL" sz="4800" dirty="0" err="1" smtClean="0"/>
              <a:t>rules</a:t>
            </a:r>
            <a:endParaRPr lang="en-US" sz="4800" dirty="0"/>
          </a:p>
        </p:txBody>
      </p:sp>
    </p:spTree>
    <p:extLst>
      <p:ext uri="{BB962C8B-B14F-4D97-AF65-F5344CB8AC3E}">
        <p14:creationId xmlns:p14="http://schemas.microsoft.com/office/powerpoint/2010/main" val="1810274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Content of this presentation	</a:t>
            </a:r>
            <a:endParaRPr lang="en-US" dirty="0"/>
          </a:p>
        </p:txBody>
      </p:sp>
      <p:sp>
        <p:nvSpPr>
          <p:cNvPr id="3" name="Content Placeholder 2"/>
          <p:cNvSpPr>
            <a:spLocks noGrp="1"/>
          </p:cNvSpPr>
          <p:nvPr>
            <p:ph idx="1"/>
          </p:nvPr>
        </p:nvSpPr>
        <p:spPr/>
        <p:txBody>
          <a:bodyPr/>
          <a:lstStyle/>
          <a:p>
            <a:pPr marL="0" indent="0">
              <a:buNone/>
            </a:pPr>
            <a:r>
              <a:rPr lang="nl-NL" dirty="0" smtClean="0"/>
              <a:t>History of ADN 2015 rules</a:t>
            </a:r>
          </a:p>
          <a:p>
            <a:pPr marL="0" indent="0">
              <a:buNone/>
            </a:pPr>
            <a:endParaRPr lang="nl-NL" dirty="0" smtClean="0"/>
          </a:p>
          <a:p>
            <a:pPr marL="0" indent="0">
              <a:buNone/>
            </a:pPr>
            <a:r>
              <a:rPr lang="nl-NL" dirty="0" smtClean="0"/>
              <a:t>New requirements in ADN 2015 rules</a:t>
            </a:r>
          </a:p>
          <a:p>
            <a:pPr marL="0" indent="0">
              <a:buNone/>
            </a:pPr>
            <a:r>
              <a:rPr lang="nl-NL" dirty="0" smtClean="0"/>
              <a:t> </a:t>
            </a:r>
          </a:p>
          <a:p>
            <a:pPr marL="0" indent="0">
              <a:buNone/>
            </a:pPr>
            <a:r>
              <a:rPr lang="nl-NL" dirty="0" smtClean="0"/>
              <a:t>How </a:t>
            </a:r>
            <a:r>
              <a:rPr lang="nl-NL" dirty="0" err="1" smtClean="0"/>
              <a:t>to</a:t>
            </a:r>
            <a:r>
              <a:rPr lang="nl-NL" dirty="0" smtClean="0"/>
              <a:t> </a:t>
            </a:r>
            <a:r>
              <a:rPr lang="nl-NL" dirty="0" err="1" smtClean="0"/>
              <a:t>comply</a:t>
            </a:r>
            <a:r>
              <a:rPr lang="nl-NL" dirty="0" smtClean="0"/>
              <a:t> with the ADN 2015 requirements</a:t>
            </a:r>
          </a:p>
          <a:p>
            <a:pPr marL="0" indent="0">
              <a:buNone/>
            </a:pPr>
            <a:endParaRPr lang="nl-NL" dirty="0"/>
          </a:p>
          <a:p>
            <a:pPr marL="0" indent="0">
              <a:buNone/>
            </a:pPr>
            <a:r>
              <a:rPr lang="nl-NL" dirty="0" smtClean="0"/>
              <a:t>Practical problems</a:t>
            </a:r>
            <a:endParaRPr lang="en-US"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a:t>
            </a:fld>
            <a:endParaRPr lang="nl-NL" altLang="nl-NL"/>
          </a:p>
        </p:txBody>
      </p:sp>
    </p:spTree>
    <p:extLst>
      <p:ext uri="{BB962C8B-B14F-4D97-AF65-F5344CB8AC3E}">
        <p14:creationId xmlns:p14="http://schemas.microsoft.com/office/powerpoint/2010/main" val="106495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Advice</a:t>
            </a:r>
            <a:r>
              <a:rPr lang="nl-NL" dirty="0" smtClean="0"/>
              <a:t> </a:t>
            </a:r>
            <a:r>
              <a:rPr lang="nl-NL" dirty="0" err="1" smtClean="0"/>
              <a:t>to</a:t>
            </a:r>
            <a:r>
              <a:rPr lang="nl-NL" dirty="0" smtClean="0"/>
              <a:t> </a:t>
            </a:r>
            <a:r>
              <a:rPr lang="nl-NL" dirty="0" err="1" smtClean="0"/>
              <a:t>comply</a:t>
            </a:r>
            <a:endParaRPr lang="nl-NL" dirty="0"/>
          </a:p>
        </p:txBody>
      </p:sp>
      <p:sp>
        <p:nvSpPr>
          <p:cNvPr id="3" name="Tijdelijke aanduiding voor inhoud 2"/>
          <p:cNvSpPr>
            <a:spLocks noGrp="1"/>
          </p:cNvSpPr>
          <p:nvPr>
            <p:ph idx="1"/>
          </p:nvPr>
        </p:nvSpPr>
        <p:spPr/>
        <p:txBody>
          <a:bodyPr/>
          <a:lstStyle/>
          <a:p>
            <a:r>
              <a:rPr lang="nl-NL" dirty="0" smtClean="0"/>
              <a:t>Change </a:t>
            </a:r>
            <a:r>
              <a:rPr lang="nl-NL" dirty="0" err="1" smtClean="0"/>
              <a:t>openings</a:t>
            </a:r>
            <a:endParaRPr lang="nl-NL" dirty="0" smtClean="0"/>
          </a:p>
          <a:p>
            <a:r>
              <a:rPr lang="nl-NL" dirty="0" err="1" smtClean="0"/>
              <a:t>Recalculate</a:t>
            </a:r>
            <a:r>
              <a:rPr lang="nl-NL" dirty="0" smtClean="0"/>
              <a:t> maximum </a:t>
            </a:r>
            <a:r>
              <a:rPr lang="nl-NL" dirty="0" err="1" smtClean="0"/>
              <a:t>allowable</a:t>
            </a:r>
            <a:r>
              <a:rPr lang="nl-NL" dirty="0" smtClean="0"/>
              <a:t> SWBM</a:t>
            </a:r>
          </a:p>
          <a:p>
            <a:r>
              <a:rPr lang="nl-NL" dirty="0" smtClean="0"/>
              <a:t>Change </a:t>
            </a:r>
            <a:r>
              <a:rPr lang="nl-NL" dirty="0" err="1" smtClean="0"/>
              <a:t>watertight</a:t>
            </a:r>
            <a:r>
              <a:rPr lang="nl-NL" dirty="0" smtClean="0"/>
              <a:t> </a:t>
            </a:r>
            <a:r>
              <a:rPr lang="nl-NL" dirty="0" err="1" smtClean="0"/>
              <a:t>subdivision</a:t>
            </a:r>
            <a:endParaRPr lang="nl-NL" dirty="0" smtClean="0"/>
          </a:p>
          <a:p>
            <a:r>
              <a:rPr lang="nl-NL" dirty="0" err="1" smtClean="0"/>
              <a:t>Create</a:t>
            </a:r>
            <a:r>
              <a:rPr lang="nl-NL" dirty="0" smtClean="0"/>
              <a:t> new </a:t>
            </a:r>
            <a:r>
              <a:rPr lang="nl-NL" dirty="0" err="1" smtClean="0"/>
              <a:t>emergency</a:t>
            </a:r>
            <a:r>
              <a:rPr lang="nl-NL" dirty="0" smtClean="0"/>
              <a:t> exit </a:t>
            </a:r>
          </a:p>
          <a:p>
            <a:pPr marL="0" indent="0">
              <a:buNone/>
            </a:pPr>
            <a:endParaRPr lang="nl-NL" dirty="0" smtClean="0"/>
          </a:p>
          <a:p>
            <a:pPr marL="0" indent="0">
              <a:buNone/>
            </a:pPr>
            <a:endParaRPr lang="nl-NL" dirty="0"/>
          </a:p>
          <a:p>
            <a:pPr marL="0" indent="0">
              <a:buNone/>
            </a:pPr>
            <a:endParaRPr lang="nl-NL"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20</a:t>
            </a:fld>
            <a:endParaRPr lang="nl-NL" altLang="nl-NL"/>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52" y="4005064"/>
            <a:ext cx="6336704" cy="265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C:\Users\egbert\AppData\Local\Temp\SNAGHTMLc944c7.PNG"/>
          <p:cNvPicPr>
            <a:picLocks noChangeAspect="1" noChangeArrowheads="1"/>
          </p:cNvPicPr>
          <p:nvPr/>
        </p:nvPicPr>
        <p:blipFill rotWithShape="1">
          <a:blip r:embed="rId3">
            <a:extLst>
              <a:ext uri="{28A0092B-C50C-407E-A947-70E740481C1C}">
                <a14:useLocalDpi xmlns:a14="http://schemas.microsoft.com/office/drawing/2010/main" val="0"/>
              </a:ext>
            </a:extLst>
          </a:blip>
          <a:srcRect r="13126" b="19204"/>
          <a:stretch/>
        </p:blipFill>
        <p:spPr bwMode="auto">
          <a:xfrm>
            <a:off x="7464151" y="2196182"/>
            <a:ext cx="4369079" cy="382510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68" y="453318"/>
            <a:ext cx="4619422" cy="623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920" y="819599"/>
            <a:ext cx="5362575"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97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282"/>
          <a:stretch/>
        </p:blipFill>
        <p:spPr bwMode="auto">
          <a:xfrm>
            <a:off x="2855640" y="1916832"/>
            <a:ext cx="5829300" cy="467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0" y="1052736"/>
            <a:ext cx="9577064" cy="74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1" fontAlgn="base" hangingPunct="1">
              <a:lnSpc>
                <a:spcPct val="90000"/>
              </a:lnSpc>
              <a:spcBef>
                <a:spcPct val="0"/>
              </a:spcBef>
              <a:spcAft>
                <a:spcPct val="0"/>
              </a:spcAft>
              <a:defRPr sz="60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a:lstStyle>
          <a:p>
            <a:r>
              <a:rPr lang="nl-NL" sz="4800" dirty="0" smtClean="0"/>
              <a:t>How </a:t>
            </a:r>
            <a:r>
              <a:rPr lang="nl-NL" sz="4800" dirty="0" err="1" smtClean="0"/>
              <a:t>to</a:t>
            </a:r>
            <a:r>
              <a:rPr lang="nl-NL" sz="4800" dirty="0" smtClean="0"/>
              <a:t> </a:t>
            </a:r>
            <a:r>
              <a:rPr lang="nl-NL" sz="4800" dirty="0" err="1" smtClean="0"/>
              <a:t>comply</a:t>
            </a:r>
            <a:r>
              <a:rPr lang="nl-NL" sz="4800" dirty="0" smtClean="0"/>
              <a:t> </a:t>
            </a:r>
            <a:r>
              <a:rPr lang="nl-NL" sz="4800" dirty="0" err="1" smtClean="0"/>
              <a:t>with</a:t>
            </a:r>
            <a:r>
              <a:rPr lang="nl-NL" sz="4800" dirty="0" smtClean="0"/>
              <a:t> </a:t>
            </a:r>
            <a:r>
              <a:rPr lang="nl-NL" sz="4800" dirty="0" err="1" smtClean="0"/>
              <a:t>the</a:t>
            </a:r>
            <a:r>
              <a:rPr lang="nl-NL" sz="4800" dirty="0" smtClean="0"/>
              <a:t> new </a:t>
            </a:r>
            <a:r>
              <a:rPr lang="nl-NL" sz="4800" dirty="0" err="1" smtClean="0"/>
              <a:t>rules</a:t>
            </a:r>
            <a:endParaRPr lang="en-US" sz="4800" dirty="0"/>
          </a:p>
        </p:txBody>
      </p:sp>
    </p:spTree>
    <p:extLst>
      <p:ext uri="{BB962C8B-B14F-4D97-AF65-F5344CB8AC3E}">
        <p14:creationId xmlns:p14="http://schemas.microsoft.com/office/powerpoint/2010/main" val="286021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368" y="0"/>
            <a:ext cx="10515600" cy="1325563"/>
          </a:xfrm>
        </p:spPr>
        <p:txBody>
          <a:bodyPr/>
          <a:lstStyle/>
          <a:p>
            <a:r>
              <a:rPr lang="nl-NL" dirty="0" err="1" smtClean="0"/>
              <a:t>Damage</a:t>
            </a:r>
            <a:r>
              <a:rPr lang="nl-NL" dirty="0" smtClean="0"/>
              <a:t> control plan</a:t>
            </a:r>
            <a:endParaRPr lang="nl-NL"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22</a:t>
            </a:fld>
            <a:endParaRPr lang="nl-NL" altLang="nl-NL"/>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1312468"/>
            <a:ext cx="7632848" cy="534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jdelijke aanduiding voor inhoud 2"/>
          <p:cNvSpPr>
            <a:spLocks noGrp="1"/>
          </p:cNvSpPr>
          <p:nvPr>
            <p:ph idx="1"/>
          </p:nvPr>
        </p:nvSpPr>
        <p:spPr>
          <a:xfrm>
            <a:off x="8328248" y="1916832"/>
            <a:ext cx="3863752" cy="1955875"/>
          </a:xfrm>
        </p:spPr>
        <p:txBody>
          <a:bodyPr/>
          <a:lstStyle/>
          <a:p>
            <a:pPr marL="0" indent="0">
              <a:buNone/>
            </a:pPr>
            <a:r>
              <a:rPr lang="nl-NL" dirty="0" err="1" smtClean="0"/>
              <a:t>Contains</a:t>
            </a:r>
            <a:r>
              <a:rPr lang="nl-NL" dirty="0" smtClean="0"/>
              <a:t>:</a:t>
            </a:r>
          </a:p>
          <a:p>
            <a:r>
              <a:rPr lang="nl-NL" dirty="0" err="1" smtClean="0"/>
              <a:t>openings</a:t>
            </a:r>
            <a:r>
              <a:rPr lang="nl-NL" dirty="0" smtClean="0"/>
              <a:t> pos. </a:t>
            </a:r>
            <a:r>
              <a:rPr lang="nl-NL" dirty="0" err="1" smtClean="0"/>
              <a:t>and</a:t>
            </a:r>
            <a:r>
              <a:rPr lang="nl-NL" dirty="0" smtClean="0"/>
              <a:t> type</a:t>
            </a:r>
          </a:p>
          <a:p>
            <a:r>
              <a:rPr lang="nl-NL" dirty="0" err="1" smtClean="0"/>
              <a:t>bilge</a:t>
            </a:r>
            <a:r>
              <a:rPr lang="nl-NL" dirty="0" smtClean="0"/>
              <a:t> / ballast </a:t>
            </a:r>
            <a:r>
              <a:rPr lang="nl-NL" dirty="0" err="1" smtClean="0"/>
              <a:t>scheme</a:t>
            </a:r>
            <a:endParaRPr lang="nl-NL" dirty="0" smtClean="0"/>
          </a:p>
          <a:p>
            <a:r>
              <a:rPr lang="nl-NL" dirty="0" err="1" smtClean="0"/>
              <a:t>watertight</a:t>
            </a:r>
            <a:r>
              <a:rPr lang="nl-NL" dirty="0" smtClean="0"/>
              <a:t> </a:t>
            </a:r>
            <a:r>
              <a:rPr lang="nl-NL" dirty="0" err="1" smtClean="0"/>
              <a:t>subdivision</a:t>
            </a:r>
            <a:endParaRPr lang="nl-NL" dirty="0" smtClean="0"/>
          </a:p>
          <a:p>
            <a:endParaRPr lang="nl-NL" dirty="0" smtClean="0"/>
          </a:p>
          <a:p>
            <a:endParaRPr lang="nl-NL" dirty="0"/>
          </a:p>
        </p:txBody>
      </p:sp>
    </p:spTree>
    <p:extLst>
      <p:ext uri="{BB962C8B-B14F-4D97-AF65-F5344CB8AC3E}">
        <p14:creationId xmlns:p14="http://schemas.microsoft.com/office/powerpoint/2010/main" val="1837372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3871" y="604142"/>
            <a:ext cx="3942059" cy="5752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738" y="416199"/>
            <a:ext cx="4137326" cy="603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23</a:t>
            </a:fld>
            <a:endParaRPr lang="nl-NL" altLang="nl-NL"/>
          </a:p>
        </p:txBody>
      </p:sp>
      <p:sp>
        <p:nvSpPr>
          <p:cNvPr id="6" name="Titel 1"/>
          <p:cNvSpPr txBox="1">
            <a:spLocks/>
          </p:cNvSpPr>
          <p:nvPr/>
        </p:nvSpPr>
        <p:spPr bwMode="auto">
          <a:xfrm>
            <a:off x="119336" y="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a:lstStyle>
          <a:p>
            <a:r>
              <a:rPr lang="nl-NL" sz="4000" dirty="0" err="1" smtClean="0"/>
              <a:t>Stability</a:t>
            </a:r>
            <a:r>
              <a:rPr lang="nl-NL" sz="4000" dirty="0" smtClean="0"/>
              <a:t> </a:t>
            </a:r>
            <a:r>
              <a:rPr lang="nl-NL" sz="4000" dirty="0" err="1" smtClean="0"/>
              <a:t>booklet</a:t>
            </a:r>
            <a:r>
              <a:rPr lang="nl-NL" sz="4000" dirty="0" smtClean="0"/>
              <a:t>/ appendices </a:t>
            </a:r>
            <a:r>
              <a:rPr lang="nl-NL" sz="4000" dirty="0" err="1" smtClean="0"/>
              <a:t>booklet</a:t>
            </a:r>
            <a:endParaRPr lang="nl-NL" sz="4000" dirty="0"/>
          </a:p>
        </p:txBody>
      </p:sp>
    </p:spTree>
    <p:extLst>
      <p:ext uri="{BB962C8B-B14F-4D97-AF65-F5344CB8AC3E}">
        <p14:creationId xmlns:p14="http://schemas.microsoft.com/office/powerpoint/2010/main" val="3100592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0428" y="116632"/>
            <a:ext cx="10515600" cy="1325563"/>
          </a:xfrm>
        </p:spPr>
        <p:txBody>
          <a:bodyPr/>
          <a:lstStyle/>
          <a:p>
            <a:r>
              <a:rPr lang="nl-NL" dirty="0" smtClean="0"/>
              <a:t>LOCOPIAS,  </a:t>
            </a:r>
            <a:r>
              <a:rPr lang="nl-NL" dirty="0" smtClean="0"/>
              <a:t>  airdraft points</a:t>
            </a:r>
            <a:endParaRPr lang="nl-NL"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24</a:t>
            </a:fld>
            <a:endParaRPr lang="nl-NL" altLang="nl-NL"/>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66" y="1268760"/>
            <a:ext cx="9404125" cy="508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0891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0428" y="116632"/>
            <a:ext cx="10515600" cy="1325563"/>
          </a:xfrm>
        </p:spPr>
        <p:txBody>
          <a:bodyPr/>
          <a:lstStyle/>
          <a:p>
            <a:r>
              <a:rPr lang="nl-NL" dirty="0" smtClean="0"/>
              <a:t>LOCOPIAS,  </a:t>
            </a:r>
            <a:r>
              <a:rPr lang="nl-NL" dirty="0" smtClean="0"/>
              <a:t>  </a:t>
            </a:r>
            <a:br>
              <a:rPr lang="nl-NL" dirty="0" smtClean="0"/>
            </a:br>
            <a:r>
              <a:rPr lang="nl-NL" dirty="0" smtClean="0"/>
              <a:t>tank measurement connection</a:t>
            </a:r>
            <a:endParaRPr lang="nl-NL"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25</a:t>
            </a:fld>
            <a:endParaRPr lang="nl-NL" altLang="nl-NL"/>
          </a:p>
        </p:txBody>
      </p:sp>
      <p:pic>
        <p:nvPicPr>
          <p:cNvPr id="3" name="Picture 2"/>
          <p:cNvPicPr>
            <a:picLocks noChangeAspect="1"/>
          </p:cNvPicPr>
          <p:nvPr/>
        </p:nvPicPr>
        <p:blipFill>
          <a:blip r:embed="rId3"/>
          <a:stretch>
            <a:fillRect/>
          </a:stretch>
        </p:blipFill>
        <p:spPr>
          <a:xfrm>
            <a:off x="838200" y="1428110"/>
            <a:ext cx="8301738" cy="4928240"/>
          </a:xfrm>
          <a:prstGeom prst="rect">
            <a:avLst/>
          </a:prstGeom>
        </p:spPr>
      </p:pic>
      <p:pic>
        <p:nvPicPr>
          <p:cNvPr id="6" name="Picture 5"/>
          <p:cNvPicPr>
            <a:picLocks noChangeAspect="1"/>
          </p:cNvPicPr>
          <p:nvPr/>
        </p:nvPicPr>
        <p:blipFill rotWithShape="1">
          <a:blip r:embed="rId4"/>
          <a:srcRect l="11642" b="2667"/>
          <a:stretch/>
        </p:blipFill>
        <p:spPr>
          <a:xfrm>
            <a:off x="690427" y="1358502"/>
            <a:ext cx="10064407" cy="4997848"/>
          </a:xfrm>
          <a:prstGeom prst="rect">
            <a:avLst/>
          </a:prstGeom>
        </p:spPr>
      </p:pic>
    </p:spTree>
    <p:extLst>
      <p:ext uri="{BB962C8B-B14F-4D97-AF65-F5344CB8AC3E}">
        <p14:creationId xmlns:p14="http://schemas.microsoft.com/office/powerpoint/2010/main" val="205100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0428" y="116632"/>
            <a:ext cx="10515600" cy="1325563"/>
          </a:xfrm>
        </p:spPr>
        <p:txBody>
          <a:bodyPr/>
          <a:lstStyle/>
          <a:p>
            <a:r>
              <a:rPr lang="nl-NL" dirty="0" smtClean="0"/>
              <a:t>LOCOPIAS,  </a:t>
            </a:r>
            <a:r>
              <a:rPr lang="nl-NL" dirty="0" smtClean="0"/>
              <a:t>  short output</a:t>
            </a:r>
            <a:endParaRPr lang="nl-NL" dirty="0"/>
          </a:p>
        </p:txBody>
      </p:sp>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26</a:t>
            </a:fld>
            <a:endParaRPr lang="nl-NL" altLang="nl-NL"/>
          </a:p>
        </p:txBody>
      </p:sp>
      <p:pic>
        <p:nvPicPr>
          <p:cNvPr id="3" name="Picture 2"/>
          <p:cNvPicPr>
            <a:picLocks noChangeAspect="1"/>
          </p:cNvPicPr>
          <p:nvPr/>
        </p:nvPicPr>
        <p:blipFill>
          <a:blip r:embed="rId3"/>
          <a:stretch>
            <a:fillRect/>
          </a:stretch>
        </p:blipFill>
        <p:spPr>
          <a:xfrm>
            <a:off x="1631504" y="1124744"/>
            <a:ext cx="9096614" cy="5460133"/>
          </a:xfrm>
          <a:prstGeom prst="rect">
            <a:avLst/>
          </a:prstGeom>
        </p:spPr>
      </p:pic>
    </p:spTree>
    <p:extLst>
      <p:ext uri="{BB962C8B-B14F-4D97-AF65-F5344CB8AC3E}">
        <p14:creationId xmlns:p14="http://schemas.microsoft.com/office/powerpoint/2010/main" val="2680504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0902" y="2708920"/>
            <a:ext cx="5833864" cy="2891979"/>
          </a:xfrm>
        </p:spPr>
        <p:txBody>
          <a:bodyPr/>
          <a:lstStyle/>
          <a:p>
            <a:pPr marL="0" indent="0">
              <a:buNone/>
            </a:pPr>
            <a:r>
              <a:rPr lang="nl-NL" dirty="0" smtClean="0"/>
              <a:t>QUESTIONS  ?</a:t>
            </a:r>
            <a:endParaRPr lang="en-US"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27</a:t>
            </a:fld>
            <a:endParaRPr lang="nl-NL" altLang="nl-NL"/>
          </a:p>
        </p:txBody>
      </p:sp>
    </p:spTree>
    <p:extLst>
      <p:ext uri="{BB962C8B-B14F-4D97-AF65-F5344CB8AC3E}">
        <p14:creationId xmlns:p14="http://schemas.microsoft.com/office/powerpoint/2010/main" val="1032208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Why was an update required? </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819" y="1825625"/>
            <a:ext cx="7682362" cy="4351338"/>
          </a:xfrm>
        </p:spPr>
      </p:pic>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a:t>
            </a:fld>
            <a:endParaRPr lang="nl-NL" altLang="nl-NL"/>
          </a:p>
        </p:txBody>
      </p:sp>
      <p:sp>
        <p:nvSpPr>
          <p:cNvPr id="7" name="TextBox 6"/>
          <p:cNvSpPr txBox="1"/>
          <p:nvPr/>
        </p:nvSpPr>
        <p:spPr>
          <a:xfrm>
            <a:off x="2254819" y="5807631"/>
            <a:ext cx="5328592" cy="369332"/>
          </a:xfrm>
          <a:prstGeom prst="rect">
            <a:avLst/>
          </a:prstGeom>
          <a:noFill/>
        </p:spPr>
        <p:txBody>
          <a:bodyPr wrap="square" rtlCol="0">
            <a:spAutoFit/>
          </a:bodyPr>
          <a:lstStyle/>
          <a:p>
            <a:r>
              <a:rPr lang="nl-NL" dirty="0" smtClean="0">
                <a:solidFill>
                  <a:schemeClr val="bg1"/>
                </a:solidFill>
              </a:rPr>
              <a:t>2011 Accident on river Rhine </a:t>
            </a:r>
            <a:endParaRPr lang="en-US" dirty="0">
              <a:solidFill>
                <a:schemeClr val="bg1"/>
              </a:solidFill>
            </a:endParaRPr>
          </a:p>
        </p:txBody>
      </p:sp>
    </p:spTree>
    <p:extLst>
      <p:ext uri="{BB962C8B-B14F-4D97-AF65-F5344CB8AC3E}">
        <p14:creationId xmlns:p14="http://schemas.microsoft.com/office/powerpoint/2010/main" val="623382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4</a:t>
            </a:fld>
            <a:endParaRPr lang="nl-NL" altLang="nl-NL"/>
          </a:p>
        </p:txBody>
      </p:sp>
      <p:sp>
        <p:nvSpPr>
          <p:cNvPr id="2" name="Titel 1"/>
          <p:cNvSpPr>
            <a:spLocks noGrp="1"/>
          </p:cNvSpPr>
          <p:nvPr>
            <p:ph type="title"/>
          </p:nvPr>
        </p:nvSpPr>
        <p:spPr/>
        <p:txBody>
          <a:bodyPr/>
          <a:lstStyle/>
          <a:p>
            <a:r>
              <a:rPr lang="nl-NL" dirty="0" smtClean="0"/>
              <a:t>Timeline</a:t>
            </a:r>
            <a:endParaRPr lang="nl-NL" dirty="0"/>
          </a:p>
        </p:txBody>
      </p:sp>
      <p:pic>
        <p:nvPicPr>
          <p:cNvPr id="6" name="Picture 5"/>
          <p:cNvPicPr>
            <a:picLocks noChangeAspect="1"/>
          </p:cNvPicPr>
          <p:nvPr/>
        </p:nvPicPr>
        <p:blipFill>
          <a:blip r:embed="rId2"/>
          <a:stretch>
            <a:fillRect/>
          </a:stretch>
        </p:blipFill>
        <p:spPr>
          <a:xfrm>
            <a:off x="479376" y="1340768"/>
            <a:ext cx="11710796" cy="4824536"/>
          </a:xfrm>
          <a:prstGeom prst="rect">
            <a:avLst/>
          </a:prstGeom>
        </p:spPr>
      </p:pic>
    </p:spTree>
    <p:extLst>
      <p:ext uri="{BB962C8B-B14F-4D97-AF65-F5344CB8AC3E}">
        <p14:creationId xmlns:p14="http://schemas.microsoft.com/office/powerpoint/2010/main" val="3939518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64114" y="2060848"/>
            <a:ext cx="11082968" cy="2376264"/>
          </a:xfrm>
          <a:prstGeom prst="rect">
            <a:avLst/>
          </a:prstGeom>
        </p:spPr>
      </p:pic>
      <p:sp>
        <p:nvSpPr>
          <p:cNvPr id="8" name="Subtitle 3"/>
          <p:cNvSpPr>
            <a:spLocks noGrp="1"/>
          </p:cNvSpPr>
          <p:nvPr>
            <p:ph type="subTitle" idx="1"/>
          </p:nvPr>
        </p:nvSpPr>
        <p:spPr>
          <a:xfrm>
            <a:off x="551384" y="260648"/>
            <a:ext cx="8592616" cy="1655762"/>
          </a:xfrm>
        </p:spPr>
        <p:txBody>
          <a:bodyPr/>
          <a:lstStyle/>
          <a:p>
            <a:pPr algn="l"/>
            <a:r>
              <a:rPr lang="nl-NL" dirty="0" smtClean="0"/>
              <a:t>March 2013, ECE/adn/18 </a:t>
            </a:r>
          </a:p>
          <a:p>
            <a:pPr algn="l"/>
            <a:r>
              <a:rPr lang="nl-NL" dirty="0" smtClean="0"/>
              <a:t>draft amendments to the regulations annexed to ADN</a:t>
            </a:r>
            <a:endParaRPr lang="en-US" dirty="0"/>
          </a:p>
        </p:txBody>
      </p:sp>
    </p:spTree>
    <p:extLst>
      <p:ext uri="{BB962C8B-B14F-4D97-AF65-F5344CB8AC3E}">
        <p14:creationId xmlns:p14="http://schemas.microsoft.com/office/powerpoint/2010/main" val="3495167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6</a:t>
            </a:fld>
            <a:endParaRPr lang="nl-NL" altLang="nl-NL"/>
          </a:p>
        </p:txBody>
      </p:sp>
      <p:sp>
        <p:nvSpPr>
          <p:cNvPr id="2" name="Titel 1"/>
          <p:cNvSpPr>
            <a:spLocks noGrp="1"/>
          </p:cNvSpPr>
          <p:nvPr>
            <p:ph type="title"/>
          </p:nvPr>
        </p:nvSpPr>
        <p:spPr/>
        <p:txBody>
          <a:bodyPr/>
          <a:lstStyle/>
          <a:p>
            <a:r>
              <a:rPr lang="nl-NL" dirty="0" smtClean="0"/>
              <a:t>Timeline</a:t>
            </a:r>
            <a:endParaRPr lang="nl-NL" dirty="0"/>
          </a:p>
        </p:txBody>
      </p:sp>
      <p:pic>
        <p:nvPicPr>
          <p:cNvPr id="3" name="Picture 2"/>
          <p:cNvPicPr>
            <a:picLocks noChangeAspect="1"/>
          </p:cNvPicPr>
          <p:nvPr/>
        </p:nvPicPr>
        <p:blipFill>
          <a:blip r:embed="rId3"/>
          <a:stretch>
            <a:fillRect/>
          </a:stretch>
        </p:blipFill>
        <p:spPr>
          <a:xfrm>
            <a:off x="623392" y="1340768"/>
            <a:ext cx="11097732" cy="4571970"/>
          </a:xfrm>
          <a:prstGeom prst="rect">
            <a:avLst/>
          </a:prstGeom>
        </p:spPr>
      </p:pic>
    </p:spTree>
    <p:extLst>
      <p:ext uri="{BB962C8B-B14F-4D97-AF65-F5344CB8AC3E}">
        <p14:creationId xmlns:p14="http://schemas.microsoft.com/office/powerpoint/2010/main" val="1469224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txBox="1">
            <a:spLocks/>
          </p:cNvSpPr>
          <p:nvPr/>
        </p:nvSpPr>
        <p:spPr bwMode="auto">
          <a:xfrm>
            <a:off x="0" y="476672"/>
            <a:ext cx="91440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smtClean="0"/>
              <a:t>October 2014  input SARC for meeting</a:t>
            </a:r>
          </a:p>
          <a:p>
            <a:pPr marL="0" indent="0">
              <a:buNone/>
            </a:pPr>
            <a:r>
              <a:rPr lang="nl-NL" dirty="0" smtClean="0"/>
              <a:t>Opening definition (ECE/TRANS/WP.15/AC.2/2010/23(IACS)	</a:t>
            </a:r>
          </a:p>
          <a:p>
            <a:pPr marL="0" indent="0">
              <a:buNone/>
            </a:pPr>
            <a:endParaRPr lang="nl-NL" dirty="0" smtClean="0"/>
          </a:p>
        </p:txBody>
      </p:sp>
      <p:pic>
        <p:nvPicPr>
          <p:cNvPr id="5" name="Picture 4"/>
          <p:cNvPicPr>
            <a:picLocks noChangeAspect="1"/>
          </p:cNvPicPr>
          <p:nvPr/>
        </p:nvPicPr>
        <p:blipFill>
          <a:blip r:embed="rId3"/>
          <a:stretch>
            <a:fillRect/>
          </a:stretch>
        </p:blipFill>
        <p:spPr>
          <a:xfrm>
            <a:off x="0" y="1844824"/>
            <a:ext cx="10093712" cy="2015556"/>
          </a:xfrm>
          <a:prstGeom prst="rect">
            <a:avLst/>
          </a:prstGeom>
        </p:spPr>
      </p:pic>
      <p:pic>
        <p:nvPicPr>
          <p:cNvPr id="6" name="Picture 5"/>
          <p:cNvPicPr>
            <a:picLocks noChangeAspect="1"/>
          </p:cNvPicPr>
          <p:nvPr/>
        </p:nvPicPr>
        <p:blipFill>
          <a:blip r:embed="rId4"/>
          <a:stretch>
            <a:fillRect/>
          </a:stretch>
        </p:blipFill>
        <p:spPr>
          <a:xfrm>
            <a:off x="8688288" y="3833714"/>
            <a:ext cx="3219686" cy="2973713"/>
          </a:xfrm>
          <a:prstGeom prst="rect">
            <a:avLst/>
          </a:prstGeom>
        </p:spPr>
      </p:pic>
      <p:sp>
        <p:nvSpPr>
          <p:cNvPr id="7" name="TextBox 6"/>
          <p:cNvSpPr txBox="1"/>
          <p:nvPr/>
        </p:nvSpPr>
        <p:spPr>
          <a:xfrm>
            <a:off x="527720" y="3874026"/>
            <a:ext cx="7632848" cy="2585323"/>
          </a:xfrm>
          <a:prstGeom prst="rect">
            <a:avLst/>
          </a:prstGeom>
          <a:noFill/>
        </p:spPr>
        <p:txBody>
          <a:bodyPr wrap="square" rtlCol="0">
            <a:spAutoFit/>
          </a:bodyPr>
          <a:lstStyle/>
          <a:p>
            <a:r>
              <a:rPr lang="nl-NL" dirty="0" smtClean="0"/>
              <a:t>Guideline 2006/87/EC    weathertight = spray proof</a:t>
            </a:r>
          </a:p>
          <a:p>
            <a:endParaRPr lang="nl-NL" dirty="0"/>
          </a:p>
          <a:p>
            <a:r>
              <a:rPr lang="nl-NL" dirty="0" smtClean="0"/>
              <a:t>Spray proof = </a:t>
            </a:r>
          </a:p>
          <a:p>
            <a:r>
              <a:rPr lang="nl-NL" dirty="0" smtClean="0"/>
              <a:t>Less then 0.5 liter ingress of water after 3 minutes simulating heavy </a:t>
            </a:r>
            <a:r>
              <a:rPr lang="nl-NL" dirty="0" smtClean="0"/>
              <a:t>rain from 2 meter distance. </a:t>
            </a:r>
            <a:endParaRPr lang="nl-NL" dirty="0" smtClean="0"/>
          </a:p>
          <a:p>
            <a:endParaRPr lang="nl-NL" dirty="0" smtClean="0"/>
          </a:p>
          <a:p>
            <a:endParaRPr lang="nl-NL" dirty="0" smtClean="0"/>
          </a:p>
          <a:p>
            <a:endParaRPr lang="nl-NL" dirty="0" smtClean="0"/>
          </a:p>
          <a:p>
            <a:r>
              <a:rPr lang="nl-NL" dirty="0" smtClean="0"/>
              <a:t>  </a:t>
            </a:r>
            <a:endParaRPr lang="en-US" dirty="0"/>
          </a:p>
        </p:txBody>
      </p:sp>
    </p:spTree>
    <p:extLst>
      <p:ext uri="{BB962C8B-B14F-4D97-AF65-F5344CB8AC3E}">
        <p14:creationId xmlns:p14="http://schemas.microsoft.com/office/powerpoint/2010/main" val="796333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a:t>
            </a:fld>
            <a:endParaRPr lang="nl-NL" altLang="nl-NL"/>
          </a:p>
        </p:txBody>
      </p:sp>
      <p:sp>
        <p:nvSpPr>
          <p:cNvPr id="6" name="Subtitle 3"/>
          <p:cNvSpPr txBox="1">
            <a:spLocks/>
          </p:cNvSpPr>
          <p:nvPr/>
        </p:nvSpPr>
        <p:spPr bwMode="auto">
          <a:xfrm>
            <a:off x="479376" y="425959"/>
            <a:ext cx="91440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smtClean="0"/>
              <a:t>Influence of openings on (damage) stability	</a:t>
            </a:r>
          </a:p>
          <a:p>
            <a:pPr marL="0" indent="0">
              <a:buNone/>
            </a:pPr>
            <a:endParaRPr lang="nl-NL" dirty="0" smtClean="0"/>
          </a:p>
        </p:txBody>
      </p:sp>
      <p:pic>
        <p:nvPicPr>
          <p:cNvPr id="9" name="Picture 8"/>
          <p:cNvPicPr>
            <a:picLocks noChangeAspect="1"/>
          </p:cNvPicPr>
          <p:nvPr/>
        </p:nvPicPr>
        <p:blipFill rotWithShape="1">
          <a:blip r:embed="rId3"/>
          <a:srcRect t="32728"/>
          <a:stretch/>
        </p:blipFill>
        <p:spPr>
          <a:xfrm>
            <a:off x="486052" y="3717032"/>
            <a:ext cx="11452305" cy="2932429"/>
          </a:xfrm>
          <a:prstGeom prst="rect">
            <a:avLst/>
          </a:prstGeom>
        </p:spPr>
      </p:pic>
      <p:pic>
        <p:nvPicPr>
          <p:cNvPr id="7" name="Picture 6"/>
          <p:cNvPicPr>
            <a:picLocks noChangeAspect="1"/>
          </p:cNvPicPr>
          <p:nvPr/>
        </p:nvPicPr>
        <p:blipFill>
          <a:blip r:embed="rId4"/>
          <a:stretch>
            <a:fillRect/>
          </a:stretch>
        </p:blipFill>
        <p:spPr>
          <a:xfrm>
            <a:off x="8112224" y="1239766"/>
            <a:ext cx="3826134" cy="2904779"/>
          </a:xfrm>
          <a:prstGeom prst="rect">
            <a:avLst/>
          </a:prstGeom>
        </p:spPr>
      </p:pic>
      <p:pic>
        <p:nvPicPr>
          <p:cNvPr id="8" name="Content Placeholder 7"/>
          <p:cNvPicPr>
            <a:picLocks noGrp="1" noChangeAspect="1"/>
          </p:cNvPicPr>
          <p:nvPr>
            <p:ph idx="1"/>
          </p:nvPr>
        </p:nvPicPr>
        <p:blipFill>
          <a:blip r:embed="rId5"/>
          <a:stretch>
            <a:fillRect/>
          </a:stretch>
        </p:blipFill>
        <p:spPr>
          <a:xfrm>
            <a:off x="838200" y="980728"/>
            <a:ext cx="4481676" cy="3163817"/>
          </a:xfrm>
          <a:prstGeom prst="rect">
            <a:avLst/>
          </a:prstGeom>
        </p:spPr>
      </p:pic>
    </p:spTree>
    <p:extLst>
      <p:ext uri="{BB962C8B-B14F-4D97-AF65-F5344CB8AC3E}">
        <p14:creationId xmlns:p14="http://schemas.microsoft.com/office/powerpoint/2010/main" val="3395724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Tijdelijke aanduiding voor dianummer 4"/>
          <p:cNvSpPr>
            <a:spLocks noGrp="1"/>
          </p:cNvSpPr>
          <p:nvPr>
            <p:ph type="sldNum" sz="quarter" idx="12"/>
          </p:nvPr>
        </p:nvSpPr>
        <p:spPr/>
        <p:txBody>
          <a:bodyPr/>
          <a:lstStyle/>
          <a:p>
            <a:fld id="{2C4BDB0B-48F0-468E-9759-F63765CE59F2}" type="slidenum">
              <a:rPr lang="nl-NL" altLang="nl-NL" smtClean="0"/>
              <a:pPr/>
              <a:t>9</a:t>
            </a:fld>
            <a:endParaRPr lang="nl-NL" altLang="nl-NL"/>
          </a:p>
        </p:txBody>
      </p:sp>
      <p:sp>
        <p:nvSpPr>
          <p:cNvPr id="2" name="Titel 1"/>
          <p:cNvSpPr>
            <a:spLocks noGrp="1"/>
          </p:cNvSpPr>
          <p:nvPr>
            <p:ph type="title"/>
          </p:nvPr>
        </p:nvSpPr>
        <p:spPr/>
        <p:txBody>
          <a:bodyPr/>
          <a:lstStyle/>
          <a:p>
            <a:r>
              <a:rPr lang="nl-NL" dirty="0" smtClean="0"/>
              <a:t>Timeline</a:t>
            </a:r>
            <a:endParaRPr lang="nl-NL" dirty="0"/>
          </a:p>
        </p:txBody>
      </p:sp>
      <p:pic>
        <p:nvPicPr>
          <p:cNvPr id="3" name="Picture 2"/>
          <p:cNvPicPr>
            <a:picLocks noChangeAspect="1"/>
          </p:cNvPicPr>
          <p:nvPr/>
        </p:nvPicPr>
        <p:blipFill>
          <a:blip r:embed="rId3"/>
          <a:stretch>
            <a:fillRect/>
          </a:stretch>
        </p:blipFill>
        <p:spPr>
          <a:xfrm>
            <a:off x="263352" y="1268760"/>
            <a:ext cx="11710796" cy="4824536"/>
          </a:xfrm>
          <a:prstGeom prst="rect">
            <a:avLst/>
          </a:prstGeom>
        </p:spPr>
      </p:pic>
    </p:spTree>
    <p:extLst>
      <p:ext uri="{BB962C8B-B14F-4D97-AF65-F5344CB8AC3E}">
        <p14:creationId xmlns:p14="http://schemas.microsoft.com/office/powerpoint/2010/main" val="4093337727"/>
      </p:ext>
    </p:extLst>
  </p:cSld>
  <p:clrMapOvr>
    <a:masterClrMapping/>
  </p:clrMapOvr>
  <p:timing>
    <p:tnLst>
      <p:par>
        <p:cTn id="1" dur="indefinite" restart="never" nodeType="tmRoot"/>
      </p:par>
    </p:tnLst>
  </p:timing>
</p:sld>
</file>

<file path=ppt/theme/theme1.xml><?xml version="1.0" encoding="utf-8"?>
<a:theme xmlns:a="http://schemas.openxmlformats.org/drawingml/2006/main" name="SARC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FBAC335-0094-4667-A8EB-677B90A21B7A}" vid="{026F892B-916E-4B97-96A1-E33AABE264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SARC_template</Template>
  <TotalTime>679</TotalTime>
  <Words>797</Words>
  <Application>Microsoft Office PowerPoint</Application>
  <PresentationFormat>Widescreen</PresentationFormat>
  <Paragraphs>150</Paragraphs>
  <Slides>27</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HelveticaNeueLT Pro 55 Roman</vt:lpstr>
      <vt:lpstr>SARC Theme</vt:lpstr>
      <vt:lpstr>ADN 2015 </vt:lpstr>
      <vt:lpstr>Content of this presentation </vt:lpstr>
      <vt:lpstr>Why was an update required? </vt:lpstr>
      <vt:lpstr>Timeline</vt:lpstr>
      <vt:lpstr>PowerPoint Presentation</vt:lpstr>
      <vt:lpstr>Timeline</vt:lpstr>
      <vt:lpstr>PowerPoint Presentation</vt:lpstr>
      <vt:lpstr>PowerPoint Presentation</vt:lpstr>
      <vt:lpstr>Timeline</vt:lpstr>
      <vt:lpstr>New requirements for ADN 2015 </vt:lpstr>
      <vt:lpstr>PowerPoint Presentation</vt:lpstr>
      <vt:lpstr>Board visit</vt:lpstr>
      <vt:lpstr>Missing openings on drawings </vt:lpstr>
      <vt:lpstr>Where is this opening from?</vt:lpstr>
      <vt:lpstr>Verification watertight subdivision</vt:lpstr>
      <vt:lpstr>Not build according drawings/advice</vt:lpstr>
      <vt:lpstr>Other information</vt:lpstr>
      <vt:lpstr>Allowable SWBM </vt:lpstr>
      <vt:lpstr>PowerPoint Presentation</vt:lpstr>
      <vt:lpstr>Advice to comply</vt:lpstr>
      <vt:lpstr>PowerPoint Presentation</vt:lpstr>
      <vt:lpstr>Damage control plan</vt:lpstr>
      <vt:lpstr>PowerPoint Presentation</vt:lpstr>
      <vt:lpstr>LOCOPIAS,    airdraft points</vt:lpstr>
      <vt:lpstr>LOCOPIAS,     tank measurement connection</vt:lpstr>
      <vt:lpstr>LOCOPIAS,    short output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ADN 2015</dc:title>
  <dc:creator>Egbert van IJken | SARC</dc:creator>
  <cp:lastModifiedBy>Egbert van IJken | SARC</cp:lastModifiedBy>
  <cp:revision>56</cp:revision>
  <dcterms:created xsi:type="dcterms:W3CDTF">2017-04-04T09:46:42Z</dcterms:created>
  <dcterms:modified xsi:type="dcterms:W3CDTF">2017-04-06T15:24:52Z</dcterms:modified>
</cp:coreProperties>
</file>